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9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75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A18099-FCDA-439E-828A-BD42456F9E2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18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err="1"/>
              <a:t>Scell</a:t>
            </a:r>
            <a:r>
              <a:rPr lang="en-US" sz="4000" dirty="0"/>
              <a:t> </a:t>
            </a:r>
            <a:r>
              <a:rPr lang="en-US" sz="4000" dirty="0" smtClean="0"/>
              <a:t>activation </a:t>
            </a:r>
            <a:r>
              <a:rPr lang="en-US" sz="4000" dirty="0"/>
              <a:t>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[], 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88018" y="323850"/>
            <a:ext cx="13212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R4-1804187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312964" y="930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3GPP TSG-RAN WG4 Meeting #86bis	                                       </a:t>
            </a:r>
            <a:r>
              <a:rPr lang="en-US" b="1" dirty="0" smtClean="0"/>
              <a:t>Melbourne</a:t>
            </a:r>
            <a:r>
              <a:rPr lang="en-US" b="1" dirty="0"/>
              <a:t>, AU, 16th – 20th April, 2018</a:t>
            </a:r>
            <a:endParaRPr lang="en-US" dirty="0"/>
          </a:p>
          <a:p>
            <a:r>
              <a:rPr lang="en-US" b="1" dirty="0"/>
              <a:t>Agenda Item:	7.9.10.3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332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Background: it was agreed in </a:t>
            </a:r>
            <a:r>
              <a:rPr lang="en-US" dirty="0" smtClean="0"/>
              <a:t>RAN4#86 </a:t>
            </a:r>
            <a:r>
              <a:rPr lang="en-US" dirty="0"/>
              <a:t>that </a:t>
            </a:r>
            <a:endParaRPr lang="en-US" dirty="0" smtClean="0"/>
          </a:p>
          <a:p>
            <a:pPr lvl="1"/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is consisted of </a:t>
            </a:r>
          </a:p>
          <a:p>
            <a:pPr lvl="2"/>
            <a:r>
              <a:rPr lang="en-US" dirty="0"/>
              <a:t>RF warm up excluding AGC settling: TBD and independent of SCS</a:t>
            </a:r>
          </a:p>
          <a:p>
            <a:pPr lvl="2"/>
            <a:r>
              <a:rPr lang="en-US" dirty="0"/>
              <a:t>AGC settling: N1(*) SMTC periods for known and N2 SMTC periods for unknown cells</a:t>
            </a:r>
          </a:p>
          <a:p>
            <a:pPr lvl="2"/>
            <a:r>
              <a:rPr lang="en-US" dirty="0"/>
              <a:t>PSS/SSS and SSB index acquiring: </a:t>
            </a:r>
          </a:p>
          <a:p>
            <a:pPr lvl="3"/>
            <a:r>
              <a:rPr lang="en-US" dirty="0"/>
              <a:t>X1 SMTC periods for known cell provided that PSS/SSS detection and MIB reading are not needed</a:t>
            </a:r>
          </a:p>
          <a:p>
            <a:pPr lvl="3"/>
            <a:r>
              <a:rPr lang="en-US" dirty="0"/>
              <a:t>X2 SMTC period for known cell provided that MIB reading is needed</a:t>
            </a:r>
          </a:p>
          <a:p>
            <a:pPr lvl="3"/>
            <a:r>
              <a:rPr lang="en-US" dirty="0"/>
              <a:t>X3 SMTC period for unknown cell provided that PSS/SSS detection and MIB reading are needed</a:t>
            </a:r>
          </a:p>
          <a:p>
            <a:pPr lvl="3"/>
            <a:r>
              <a:rPr lang="en-US" dirty="0"/>
              <a:t>X1, X2 and X3 will be decided by RAN4#86bis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46867" y="1330380"/>
            <a:ext cx="10914453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i="1" u="sng" dirty="0"/>
              <a:t>Proposal 1:</a:t>
            </a:r>
            <a:r>
              <a:rPr lang="en-US" altLang="zh-CN" b="1" i="1" dirty="0"/>
              <a:t>  </a:t>
            </a:r>
            <a:r>
              <a:rPr lang="en-US" altLang="zh-CN" b="1" i="1" dirty="0" err="1"/>
              <a:t>T</a:t>
            </a:r>
            <a:r>
              <a:rPr lang="en-US" altLang="zh-CN" b="1" i="1" baseline="-25000" dirty="0" err="1"/>
              <a:t>activation_time</a:t>
            </a:r>
            <a:r>
              <a:rPr lang="en-US" altLang="zh-CN" b="1" i="1" baseline="-25000" dirty="0"/>
              <a:t> </a:t>
            </a:r>
            <a:r>
              <a:rPr lang="en-US" altLang="zh-CN" b="1" i="1" dirty="0"/>
              <a:t>which is consisted of </a:t>
            </a:r>
            <a:endParaRPr lang="zh-CN" altLang="zh-CN" dirty="0"/>
          </a:p>
          <a:p>
            <a:pPr lvl="2"/>
            <a:r>
              <a:rPr lang="en-US" altLang="zh-CN" b="1" i="1" dirty="0"/>
              <a:t>RF warm up excluding AGC settling: TBD and independent of SCS</a:t>
            </a:r>
            <a:endParaRPr lang="zh-CN" altLang="zh-CN" dirty="0"/>
          </a:p>
          <a:p>
            <a:pPr lvl="2"/>
            <a:r>
              <a:rPr lang="en-US" altLang="zh-CN" b="1" i="1" dirty="0"/>
              <a:t>AGC settling: N1(*) SMTC periods for known and N2 SMTC periods for unknown cells</a:t>
            </a:r>
            <a:endParaRPr lang="zh-CN" altLang="zh-CN" dirty="0"/>
          </a:p>
          <a:p>
            <a:pPr lvl="2"/>
            <a:r>
              <a:rPr lang="en-US" altLang="zh-CN" b="1" i="1" dirty="0"/>
              <a:t>PSS/SSS and SSB index acquiring: </a:t>
            </a:r>
            <a:endParaRPr lang="zh-CN" altLang="zh-CN" dirty="0"/>
          </a:p>
          <a:p>
            <a:r>
              <a:rPr lang="en-US" altLang="zh-CN" b="1" i="1" dirty="0"/>
              <a:t> can be specified as:</a:t>
            </a:r>
            <a:endParaRPr lang="zh-CN" altLang="zh-CN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397469"/>
              </p:ext>
            </p:extLst>
          </p:nvPr>
        </p:nvGraphicFramePr>
        <p:xfrm>
          <a:off x="1069314" y="3194663"/>
          <a:ext cx="9041840" cy="21652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0557"/>
                <a:gridCol w="2594517"/>
                <a:gridCol w="2430188"/>
                <a:gridCol w="2516578"/>
              </a:tblGrid>
              <a:tr h="5632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effectLst/>
                        </a:rPr>
                        <a:t>T</a:t>
                      </a:r>
                      <a:r>
                        <a:rPr lang="en-US" sz="2000" kern="100" baseline="-25000" dirty="0" err="1">
                          <a:effectLst/>
                        </a:rPr>
                        <a:t>activation_time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SCell unknown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SCell</a:t>
                      </a:r>
                      <a:r>
                        <a:rPr lang="en-US" sz="1800" kern="100" dirty="0">
                          <a:effectLst/>
                        </a:rPr>
                        <a:t> known with MIB reading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SCell known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14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FR1 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0.5ms + [2+1+2]*SMTC_period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0.5ms + [1+2]*SMTC_period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0.5ms + [2]*SMTC_period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3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FR2 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0.5ms + [2*N+2*N+2]*SMTC_period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0.5ms + [2*N+2]*SMTC_period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0.5ms + [2]*</a:t>
                      </a:r>
                      <a:r>
                        <a:rPr lang="en-US" sz="1800" kern="100" dirty="0" err="1">
                          <a:effectLst/>
                        </a:rPr>
                        <a:t>SMTC_period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53637" y="53599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It is noted that N can be less than the maximum TX beams numbers.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199" y="5817130"/>
            <a:ext cx="9941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i="1" u="sng" kern="100" dirty="0">
                <a:latin typeface="Calibri" panose="020F0502020204030204" pitchFamily="34" charset="0"/>
                <a:cs typeface="Arial" panose="020B0604020202020204" pitchFamily="34" charset="0"/>
              </a:rPr>
              <a:t>Proposal 2: </a:t>
            </a:r>
            <a:r>
              <a:rPr lang="en-GB" altLang="zh-CN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altLang="zh-CN" b="1" i="1" kern="100" dirty="0">
                <a:latin typeface="Calibri" panose="020F0502020204030204" pitchFamily="34" charset="0"/>
                <a:cs typeface="Arial" panose="020B0604020202020204" pitchFamily="34" charset="0"/>
              </a:rPr>
              <a:t>The time for correct activation validation shall be counted into the overall </a:t>
            </a:r>
            <a:r>
              <a:rPr lang="en-GB" altLang="zh-CN" kern="1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altLang="zh-CN" sz="1200" kern="1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activation_time</a:t>
            </a:r>
            <a:r>
              <a:rPr lang="en-GB" altLang="zh-CN" sz="1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altLang="zh-CN" b="1" i="1" kern="100" dirty="0">
                <a:latin typeface="Calibri" panose="020F0502020204030204" pitchFamily="34" charset="0"/>
                <a:cs typeface="Arial" panose="020B0604020202020204" pitchFamily="34" charset="0"/>
              </a:rPr>
              <a:t>e.</a:t>
            </a:r>
            <a:r>
              <a:rPr lang="en-US" altLang="zh-CN" b="1" i="1" kern="100" dirty="0">
                <a:latin typeface="Calibri" panose="020F0502020204030204" pitchFamily="34" charset="0"/>
                <a:cs typeface="Arial" panose="020B0604020202020204" pitchFamily="34" charset="0"/>
              </a:rPr>
              <a:t>g. CQI or RSRP measurement delay.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396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4303</TotalTime>
  <Words>237</Words>
  <Application>Microsoft Office PowerPoint</Application>
  <PresentationFormat>Widescreen</PresentationFormat>
  <Paragraphs>40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Times New Roman</vt:lpstr>
      <vt:lpstr>Office Theme</vt:lpstr>
      <vt:lpstr>Way forward on Scell activation delay</vt:lpstr>
      <vt:lpstr>SCell activation delay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Huang, Rui</cp:lastModifiedBy>
  <cp:revision>118</cp:revision>
  <dcterms:created xsi:type="dcterms:W3CDTF">2018-01-12T20:18:33Z</dcterms:created>
  <dcterms:modified xsi:type="dcterms:W3CDTF">2018-04-06T15:03:50Z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d070ac83-4620-494c-825a-9fcd1bbc7fb4</vt:lpwstr>
  </property>
  <property fmtid="{D5CDD505-2E9C-101B-9397-08002B2CF9AE}" pid="3" name="CTP_TimeStamp">
    <vt:lpwstr>2018-04-06 15:03:50Z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AdHocReviewCycleID">
    <vt:i4>-1674262311</vt:i4>
  </property>
  <property fmtid="{D5CDD505-2E9C-101B-9397-08002B2CF9AE}" pid="12" name="_NewReviewCycle">
    <vt:lpwstr/>
  </property>
  <property fmtid="{D5CDD505-2E9C-101B-9397-08002B2CF9AE}" pid="13" name="_EmailSubject">
    <vt:lpwstr>WF on SCell activation and addition delay</vt:lpwstr>
  </property>
  <property fmtid="{D5CDD505-2E9C-101B-9397-08002B2CF9AE}" pid="14" name="_AuthorEmail">
    <vt:lpwstr>awlokj@qti.qualcomm.com</vt:lpwstr>
  </property>
  <property fmtid="{D5CDD505-2E9C-101B-9397-08002B2CF9AE}" pid="15" name="_AuthorEmailDisplayName">
    <vt:lpwstr>Awlok Josan</vt:lpwstr>
  </property>
  <property fmtid="{D5CDD505-2E9C-101B-9397-08002B2CF9AE}" pid="16" name="CTPClassification">
    <vt:lpwstr>CTP_NT</vt:lpwstr>
  </property>
</Properties>
</file>