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1" r:id="rId4"/>
    <p:sldId id="263" r:id="rId5"/>
    <p:sldId id="262"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73" d="100"/>
          <a:sy n="73" d="100"/>
        </p:scale>
        <p:origin x="618"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E354DF9-FBB4-4DB4-975A-B9D0E1F7617A}" type="datetimeFigureOut">
              <a:rPr lang="en-US" smtClean="0"/>
              <a:pPr/>
              <a:t>3/2/2018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pPr/>
              <a:t>‹#›</a:t>
            </a:fld>
            <a:endParaRPr lang="en-US"/>
          </a:p>
        </p:txBody>
      </p:sp>
    </p:spTree>
    <p:extLst>
      <p:ext uri="{BB962C8B-B14F-4D97-AF65-F5344CB8AC3E}">
        <p14:creationId xmlns:p14="http://schemas.microsoft.com/office/powerpoint/2010/main" val="1949563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pPr/>
              <a:t>3/2/2018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pPr/>
              <a:t>‹#›</a:t>
            </a:fld>
            <a:endParaRPr lang="en-US"/>
          </a:p>
        </p:txBody>
      </p:sp>
    </p:spTree>
    <p:extLst>
      <p:ext uri="{BB962C8B-B14F-4D97-AF65-F5344CB8AC3E}">
        <p14:creationId xmlns:p14="http://schemas.microsoft.com/office/powerpoint/2010/main" val="1041321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pPr/>
              <a:t>3/2/2018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pPr/>
              <a:t>‹#›</a:t>
            </a:fld>
            <a:endParaRPr lang="en-US"/>
          </a:p>
        </p:txBody>
      </p:sp>
    </p:spTree>
    <p:extLst>
      <p:ext uri="{BB962C8B-B14F-4D97-AF65-F5344CB8AC3E}">
        <p14:creationId xmlns:p14="http://schemas.microsoft.com/office/powerpoint/2010/main" val="3051025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pPr/>
              <a:t>3/2/2018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pPr/>
              <a:t>‹#›</a:t>
            </a:fld>
            <a:endParaRPr lang="en-US"/>
          </a:p>
        </p:txBody>
      </p:sp>
    </p:spTree>
    <p:extLst>
      <p:ext uri="{BB962C8B-B14F-4D97-AF65-F5344CB8AC3E}">
        <p14:creationId xmlns:p14="http://schemas.microsoft.com/office/powerpoint/2010/main" val="3088724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E354DF9-FBB4-4DB4-975A-B9D0E1F7617A}" type="datetimeFigureOut">
              <a:rPr lang="en-US" smtClean="0"/>
              <a:pPr/>
              <a:t>3/2/2018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pPr/>
              <a:t>‹#›</a:t>
            </a:fld>
            <a:endParaRPr lang="en-US"/>
          </a:p>
        </p:txBody>
      </p:sp>
    </p:spTree>
    <p:extLst>
      <p:ext uri="{BB962C8B-B14F-4D97-AF65-F5344CB8AC3E}">
        <p14:creationId xmlns:p14="http://schemas.microsoft.com/office/powerpoint/2010/main" val="2302035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E354DF9-FBB4-4DB4-975A-B9D0E1F7617A}" type="datetimeFigureOut">
              <a:rPr lang="en-US" smtClean="0"/>
              <a:pPr/>
              <a:t>3/2/2018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pPr/>
              <a:t>‹#›</a:t>
            </a:fld>
            <a:endParaRPr lang="en-US"/>
          </a:p>
        </p:txBody>
      </p:sp>
    </p:spTree>
    <p:extLst>
      <p:ext uri="{BB962C8B-B14F-4D97-AF65-F5344CB8AC3E}">
        <p14:creationId xmlns:p14="http://schemas.microsoft.com/office/powerpoint/2010/main" val="606285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E354DF9-FBB4-4DB4-975A-B9D0E1F7617A}" type="datetimeFigureOut">
              <a:rPr lang="en-US" smtClean="0"/>
              <a:pPr/>
              <a:t>3/2/2018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91FE18-20E5-41E8-BBEA-5CFE005EBAEB}" type="slidenum">
              <a:rPr lang="en-US" smtClean="0"/>
              <a:pPr/>
              <a:t>‹#›</a:t>
            </a:fld>
            <a:endParaRPr lang="en-US"/>
          </a:p>
        </p:txBody>
      </p:sp>
    </p:spTree>
    <p:extLst>
      <p:ext uri="{BB962C8B-B14F-4D97-AF65-F5344CB8AC3E}">
        <p14:creationId xmlns:p14="http://schemas.microsoft.com/office/powerpoint/2010/main" val="2319821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E354DF9-FBB4-4DB4-975A-B9D0E1F7617A}" type="datetimeFigureOut">
              <a:rPr lang="en-US" smtClean="0"/>
              <a:pPr/>
              <a:t>3/2/2018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91FE18-20E5-41E8-BBEA-5CFE005EBAEB}" type="slidenum">
              <a:rPr lang="en-US" smtClean="0"/>
              <a:pPr/>
              <a:t>‹#›</a:t>
            </a:fld>
            <a:endParaRPr lang="en-US"/>
          </a:p>
        </p:txBody>
      </p:sp>
    </p:spTree>
    <p:extLst>
      <p:ext uri="{BB962C8B-B14F-4D97-AF65-F5344CB8AC3E}">
        <p14:creationId xmlns:p14="http://schemas.microsoft.com/office/powerpoint/2010/main" val="1733930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354DF9-FBB4-4DB4-975A-B9D0E1F7617A}" type="datetimeFigureOut">
              <a:rPr lang="en-US" smtClean="0"/>
              <a:pPr/>
              <a:t>3/2/2018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291FE18-20E5-41E8-BBEA-5CFE005EBAEB}" type="slidenum">
              <a:rPr lang="en-US" smtClean="0"/>
              <a:pPr/>
              <a:t>‹#›</a:t>
            </a:fld>
            <a:endParaRPr lang="en-US"/>
          </a:p>
        </p:txBody>
      </p:sp>
    </p:spTree>
    <p:extLst>
      <p:ext uri="{BB962C8B-B14F-4D97-AF65-F5344CB8AC3E}">
        <p14:creationId xmlns:p14="http://schemas.microsoft.com/office/powerpoint/2010/main" val="2285152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E354DF9-FBB4-4DB4-975A-B9D0E1F7617A}" type="datetimeFigureOut">
              <a:rPr lang="en-US" smtClean="0"/>
              <a:pPr/>
              <a:t>3/2/2018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pPr/>
              <a:t>‹#›</a:t>
            </a:fld>
            <a:endParaRPr lang="en-US"/>
          </a:p>
        </p:txBody>
      </p:sp>
    </p:spTree>
    <p:extLst>
      <p:ext uri="{BB962C8B-B14F-4D97-AF65-F5344CB8AC3E}">
        <p14:creationId xmlns:p14="http://schemas.microsoft.com/office/powerpoint/2010/main" val="1256554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E354DF9-FBB4-4DB4-975A-B9D0E1F7617A}" type="datetimeFigureOut">
              <a:rPr lang="en-US" smtClean="0"/>
              <a:pPr/>
              <a:t>3/2/2018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pPr/>
              <a:t>‹#›</a:t>
            </a:fld>
            <a:endParaRPr lang="en-US"/>
          </a:p>
        </p:txBody>
      </p:sp>
    </p:spTree>
    <p:extLst>
      <p:ext uri="{BB962C8B-B14F-4D97-AF65-F5344CB8AC3E}">
        <p14:creationId xmlns:p14="http://schemas.microsoft.com/office/powerpoint/2010/main" val="1052976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354DF9-FBB4-4DB4-975A-B9D0E1F7617A}" type="datetimeFigureOut">
              <a:rPr lang="en-US" smtClean="0"/>
              <a:pPr/>
              <a:t>3/2/2018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91FE18-20E5-41E8-BBEA-5CFE005EBAEB}" type="slidenum">
              <a:rPr lang="en-US" smtClean="0"/>
              <a:pPr/>
              <a:t>‹#›</a:t>
            </a:fld>
            <a:endParaRPr lang="en-US"/>
          </a:p>
        </p:txBody>
      </p:sp>
    </p:spTree>
    <p:extLst>
      <p:ext uri="{BB962C8B-B14F-4D97-AF65-F5344CB8AC3E}">
        <p14:creationId xmlns:p14="http://schemas.microsoft.com/office/powerpoint/2010/main" val="32872431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030819"/>
            <a:ext cx="9144000" cy="1479144"/>
          </a:xfrm>
        </p:spPr>
        <p:txBody>
          <a:bodyPr>
            <a:normAutofit/>
          </a:bodyPr>
          <a:lstStyle/>
          <a:p>
            <a:r>
              <a:rPr lang="en-GB" sz="4800" dirty="0" smtClean="0"/>
              <a:t>WF on </a:t>
            </a:r>
            <a:r>
              <a:rPr lang="en-GB" altLang="ja-JP" sz="4800" dirty="0" smtClean="0"/>
              <a:t>FR2 receiver spurious emissions </a:t>
            </a:r>
            <a:r>
              <a:rPr lang="en-GB" altLang="ja-JP" sz="4800" dirty="0" smtClean="0"/>
              <a:t>requirement</a:t>
            </a:r>
            <a:endParaRPr lang="en-US" sz="4800" dirty="0"/>
          </a:p>
        </p:txBody>
      </p:sp>
      <p:sp>
        <p:nvSpPr>
          <p:cNvPr id="3" name="Subtitle 2"/>
          <p:cNvSpPr>
            <a:spLocks noGrp="1"/>
          </p:cNvSpPr>
          <p:nvPr>
            <p:ph type="subTitle" idx="1"/>
          </p:nvPr>
        </p:nvSpPr>
        <p:spPr>
          <a:xfrm>
            <a:off x="1524000" y="4086984"/>
            <a:ext cx="9144000" cy="1655762"/>
          </a:xfrm>
        </p:spPr>
        <p:txBody>
          <a:bodyPr/>
          <a:lstStyle/>
          <a:p>
            <a:r>
              <a:rPr lang="en-US" altLang="zh-CN" dirty="0" smtClean="0"/>
              <a:t>NTT DOCOMO, INC.,</a:t>
            </a:r>
            <a:r>
              <a:rPr lang="ja-JP" altLang="en-US" dirty="0"/>
              <a:t> </a:t>
            </a:r>
            <a:r>
              <a:rPr lang="en-US" altLang="ja-JP" dirty="0" smtClean="0"/>
              <a:t>Nokia, </a:t>
            </a:r>
            <a:r>
              <a:rPr lang="en-US" altLang="zh-CN" dirty="0" smtClean="0"/>
              <a:t>Huawei</a:t>
            </a:r>
            <a:endParaRPr lang="en-US" dirty="0"/>
          </a:p>
        </p:txBody>
      </p:sp>
      <p:sp>
        <p:nvSpPr>
          <p:cNvPr id="6" name="Rectangle 3"/>
          <p:cNvSpPr/>
          <p:nvPr/>
        </p:nvSpPr>
        <p:spPr>
          <a:xfrm>
            <a:off x="198472" y="128166"/>
            <a:ext cx="11705204" cy="1200329"/>
          </a:xfrm>
          <a:prstGeom prst="rect">
            <a:avLst/>
          </a:prstGeom>
        </p:spPr>
        <p:txBody>
          <a:bodyPr wrap="square">
            <a:spAutoFit/>
          </a:bodyPr>
          <a:lstStyle/>
          <a:p>
            <a:pPr hangingPunct="0"/>
            <a:r>
              <a:rPr lang="en-GB" altLang="ja-JP" sz="2400" b="1" dirty="0"/>
              <a:t>3GPP TSG-RAN Working Group 4 (Radio) meeting </a:t>
            </a:r>
            <a:r>
              <a:rPr lang="en-GB" altLang="ja-JP" sz="2400" b="1" dirty="0" smtClean="0"/>
              <a:t>#86          	</a:t>
            </a:r>
            <a:r>
              <a:rPr lang="de-DE" altLang="ja-JP" sz="2400" dirty="0"/>
              <a:t>	</a:t>
            </a:r>
            <a:r>
              <a:rPr lang="en-GB" altLang="ja-JP" sz="2400" b="1" dirty="0" smtClean="0">
                <a:solidFill>
                  <a:srgbClr val="FF0000"/>
                </a:solidFill>
              </a:rPr>
              <a:t>R4-1803530</a:t>
            </a:r>
            <a:endParaRPr lang="ja-JP" altLang="ja-JP" sz="2400" dirty="0">
              <a:solidFill>
                <a:srgbClr val="FF0000"/>
              </a:solidFill>
            </a:endParaRPr>
          </a:p>
          <a:p>
            <a:pPr hangingPunct="0"/>
            <a:r>
              <a:rPr lang="en-GB" altLang="ja-JP" sz="2400" b="1" dirty="0" smtClean="0"/>
              <a:t>Athens, Greece, 26</a:t>
            </a:r>
            <a:r>
              <a:rPr lang="en-GB" altLang="ja-JP" sz="2400" b="1" baseline="30000" dirty="0" smtClean="0"/>
              <a:t>th </a:t>
            </a:r>
            <a:r>
              <a:rPr lang="en-GB" altLang="ja-JP" sz="2400" b="1" dirty="0" smtClean="0"/>
              <a:t> February - </a:t>
            </a:r>
            <a:r>
              <a:rPr lang="en-GB" altLang="ja-JP" sz="2400" b="1" dirty="0"/>
              <a:t>2</a:t>
            </a:r>
            <a:r>
              <a:rPr lang="en-GB" altLang="ja-JP" sz="2400" b="1" baseline="30000" dirty="0" smtClean="0"/>
              <a:t>rd</a:t>
            </a:r>
            <a:r>
              <a:rPr lang="en-GB" altLang="ja-JP" sz="2400" b="1" dirty="0" smtClean="0"/>
              <a:t>  March, </a:t>
            </a:r>
            <a:r>
              <a:rPr lang="en-GB" altLang="ja-JP" sz="2400" b="1" dirty="0"/>
              <a:t>2018</a:t>
            </a:r>
            <a:endParaRPr lang="ja-JP" altLang="ja-JP" sz="2400" dirty="0"/>
          </a:p>
          <a:p>
            <a:pPr hangingPunct="0"/>
            <a:r>
              <a:rPr lang="en-US" altLang="ja-JP" sz="2400" b="1" dirty="0"/>
              <a:t>7.6.3.5.2	OTA receiver spurious emissions [</a:t>
            </a:r>
            <a:r>
              <a:rPr lang="en-US" altLang="ja-JP" sz="2400" b="1" dirty="0" err="1"/>
              <a:t>NR_newRAT</a:t>
            </a:r>
            <a:r>
              <a:rPr lang="en-US" altLang="ja-JP" sz="2400" b="1" dirty="0"/>
              <a:t>-Core]</a:t>
            </a:r>
            <a:endParaRPr lang="ja-JP" altLang="ja-JP" sz="2400" b="1" dirty="0"/>
          </a:p>
        </p:txBody>
      </p:sp>
    </p:spTree>
    <p:extLst>
      <p:ext uri="{BB962C8B-B14F-4D97-AF65-F5344CB8AC3E}">
        <p14:creationId xmlns:p14="http://schemas.microsoft.com/office/powerpoint/2010/main" val="2726824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0299"/>
            <a:ext cx="10515600" cy="1325563"/>
          </a:xfrm>
        </p:spPr>
        <p:txBody>
          <a:bodyPr/>
          <a:lstStyle/>
          <a:p>
            <a:r>
              <a:rPr lang="en-US" dirty="0" smtClean="0"/>
              <a:t>Background</a:t>
            </a:r>
            <a:endParaRPr lang="en-US" dirty="0"/>
          </a:p>
        </p:txBody>
      </p:sp>
      <p:sp>
        <p:nvSpPr>
          <p:cNvPr id="3" name="Content Placeholder 2"/>
          <p:cNvSpPr>
            <a:spLocks noGrp="1"/>
          </p:cNvSpPr>
          <p:nvPr>
            <p:ph idx="1"/>
          </p:nvPr>
        </p:nvSpPr>
        <p:spPr>
          <a:xfrm>
            <a:off x="838200" y="976176"/>
            <a:ext cx="10515600" cy="5498765"/>
          </a:xfrm>
        </p:spPr>
        <p:txBody>
          <a:bodyPr>
            <a:normAutofit lnSpcReduction="10000"/>
          </a:bodyPr>
          <a:lstStyle/>
          <a:p>
            <a:r>
              <a:rPr lang="en-GB" altLang="ja-JP" sz="2400" dirty="0" smtClean="0"/>
              <a:t>The </a:t>
            </a:r>
            <a:r>
              <a:rPr lang="en-GB" altLang="ja-JP" sz="2400" dirty="0"/>
              <a:t>receiver spurious </a:t>
            </a:r>
            <a:r>
              <a:rPr lang="en-GB" altLang="ja-JP" sz="2400" dirty="0" smtClean="0"/>
              <a:t>requirement for FR2 </a:t>
            </a:r>
            <a:r>
              <a:rPr lang="en-GB" altLang="ja-JP" sz="2400" dirty="0"/>
              <a:t>was agreed in RAN4 #85 </a:t>
            </a:r>
            <a:r>
              <a:rPr lang="en-GB" altLang="ja-JP" sz="2400" dirty="0" smtClean="0"/>
              <a:t>[1].</a:t>
            </a:r>
            <a:endParaRPr lang="en-GB" altLang="ja-JP" sz="2400" dirty="0"/>
          </a:p>
          <a:p>
            <a:r>
              <a:rPr lang="en-GB" altLang="ja-JP" sz="2400" dirty="0"/>
              <a:t>However, </a:t>
            </a:r>
            <a:r>
              <a:rPr lang="en-GB" altLang="ja-JP" sz="2400" dirty="0" smtClean="0"/>
              <a:t>the issue that the </a:t>
            </a:r>
            <a:r>
              <a:rPr lang="en-GB" altLang="ja-JP" sz="2400" dirty="0"/>
              <a:t>receiver spurious emissions limit (-47dBm/MHz) </a:t>
            </a:r>
            <a:r>
              <a:rPr lang="en-GB" altLang="ja-JP" sz="2400" dirty="0" smtClean="0"/>
              <a:t>are </a:t>
            </a:r>
            <a:r>
              <a:rPr lang="en-GB" altLang="ja-JP" sz="2400" dirty="0"/>
              <a:t>lower than transceiver OFF power limits (-36dBm/MHz</a:t>
            </a:r>
            <a:r>
              <a:rPr lang="en-GB" altLang="ja-JP" sz="2400" dirty="0" smtClean="0"/>
              <a:t>) was obtained in [2], and WF was agreed [3].</a:t>
            </a:r>
            <a:endParaRPr lang="en-GB" altLang="ja-JP" sz="2400" dirty="0"/>
          </a:p>
          <a:p>
            <a:r>
              <a:rPr lang="en-GB" sz="2400" dirty="0" smtClean="0"/>
              <a:t>In RAN4 #86, this open issue is discussed [4-8].</a:t>
            </a:r>
          </a:p>
          <a:p>
            <a:pPr marL="0" indent="0">
              <a:buNone/>
            </a:pPr>
            <a:endParaRPr lang="en-GB" sz="2400" dirty="0" smtClean="0"/>
          </a:p>
          <a:p>
            <a:pPr marL="0" indent="0">
              <a:buNone/>
            </a:pPr>
            <a:r>
              <a:rPr lang="en-GB" sz="2400" dirty="0" smtClean="0"/>
              <a:t>Reference:</a:t>
            </a:r>
          </a:p>
          <a:p>
            <a:pPr marL="457200" lvl="1" indent="0">
              <a:lnSpc>
                <a:spcPct val="100000"/>
              </a:lnSpc>
              <a:buNone/>
            </a:pPr>
            <a:r>
              <a:rPr lang="en-US" altLang="zh-CN" sz="1800" dirty="0" smtClean="0"/>
              <a:t>[1] R4-1714433, TP to TS 38.104: OTA Rx spurious emissions for BS type O 2 (10.7.3), Huawei </a:t>
            </a:r>
          </a:p>
          <a:p>
            <a:pPr marL="457200" lvl="1" indent="0">
              <a:lnSpc>
                <a:spcPct val="100000"/>
              </a:lnSpc>
              <a:buNone/>
            </a:pPr>
            <a:r>
              <a:rPr lang="en-US" altLang="zh-CN" sz="1800" dirty="0" smtClean="0"/>
              <a:t>[</a:t>
            </a:r>
            <a:r>
              <a:rPr lang="en-US" altLang="zh-CN" sz="1800" dirty="0"/>
              <a:t>2] R4-1800756, Discussion on FR2 Rx emissions, </a:t>
            </a:r>
            <a:r>
              <a:rPr lang="en-US" altLang="zh-CN" sz="1800" dirty="0" smtClean="0"/>
              <a:t>Huawei</a:t>
            </a:r>
          </a:p>
          <a:p>
            <a:pPr marL="457200" lvl="1" indent="0">
              <a:lnSpc>
                <a:spcPct val="100000"/>
              </a:lnSpc>
              <a:buNone/>
            </a:pPr>
            <a:r>
              <a:rPr lang="en-US" altLang="zh-CN" sz="1800" dirty="0" smtClean="0"/>
              <a:t>[3] R4-1801281, </a:t>
            </a:r>
            <a:r>
              <a:rPr lang="en-GB" altLang="ja-JP" sz="1800" dirty="0"/>
              <a:t>WF on FR2 Rx spurious emissions</a:t>
            </a:r>
            <a:r>
              <a:rPr lang="en-US" altLang="zh-CN" sz="1800" dirty="0" smtClean="0"/>
              <a:t>, NTT DOCOMO, INC</a:t>
            </a:r>
          </a:p>
          <a:p>
            <a:pPr marL="457200" lvl="1" indent="0">
              <a:lnSpc>
                <a:spcPct val="100000"/>
              </a:lnSpc>
              <a:buNone/>
            </a:pPr>
            <a:r>
              <a:rPr lang="en-US" altLang="zh-CN" sz="1800" dirty="0" smtClean="0"/>
              <a:t>[</a:t>
            </a:r>
            <a:r>
              <a:rPr lang="en-US" altLang="zh-CN" sz="1800" dirty="0"/>
              <a:t>4</a:t>
            </a:r>
            <a:r>
              <a:rPr lang="en-US" altLang="zh-CN" sz="1800" dirty="0" smtClean="0"/>
              <a:t>] </a:t>
            </a:r>
            <a:r>
              <a:rPr lang="en-US" altLang="zh-CN" sz="1800" dirty="0"/>
              <a:t>R4-1802877, Receiver spurious emissions for FR2 NR BS, NTT DOCOMO, INC.</a:t>
            </a:r>
          </a:p>
          <a:p>
            <a:pPr marL="457200" lvl="1" indent="0">
              <a:lnSpc>
                <a:spcPct val="100000"/>
              </a:lnSpc>
              <a:buNone/>
            </a:pPr>
            <a:r>
              <a:rPr lang="en-US" altLang="zh-CN" sz="1800" dirty="0" smtClean="0"/>
              <a:t>[5] R4-1802976, FR2 RX spurious emissions, Huawei</a:t>
            </a:r>
          </a:p>
          <a:p>
            <a:pPr marL="457200" lvl="1" indent="0">
              <a:lnSpc>
                <a:spcPct val="100000"/>
              </a:lnSpc>
              <a:buNone/>
            </a:pPr>
            <a:r>
              <a:rPr lang="en-US" altLang="zh-CN" sz="1800" dirty="0" smtClean="0"/>
              <a:t>[6] R4-1802152</a:t>
            </a:r>
            <a:r>
              <a:rPr lang="en-US" altLang="zh-CN" sz="1800" dirty="0"/>
              <a:t>, Receiver spurious emission FR2, Ericson</a:t>
            </a:r>
          </a:p>
          <a:p>
            <a:pPr marL="457200" lvl="1" indent="0">
              <a:lnSpc>
                <a:spcPct val="100000"/>
              </a:lnSpc>
              <a:buNone/>
            </a:pPr>
            <a:r>
              <a:rPr lang="en-GB" altLang="zh-CN" sz="1800" dirty="0" smtClean="0"/>
              <a:t>[7] </a:t>
            </a:r>
            <a:r>
              <a:rPr lang="en-US" altLang="zh-CN" sz="1800" dirty="0" smtClean="0"/>
              <a:t>R4-1802153, Draft CR for TS 38.104: Receiver spurious emission FR2, Ericsson</a:t>
            </a:r>
          </a:p>
          <a:p>
            <a:pPr marL="457200" lvl="1" indent="0">
              <a:lnSpc>
                <a:spcPct val="100000"/>
              </a:lnSpc>
              <a:buNone/>
            </a:pPr>
            <a:r>
              <a:rPr lang="en-US" altLang="zh-CN" sz="1800" dirty="0" smtClean="0"/>
              <a:t>[8] R4-1802741</a:t>
            </a:r>
            <a:r>
              <a:rPr lang="en-US" altLang="zh-CN" sz="1800" dirty="0"/>
              <a:t>, Draft CR on OTA receiver spurious emissions requirement (10.7)</a:t>
            </a:r>
          </a:p>
        </p:txBody>
      </p:sp>
    </p:spTree>
    <p:extLst>
      <p:ext uri="{BB962C8B-B14F-4D97-AF65-F5344CB8AC3E}">
        <p14:creationId xmlns:p14="http://schemas.microsoft.com/office/powerpoint/2010/main" val="2040404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0299"/>
            <a:ext cx="10515600" cy="1325563"/>
          </a:xfrm>
        </p:spPr>
        <p:txBody>
          <a:bodyPr/>
          <a:lstStyle/>
          <a:p>
            <a:r>
              <a:rPr lang="en-US" dirty="0" smtClean="0"/>
              <a:t>Discussion</a:t>
            </a:r>
            <a:endParaRPr lang="en-US" dirty="0"/>
          </a:p>
        </p:txBody>
      </p:sp>
      <p:sp>
        <p:nvSpPr>
          <p:cNvPr id="3" name="Content Placeholder 2"/>
          <p:cNvSpPr>
            <a:spLocks noGrp="1"/>
          </p:cNvSpPr>
          <p:nvPr>
            <p:ph idx="1"/>
          </p:nvPr>
        </p:nvSpPr>
        <p:spPr>
          <a:xfrm>
            <a:off x="838200" y="976176"/>
            <a:ext cx="10515600" cy="5276343"/>
          </a:xfrm>
        </p:spPr>
        <p:txBody>
          <a:bodyPr>
            <a:normAutofit fontScale="92500" lnSpcReduction="20000"/>
          </a:bodyPr>
          <a:lstStyle/>
          <a:p>
            <a:pPr>
              <a:lnSpc>
                <a:spcPct val="100000"/>
              </a:lnSpc>
            </a:pPr>
            <a:r>
              <a:rPr lang="en-GB" altLang="ja-JP" sz="2000" dirty="0" smtClean="0"/>
              <a:t>The </a:t>
            </a:r>
            <a:r>
              <a:rPr lang="en-GB" altLang="ja-JP" sz="2000" dirty="0"/>
              <a:t>applied frequency ranges are different between the transmitter OFF </a:t>
            </a:r>
            <a:r>
              <a:rPr lang="en-GB" altLang="ja-JP" sz="2000" dirty="0" smtClean="0"/>
              <a:t>power (In-band) </a:t>
            </a:r>
            <a:r>
              <a:rPr lang="en-GB" altLang="ja-JP" sz="2000" dirty="0"/>
              <a:t>and the receiver spurious </a:t>
            </a:r>
            <a:r>
              <a:rPr lang="en-GB" altLang="ja-JP" sz="2000" dirty="0" smtClean="0"/>
              <a:t>emissions (out-of-band) [4].</a:t>
            </a:r>
            <a:endParaRPr lang="ja-JP" altLang="ja-JP" sz="2000" dirty="0"/>
          </a:p>
          <a:p>
            <a:pPr hangingPunct="0"/>
            <a:r>
              <a:rPr lang="en-GB" altLang="ja-JP" sz="2000" dirty="0" smtClean="0"/>
              <a:t>The measurement </a:t>
            </a:r>
            <a:r>
              <a:rPr lang="en-GB" altLang="ja-JP" sz="2000" dirty="0"/>
              <a:t>frequency </a:t>
            </a:r>
            <a:r>
              <a:rPr lang="en-GB" altLang="ja-JP" sz="2000" dirty="0" smtClean="0"/>
              <a:t>ranges are overlapping </a:t>
            </a:r>
            <a:r>
              <a:rPr lang="en-GB" altLang="ja-JP" sz="2000" dirty="0"/>
              <a:t>between BS type 1-O and </a:t>
            </a:r>
            <a:r>
              <a:rPr lang="en-GB" altLang="ja-JP" sz="2000" dirty="0" smtClean="0"/>
              <a:t>2-O [4].</a:t>
            </a:r>
            <a:endParaRPr lang="ja-JP" altLang="ja-JP" sz="2000" dirty="0"/>
          </a:p>
          <a:p>
            <a:pPr>
              <a:lnSpc>
                <a:spcPct val="100000"/>
              </a:lnSpc>
            </a:pPr>
            <a:r>
              <a:rPr lang="en-GB" altLang="ja-JP" sz="2000" dirty="0" smtClean="0"/>
              <a:t>In </a:t>
            </a:r>
            <a:r>
              <a:rPr lang="en-GB" altLang="ja-JP" sz="2000" dirty="0"/>
              <a:t>transceiver spurious emission requirement, the testability does not affect the core </a:t>
            </a:r>
            <a:r>
              <a:rPr lang="en-GB" altLang="ja-JP" sz="2000" dirty="0" smtClean="0"/>
              <a:t>requirement (frequency upper limit will be changed from core requirement) [4].</a:t>
            </a:r>
            <a:endParaRPr lang="en-US" altLang="ja-JP" sz="2000" dirty="0" smtClean="0"/>
          </a:p>
          <a:p>
            <a:r>
              <a:rPr lang="en-US" altLang="ja-JP" sz="2000" dirty="0"/>
              <a:t>Existing requirements for E-UTRA/UTRA co-location and co-existence requirements are already the same between </a:t>
            </a:r>
            <a:r>
              <a:rPr lang="en-US" altLang="ja-JP" sz="2000" dirty="0" err="1"/>
              <a:t>Tx</a:t>
            </a:r>
            <a:r>
              <a:rPr lang="en-US" altLang="ja-JP" sz="2000" dirty="0"/>
              <a:t> and Rx </a:t>
            </a:r>
            <a:r>
              <a:rPr lang="en-US" altLang="ja-JP" sz="2000" dirty="0" smtClean="0"/>
              <a:t>[5].  </a:t>
            </a:r>
            <a:endParaRPr lang="ja-JP" altLang="ja-JP" sz="2000" dirty="0"/>
          </a:p>
          <a:p>
            <a:r>
              <a:rPr lang="en-US" altLang="ja-JP" sz="2000" dirty="0"/>
              <a:t>The current FR2 Rx emissions level is higher than the TX OFF requirement </a:t>
            </a:r>
            <a:r>
              <a:rPr lang="en-US" altLang="ja-JP" sz="2000" dirty="0" smtClean="0"/>
              <a:t>[5].</a:t>
            </a:r>
            <a:endParaRPr lang="ja-JP" altLang="ja-JP" sz="2000" dirty="0"/>
          </a:p>
          <a:p>
            <a:r>
              <a:rPr lang="en-US" altLang="ja-JP" sz="2000" dirty="0"/>
              <a:t>For TDD out of band emissions it makes no sense to have different </a:t>
            </a:r>
            <a:r>
              <a:rPr lang="en-US" altLang="ja-JP" sz="2000" dirty="0" err="1"/>
              <a:t>Tx</a:t>
            </a:r>
            <a:r>
              <a:rPr lang="en-US" altLang="ja-JP" sz="2000" dirty="0"/>
              <a:t> and Rx requirements </a:t>
            </a:r>
            <a:r>
              <a:rPr lang="en-US" altLang="ja-JP" sz="2000" dirty="0" smtClean="0"/>
              <a:t>[5].</a:t>
            </a:r>
            <a:endParaRPr lang="ja-JP" altLang="ja-JP" sz="2000" dirty="0"/>
          </a:p>
          <a:p>
            <a:r>
              <a:rPr lang="en-US" altLang="ja-JP" sz="2000" dirty="0"/>
              <a:t>The existing RX emissions limit is difficult to measure OTA </a:t>
            </a:r>
            <a:r>
              <a:rPr lang="en-US" altLang="ja-JP" sz="2000" dirty="0" smtClean="0"/>
              <a:t>[5].</a:t>
            </a:r>
            <a:endParaRPr lang="en-GB" altLang="ja-JP" sz="2000" dirty="0"/>
          </a:p>
          <a:p>
            <a:pPr>
              <a:lnSpc>
                <a:spcPct val="100000"/>
              </a:lnSpc>
            </a:pPr>
            <a:r>
              <a:rPr lang="en-US" altLang="ja-JP" sz="2000" dirty="0" smtClean="0"/>
              <a:t>During </a:t>
            </a:r>
            <a:r>
              <a:rPr lang="en-US" altLang="ja-JP" sz="2000" dirty="0"/>
              <a:t>the transmitter ON period, it is assumed that other similar services on the same (and nearby frequencies) are in transmit mode and are not impacted by strong interference from the transmitter. This is thoroughly analyzed through 3GPP co-ex studies, resulting in ACLR and ACS requirements. Other services further away in frequency are protected by the Transmitter spurious emission limits (clause 9.7.5 of TS 38.104</a:t>
            </a:r>
            <a:r>
              <a:rPr lang="en-US" altLang="ja-JP" sz="2000" dirty="0" smtClean="0"/>
              <a:t>) [6].</a:t>
            </a:r>
            <a:endParaRPr lang="ja-JP" altLang="ja-JP" sz="2000" dirty="0"/>
          </a:p>
          <a:p>
            <a:pPr lvl="0">
              <a:lnSpc>
                <a:spcPct val="100000"/>
              </a:lnSpc>
            </a:pPr>
            <a:r>
              <a:rPr lang="en-US" altLang="ja-JP" sz="2000" dirty="0" smtClean="0"/>
              <a:t>During </a:t>
            </a:r>
            <a:r>
              <a:rPr lang="en-US" altLang="ja-JP" sz="2000" dirty="0"/>
              <a:t>transmitter OFF, it is assumed that similar services are in receive mode and a Transmitter OFF power requirement provides protection for </a:t>
            </a:r>
            <a:r>
              <a:rPr lang="en-US" altLang="ja-JP" sz="2000" dirty="0" smtClean="0"/>
              <a:t>those [7].</a:t>
            </a:r>
            <a:endParaRPr lang="ja-JP" altLang="ja-JP" sz="2000" dirty="0"/>
          </a:p>
          <a:p>
            <a:pPr>
              <a:lnSpc>
                <a:spcPct val="100000"/>
              </a:lnSpc>
            </a:pPr>
            <a:endParaRPr lang="en-US" altLang="zh-CN" sz="2200" dirty="0" smtClean="0"/>
          </a:p>
        </p:txBody>
      </p:sp>
    </p:spTree>
    <p:extLst>
      <p:ext uri="{BB962C8B-B14F-4D97-AF65-F5344CB8AC3E}">
        <p14:creationId xmlns:p14="http://schemas.microsoft.com/office/powerpoint/2010/main" val="544491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0299"/>
            <a:ext cx="10515600" cy="1325563"/>
          </a:xfrm>
        </p:spPr>
        <p:txBody>
          <a:bodyPr/>
          <a:lstStyle/>
          <a:p>
            <a:r>
              <a:rPr lang="en-US" dirty="0" smtClean="0"/>
              <a:t>Discussion</a:t>
            </a:r>
            <a:endParaRPr lang="en-US" dirty="0"/>
          </a:p>
        </p:txBody>
      </p:sp>
      <p:sp>
        <p:nvSpPr>
          <p:cNvPr id="3" name="Content Placeholder 2"/>
          <p:cNvSpPr>
            <a:spLocks noGrp="1"/>
          </p:cNvSpPr>
          <p:nvPr>
            <p:ph idx="1"/>
          </p:nvPr>
        </p:nvSpPr>
        <p:spPr>
          <a:xfrm>
            <a:off x="838200" y="976176"/>
            <a:ext cx="10515600" cy="4805363"/>
          </a:xfrm>
        </p:spPr>
        <p:txBody>
          <a:bodyPr>
            <a:normAutofit/>
          </a:bodyPr>
          <a:lstStyle/>
          <a:p>
            <a:pPr>
              <a:lnSpc>
                <a:spcPct val="100000"/>
              </a:lnSpc>
            </a:pPr>
            <a:r>
              <a:rPr lang="en-GB" altLang="ja-JP" sz="2000" dirty="0" smtClean="0"/>
              <a:t>The company’s views are summarized in below Table 1.</a:t>
            </a:r>
          </a:p>
          <a:p>
            <a:pPr>
              <a:lnSpc>
                <a:spcPct val="100000"/>
              </a:lnSpc>
            </a:pPr>
            <a:endParaRPr lang="en-GB" altLang="ja-JP" sz="2000" dirty="0"/>
          </a:p>
          <a:p>
            <a:pPr>
              <a:lnSpc>
                <a:spcPct val="100000"/>
              </a:lnSpc>
            </a:pPr>
            <a:endParaRPr lang="en-US" altLang="zh-CN" sz="2200" dirty="0" smtClean="0"/>
          </a:p>
        </p:txBody>
      </p:sp>
      <p:graphicFrame>
        <p:nvGraphicFramePr>
          <p:cNvPr id="4" name="コンテンツ プレースホルダー 3"/>
          <p:cNvGraphicFramePr>
            <a:graphicFrameLocks/>
          </p:cNvGraphicFramePr>
          <p:nvPr>
            <p:extLst>
              <p:ext uri="{D42A27DB-BD31-4B8C-83A1-F6EECF244321}">
                <p14:modId xmlns:p14="http://schemas.microsoft.com/office/powerpoint/2010/main" val="1148960538"/>
              </p:ext>
            </p:extLst>
          </p:nvPr>
        </p:nvGraphicFramePr>
        <p:xfrm>
          <a:off x="665205" y="2072761"/>
          <a:ext cx="10843054" cy="3789284"/>
        </p:xfrm>
        <a:graphic>
          <a:graphicData uri="http://schemas.openxmlformats.org/drawingml/2006/table">
            <a:tbl>
              <a:tblPr firstRow="1" bandRow="1">
                <a:tableStyleId>{5940675A-B579-460E-94D1-54222C63F5DA}</a:tableStyleId>
              </a:tblPr>
              <a:tblGrid>
                <a:gridCol w="2234514">
                  <a:extLst>
                    <a:ext uri="{9D8B030D-6E8A-4147-A177-3AD203B41FA5}">
                      <a16:colId xmlns:a16="http://schemas.microsoft.com/office/drawing/2014/main" val="20000"/>
                    </a:ext>
                  </a:extLst>
                </a:gridCol>
                <a:gridCol w="2152135">
                  <a:extLst>
                    <a:ext uri="{9D8B030D-6E8A-4147-A177-3AD203B41FA5}">
                      <a16:colId xmlns:a16="http://schemas.microsoft.com/office/drawing/2014/main" val="20001"/>
                    </a:ext>
                  </a:extLst>
                </a:gridCol>
                <a:gridCol w="2152135">
                  <a:extLst>
                    <a:ext uri="{9D8B030D-6E8A-4147-A177-3AD203B41FA5}">
                      <a16:colId xmlns:a16="http://schemas.microsoft.com/office/drawing/2014/main" val="20002"/>
                    </a:ext>
                  </a:extLst>
                </a:gridCol>
                <a:gridCol w="2152135">
                  <a:extLst>
                    <a:ext uri="{9D8B030D-6E8A-4147-A177-3AD203B41FA5}">
                      <a16:colId xmlns:a16="http://schemas.microsoft.com/office/drawing/2014/main" val="20003"/>
                    </a:ext>
                  </a:extLst>
                </a:gridCol>
                <a:gridCol w="2152135">
                  <a:extLst>
                    <a:ext uri="{9D8B030D-6E8A-4147-A177-3AD203B41FA5}">
                      <a16:colId xmlns:a16="http://schemas.microsoft.com/office/drawing/2014/main" val="20004"/>
                    </a:ext>
                  </a:extLst>
                </a:gridCol>
              </a:tblGrid>
              <a:tr h="686914">
                <a:tc>
                  <a:txBody>
                    <a:bodyPr/>
                    <a:lstStyle/>
                    <a:p>
                      <a:endParaRPr kumimoji="1" lang="ja-JP" altLang="en-US" dirty="0"/>
                    </a:p>
                  </a:txBody>
                  <a:tcPr>
                    <a:solidFill>
                      <a:schemeClr val="accent2">
                        <a:lumMod val="20000"/>
                        <a:lumOff val="80000"/>
                      </a:schemeClr>
                    </a:solidFill>
                  </a:tcPr>
                </a:tc>
                <a:tc>
                  <a:txBody>
                    <a:bodyPr/>
                    <a:lstStyle/>
                    <a:p>
                      <a:r>
                        <a:rPr kumimoji="1" lang="en-US" altLang="ja-JP" dirty="0" smtClean="0"/>
                        <a:t>NTT DOCOMO</a:t>
                      </a:r>
                    </a:p>
                    <a:p>
                      <a:r>
                        <a:rPr lang="en-US" altLang="zh-CN" sz="1800" dirty="0" smtClean="0"/>
                        <a:t>R4-1802877 [4]</a:t>
                      </a:r>
                      <a:endParaRPr kumimoji="1" lang="ja-JP" altLang="en-US" dirty="0"/>
                    </a:p>
                  </a:txBody>
                  <a:tcPr>
                    <a:solidFill>
                      <a:schemeClr val="accent2">
                        <a:lumMod val="20000"/>
                        <a:lumOff val="80000"/>
                      </a:schemeClr>
                    </a:solidFill>
                  </a:tcPr>
                </a:tc>
                <a:tc>
                  <a:txBody>
                    <a:bodyPr/>
                    <a:lstStyle/>
                    <a:p>
                      <a:r>
                        <a:rPr kumimoji="1" lang="en-US" altLang="ja-JP" dirty="0" smtClean="0"/>
                        <a:t>Huawei</a:t>
                      </a:r>
                    </a:p>
                    <a:p>
                      <a:r>
                        <a:rPr lang="en-US" altLang="zh-CN" sz="1800" dirty="0" smtClean="0"/>
                        <a:t>R4-1802976 [5]</a:t>
                      </a:r>
                      <a:endParaRPr kumimoji="1" lang="ja-JP" altLang="en-US" dirty="0"/>
                    </a:p>
                  </a:txBody>
                  <a:tcPr>
                    <a:solidFill>
                      <a:schemeClr val="accent2">
                        <a:lumMod val="20000"/>
                        <a:lumOff val="80000"/>
                      </a:schemeClr>
                    </a:solidFill>
                  </a:tcPr>
                </a:tc>
                <a:tc>
                  <a:txBody>
                    <a:bodyPr/>
                    <a:lstStyle/>
                    <a:p>
                      <a:r>
                        <a:rPr kumimoji="1" lang="en-US" altLang="ja-JP" dirty="0" smtClean="0"/>
                        <a:t>Ericsson</a:t>
                      </a:r>
                    </a:p>
                    <a:p>
                      <a:r>
                        <a:rPr lang="en-US" altLang="zh-CN" sz="1800" dirty="0" smtClean="0"/>
                        <a:t>R4-1802152 [6]</a:t>
                      </a:r>
                    </a:p>
                    <a:p>
                      <a:r>
                        <a:rPr lang="en-US" altLang="zh-CN" sz="1800" dirty="0" smtClean="0"/>
                        <a:t>R4-1802153 [7]</a:t>
                      </a:r>
                      <a:endParaRPr kumimoji="1" lang="ja-JP" altLang="en-US" dirty="0"/>
                    </a:p>
                  </a:txBody>
                  <a:tcPr>
                    <a:solidFill>
                      <a:schemeClr val="accent2">
                        <a:lumMod val="20000"/>
                        <a:lumOff val="80000"/>
                      </a:schemeClr>
                    </a:solidFill>
                  </a:tcPr>
                </a:tc>
                <a:tc>
                  <a:txBody>
                    <a:bodyPr/>
                    <a:lstStyle/>
                    <a:p>
                      <a:r>
                        <a:rPr kumimoji="1" lang="en-US" altLang="ja-JP" dirty="0" smtClean="0"/>
                        <a:t>Compromise</a:t>
                      </a:r>
                      <a:endParaRPr kumimoji="1" lang="ja-JP" altLang="en-US" dirty="0"/>
                    </a:p>
                  </a:txBody>
                  <a:tcPr>
                    <a:solidFill>
                      <a:schemeClr val="accent2">
                        <a:lumMod val="20000"/>
                        <a:lumOff val="80000"/>
                      </a:schemeClr>
                    </a:solidFill>
                  </a:tcPr>
                </a:tc>
                <a:extLst>
                  <a:ext uri="{0D108BD9-81ED-4DB2-BD59-A6C34878D82A}">
                    <a16:rowId xmlns:a16="http://schemas.microsoft.com/office/drawing/2014/main" val="10000"/>
                  </a:ext>
                </a:extLst>
              </a:tr>
              <a:tr h="714923">
                <a:tc>
                  <a:txBody>
                    <a:bodyPr/>
                    <a:lstStyle/>
                    <a:p>
                      <a:r>
                        <a:rPr kumimoji="1" lang="en-US" altLang="ja-JP" dirty="0" smtClean="0"/>
                        <a:t>30MHz-1GHz</a:t>
                      </a:r>
                      <a:endParaRPr kumimoji="1" lang="ja-JP" altLang="en-US" dirty="0"/>
                    </a:p>
                  </a:txBody>
                  <a:tcPr>
                    <a:solidFill>
                      <a:schemeClr val="accent2">
                        <a:lumMod val="20000"/>
                        <a:lumOff val="80000"/>
                      </a:schemeClr>
                    </a:solidFill>
                  </a:tcPr>
                </a:tc>
                <a:tc>
                  <a:txBody>
                    <a:bodyPr/>
                    <a:lstStyle/>
                    <a:p>
                      <a:r>
                        <a:rPr kumimoji="1" lang="en-US" altLang="ja-JP" dirty="0" smtClean="0"/>
                        <a:t>-57dBm/100kHz</a:t>
                      </a:r>
                      <a:endParaRPr kumimoji="1" lang="ja-JP"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-57dBm/100kHz</a:t>
                      </a:r>
                      <a:endParaRPr kumimoji="1" lang="ja-JP" altLang="en-US" dirty="0" smtClean="0"/>
                    </a:p>
                    <a:p>
                      <a:endParaRPr kumimoji="1" lang="ja-JP"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-36dBm/100kHz</a:t>
                      </a:r>
                      <a:endParaRPr kumimoji="1" lang="ja-JP" altLang="en-US" dirty="0" smtClean="0"/>
                    </a:p>
                    <a:p>
                      <a:endParaRPr kumimoji="1" lang="ja-JP" altLang="en-US" dirty="0"/>
                    </a:p>
                  </a:txBody>
                  <a:tcPr/>
                </a:tc>
                <a:tc>
                  <a:txBody>
                    <a:bodyPr/>
                    <a:lstStyle/>
                    <a:p>
                      <a:r>
                        <a:rPr kumimoji="1" lang="en-US" altLang="ja-JP" dirty="0" smtClean="0"/>
                        <a:t>-57dBm/100kHz</a:t>
                      </a:r>
                      <a:endParaRPr kumimoji="1" lang="ja-JP" altLang="en-US" dirty="0"/>
                    </a:p>
                  </a:txBody>
                  <a:tcPr/>
                </a:tc>
                <a:extLst>
                  <a:ext uri="{0D108BD9-81ED-4DB2-BD59-A6C34878D82A}">
                    <a16:rowId xmlns:a16="http://schemas.microsoft.com/office/drawing/2014/main" val="10001"/>
                  </a:ext>
                </a:extLst>
              </a:tr>
              <a:tr h="696921">
                <a:tc>
                  <a:txBody>
                    <a:bodyPr/>
                    <a:lstStyle/>
                    <a:p>
                      <a:r>
                        <a:rPr kumimoji="1" lang="en-US" altLang="ja-JP" dirty="0" smtClean="0"/>
                        <a:t>1GHz-12.75GHz</a:t>
                      </a:r>
                      <a:endParaRPr kumimoji="1" lang="ja-JP" altLang="en-US" dirty="0"/>
                    </a:p>
                  </a:txBody>
                  <a:tcPr>
                    <a:solidFill>
                      <a:schemeClr val="accent2">
                        <a:lumMod val="20000"/>
                        <a:lumOff val="80000"/>
                      </a:schemeClr>
                    </a:solidFill>
                  </a:tcPr>
                </a:tc>
                <a:tc>
                  <a:txBody>
                    <a:bodyPr/>
                    <a:lstStyle/>
                    <a:p>
                      <a:r>
                        <a:rPr kumimoji="1" lang="en-US" altLang="ja-JP" dirty="0" smtClean="0"/>
                        <a:t>-47dBm/1MHz</a:t>
                      </a:r>
                      <a:endParaRPr kumimoji="1" lang="ja-JP" altLang="en-US" dirty="0"/>
                    </a:p>
                  </a:txBody>
                  <a:tcPr/>
                </a:tc>
                <a:tc>
                  <a:txBody>
                    <a:bodyPr/>
                    <a:lstStyle/>
                    <a:p>
                      <a:r>
                        <a:rPr kumimoji="1" lang="en-US" altLang="ja-JP" dirty="0" smtClean="0"/>
                        <a:t>-47dBm/1MHz</a:t>
                      </a:r>
                      <a:endParaRPr kumimoji="1" lang="ja-JP"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-36dBm/1MHz</a:t>
                      </a:r>
                      <a:endParaRPr kumimoji="1" lang="ja-JP" altLang="en-US" dirty="0" smtClean="0"/>
                    </a:p>
                  </a:txBody>
                  <a:tcPr/>
                </a:tc>
                <a:tc>
                  <a:txBody>
                    <a:bodyPr/>
                    <a:lstStyle/>
                    <a:p>
                      <a:r>
                        <a:rPr kumimoji="1" lang="en-US" altLang="ja-JP" dirty="0" smtClean="0"/>
                        <a:t>-47dBm/1MHz</a:t>
                      </a:r>
                      <a:endParaRPr kumimoji="1" lang="ja-JP" altLang="en-US" dirty="0"/>
                    </a:p>
                  </a:txBody>
                  <a:tcPr/>
                </a:tc>
                <a:extLst>
                  <a:ext uri="{0D108BD9-81ED-4DB2-BD59-A6C34878D82A}">
                    <a16:rowId xmlns:a16="http://schemas.microsoft.com/office/drawing/2014/main" val="10002"/>
                  </a:ext>
                </a:extLst>
              </a:tr>
              <a:tr h="1463040">
                <a:tc>
                  <a:txBody>
                    <a:bodyPr/>
                    <a:lstStyle/>
                    <a:p>
                      <a:r>
                        <a:rPr kumimoji="1" lang="en-US" altLang="ja-JP" dirty="0" smtClean="0"/>
                        <a:t>12.75GHz-</a:t>
                      </a:r>
                      <a:r>
                        <a:rPr lang="en-GB" altLang="ja-JP" sz="1800" kern="1200" dirty="0" smtClean="0">
                          <a:effectLst/>
                        </a:rPr>
                        <a:t>2</a:t>
                      </a:r>
                      <a:r>
                        <a:rPr lang="en-GB" altLang="ja-JP" sz="1800" kern="1200" baseline="30000" dirty="0" smtClean="0">
                          <a:effectLst/>
                        </a:rPr>
                        <a:t>nd</a:t>
                      </a:r>
                      <a:r>
                        <a:rPr lang="en-GB" altLang="ja-JP" sz="1800" kern="1200" dirty="0" smtClean="0">
                          <a:effectLst/>
                        </a:rPr>
                        <a:t> harmonic of the upper frequency edge of the UL </a:t>
                      </a:r>
                      <a:r>
                        <a:rPr lang="en-GB" altLang="ja-JP" sz="1800" u="none" kern="1200" dirty="0" smtClean="0">
                          <a:effectLst/>
                        </a:rPr>
                        <a:t>operating band</a:t>
                      </a:r>
                      <a:endParaRPr kumimoji="1" lang="ja-JP" altLang="en-US" i="1" u="none" dirty="0"/>
                    </a:p>
                  </a:txBody>
                  <a:tcPr>
                    <a:solidFill>
                      <a:schemeClr val="accent2">
                        <a:lumMod val="20000"/>
                        <a:lumOff val="80000"/>
                      </a:schemeClr>
                    </a:solidFill>
                  </a:tcPr>
                </a:tc>
                <a:tc>
                  <a:txBody>
                    <a:bodyPr/>
                    <a:lstStyle/>
                    <a:p>
                      <a:r>
                        <a:rPr kumimoji="1" lang="en-US" altLang="ja-JP" dirty="0" smtClean="0"/>
                        <a:t>-47dBm/1MHz</a:t>
                      </a:r>
                      <a:endParaRPr kumimoji="1" lang="ja-JP" altLang="en-US" dirty="0"/>
                    </a:p>
                  </a:txBody>
                  <a:tcPr/>
                </a:tc>
                <a:tc>
                  <a:txBody>
                    <a:bodyPr/>
                    <a:lstStyle/>
                    <a:p>
                      <a:r>
                        <a:rPr kumimoji="1" lang="en-US" altLang="ja-JP" dirty="0" smtClean="0"/>
                        <a:t>-36dBm/1MHz</a:t>
                      </a:r>
                      <a:endParaRPr kumimoji="1" lang="ja-JP"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-36dBm/1MHz</a:t>
                      </a:r>
                      <a:endParaRPr kumimoji="1" lang="ja-JP" altLang="en-US" dirty="0" smtClean="0"/>
                    </a:p>
                    <a:p>
                      <a:endParaRPr kumimoji="1" lang="ja-JP" altLang="en-US" dirty="0"/>
                    </a:p>
                  </a:txBody>
                  <a:tcPr/>
                </a:tc>
                <a:tc>
                  <a:txBody>
                    <a:bodyPr/>
                    <a:lstStyle/>
                    <a:p>
                      <a:r>
                        <a:rPr kumimoji="1" lang="en-US" altLang="ja-JP" dirty="0" smtClean="0"/>
                        <a:t>-36dBm/1MHz</a:t>
                      </a:r>
                      <a:endParaRPr kumimoji="1" lang="ja-JP" altLang="en-US" dirty="0"/>
                    </a:p>
                  </a:txBody>
                  <a:tcPr/>
                </a:tc>
                <a:extLst>
                  <a:ext uri="{0D108BD9-81ED-4DB2-BD59-A6C34878D82A}">
                    <a16:rowId xmlns:a16="http://schemas.microsoft.com/office/drawing/2014/main" val="10003"/>
                  </a:ext>
                </a:extLst>
              </a:tr>
            </a:tbl>
          </a:graphicData>
        </a:graphic>
      </p:graphicFrame>
      <p:sp>
        <p:nvSpPr>
          <p:cNvPr id="5" name="Rectangle 1"/>
          <p:cNvSpPr>
            <a:spLocks noChangeArrowheads="1"/>
          </p:cNvSpPr>
          <p:nvPr/>
        </p:nvSpPr>
        <p:spPr bwMode="auto">
          <a:xfrm>
            <a:off x="2146388" y="1642971"/>
            <a:ext cx="704660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GB" altLang="ja-JP" sz="1400" b="1" i="0" u="none" strike="noStrike" cap="none" normalizeH="0" baseline="0" dirty="0" smtClean="0">
                <a:ln>
                  <a:noFill/>
                </a:ln>
                <a:solidFill>
                  <a:schemeClr val="tx1"/>
                </a:solidFill>
                <a:effectLst/>
                <a:latin typeface="Arial" pitchFamily="34" charset="0"/>
                <a:ea typeface="ＭＳ 明朝" pitchFamily="17" charset="-128"/>
                <a:cs typeface="Times New Roman" pitchFamily="18" charset="0"/>
              </a:rPr>
              <a:t>Table 1: Summary</a:t>
            </a:r>
            <a:r>
              <a:rPr kumimoji="1" lang="en-GB" altLang="ja-JP" sz="1400" b="1" i="0" u="none" strike="noStrike" cap="none" normalizeH="0" dirty="0" smtClean="0">
                <a:ln>
                  <a:noFill/>
                </a:ln>
                <a:solidFill>
                  <a:schemeClr val="tx1"/>
                </a:solidFill>
                <a:effectLst/>
                <a:latin typeface="Arial" pitchFamily="34" charset="0"/>
                <a:ea typeface="ＭＳ 明朝" pitchFamily="17" charset="-128"/>
                <a:cs typeface="Times New Roman" pitchFamily="18" charset="0"/>
              </a:rPr>
              <a:t> of</a:t>
            </a:r>
            <a:r>
              <a:rPr kumimoji="1" lang="en-GB" altLang="ja-JP" sz="1400" b="1" dirty="0" smtClean="0">
                <a:latin typeface="Arial" pitchFamily="34" charset="0"/>
                <a:ea typeface="ＭＳ 明朝" pitchFamily="17" charset="-128"/>
                <a:cs typeface="Times New Roman" pitchFamily="18" charset="0"/>
              </a:rPr>
              <a:t> views for </a:t>
            </a:r>
            <a:r>
              <a:rPr kumimoji="1" lang="en-GB" altLang="ja-JP" sz="1400" b="1" i="0" u="none" strike="noStrike" cap="none" normalizeH="0" dirty="0" smtClean="0">
                <a:ln>
                  <a:noFill/>
                </a:ln>
                <a:solidFill>
                  <a:schemeClr val="tx1"/>
                </a:solidFill>
                <a:effectLst/>
                <a:latin typeface="Arial" pitchFamily="34" charset="0"/>
                <a:ea typeface="ＭＳ 明朝" pitchFamily="17" charset="-128"/>
                <a:cs typeface="Times New Roman" pitchFamily="18" charset="0"/>
              </a:rPr>
              <a:t>receiver </a:t>
            </a:r>
            <a:r>
              <a:rPr kumimoji="1" lang="en-GB" altLang="ja-JP" sz="1400" b="1" i="0" u="none" strike="noStrike" cap="none" normalizeH="0" baseline="0" dirty="0" smtClean="0">
                <a:ln>
                  <a:noFill/>
                </a:ln>
                <a:solidFill>
                  <a:schemeClr val="tx1"/>
                </a:solidFill>
                <a:effectLst/>
                <a:latin typeface="Arial" pitchFamily="34" charset="0"/>
                <a:ea typeface="ＭＳ 明朝" pitchFamily="17" charset="-128"/>
                <a:cs typeface="v5.0.0"/>
              </a:rPr>
              <a:t>spurious emission limits for </a:t>
            </a:r>
            <a:r>
              <a:rPr kumimoji="1" lang="en-GB" altLang="ja-JP" sz="1400" b="1" i="1" u="none" strike="noStrike" cap="none" normalizeH="0" baseline="0" dirty="0" smtClean="0">
                <a:ln>
                  <a:noFill/>
                </a:ln>
                <a:solidFill>
                  <a:schemeClr val="tx1"/>
                </a:solidFill>
                <a:effectLst/>
                <a:latin typeface="Arial" pitchFamily="34" charset="0"/>
                <a:ea typeface="ＭＳ 明朝" pitchFamily="17" charset="-128"/>
                <a:cs typeface="v5.0.0"/>
              </a:rPr>
              <a:t>BS type 2-O</a:t>
            </a:r>
            <a:endParaRPr kumimoji="1" lang="en-GB" altLang="ja-JP" sz="11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1" lang="en-GB"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Tree>
    <p:extLst>
      <p:ext uri="{BB962C8B-B14F-4D97-AF65-F5344CB8AC3E}">
        <p14:creationId xmlns:p14="http://schemas.microsoft.com/office/powerpoint/2010/main" val="36271128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0299"/>
            <a:ext cx="10515600" cy="1325563"/>
          </a:xfrm>
        </p:spPr>
        <p:txBody>
          <a:bodyPr/>
          <a:lstStyle/>
          <a:p>
            <a:r>
              <a:rPr lang="en-US" dirty="0" smtClean="0"/>
              <a:t>Agreement</a:t>
            </a:r>
            <a:endParaRPr lang="en-US" dirty="0"/>
          </a:p>
        </p:txBody>
      </p:sp>
      <p:sp>
        <p:nvSpPr>
          <p:cNvPr id="3" name="Content Placeholder 2"/>
          <p:cNvSpPr>
            <a:spLocks noGrp="1"/>
          </p:cNvSpPr>
          <p:nvPr>
            <p:ph idx="1"/>
          </p:nvPr>
        </p:nvSpPr>
        <p:spPr>
          <a:xfrm>
            <a:off x="558114" y="984414"/>
            <a:ext cx="11353800" cy="4805363"/>
          </a:xfrm>
        </p:spPr>
        <p:txBody>
          <a:bodyPr>
            <a:normAutofit/>
          </a:bodyPr>
          <a:lstStyle/>
          <a:p>
            <a:pPr hangingPunct="0"/>
            <a:r>
              <a:rPr lang="en-GB" altLang="ja-JP" sz="2000" dirty="0" smtClean="0"/>
              <a:t>Spilt </a:t>
            </a:r>
            <a:r>
              <a:rPr lang="en-GB" altLang="ja-JP" sz="2000" dirty="0"/>
              <a:t>the receiver spurious emission frequency range between frequencies covered by FR1 and those unique to FR2. </a:t>
            </a:r>
            <a:endParaRPr lang="ja-JP" altLang="ja-JP" sz="2000" dirty="0"/>
          </a:p>
          <a:p>
            <a:pPr hangingPunct="0"/>
            <a:r>
              <a:rPr lang="en-GB" altLang="ja-JP" sz="2000" dirty="0" smtClean="0"/>
              <a:t>The </a:t>
            </a:r>
            <a:r>
              <a:rPr lang="en-GB" altLang="ja-JP" sz="2000" dirty="0"/>
              <a:t>FR2 (</a:t>
            </a:r>
            <a:r>
              <a:rPr lang="en-GB" altLang="ja-JP" sz="2000" dirty="0" smtClean="0"/>
              <a:t>above 12.75GHz) </a:t>
            </a:r>
            <a:r>
              <a:rPr lang="en-GB" altLang="ja-JP" sz="2000" dirty="0"/>
              <a:t>emissions level should be based on the </a:t>
            </a:r>
            <a:r>
              <a:rPr lang="en-GB" altLang="ja-JP" sz="2000" dirty="0" smtClean="0"/>
              <a:t>transceiver	 </a:t>
            </a:r>
            <a:r>
              <a:rPr lang="en-GB" altLang="ja-JP" sz="2000" dirty="0"/>
              <a:t>OFF </a:t>
            </a:r>
            <a:r>
              <a:rPr lang="en-GB" altLang="ja-JP" sz="2000" dirty="0" smtClean="0"/>
              <a:t>level (-36dBm/MHz).</a:t>
            </a:r>
          </a:p>
          <a:p>
            <a:pPr hangingPunct="0"/>
            <a:r>
              <a:rPr lang="en-GB" altLang="ja-JP" sz="2000" dirty="0" smtClean="0"/>
              <a:t>Above agreements are captured in draft CR [8]</a:t>
            </a:r>
          </a:p>
          <a:p>
            <a:pPr hangingPunct="0"/>
            <a:r>
              <a:rPr lang="en-GB" altLang="ja-JP" sz="2000" dirty="0" smtClean="0"/>
              <a:t>Testability </a:t>
            </a:r>
            <a:r>
              <a:rPr lang="en-GB" altLang="ja-JP" sz="2000" dirty="0"/>
              <a:t>issues </a:t>
            </a:r>
            <a:r>
              <a:rPr lang="en-GB" altLang="ja-JP" sz="2000" dirty="0" smtClean="0"/>
              <a:t>for OTA measurement are </a:t>
            </a:r>
            <a:r>
              <a:rPr lang="en-GB" altLang="ja-JP" sz="2000" dirty="0"/>
              <a:t>remained and will be discussed in conformance parts</a:t>
            </a:r>
            <a:r>
              <a:rPr lang="en-GB" altLang="ja-JP" sz="2000" dirty="0" smtClean="0"/>
              <a:t>.</a:t>
            </a:r>
          </a:p>
          <a:p>
            <a:pPr>
              <a:lnSpc>
                <a:spcPct val="100000"/>
              </a:lnSpc>
            </a:pPr>
            <a:endParaRPr lang="en-GB" altLang="ja-JP" sz="2000" dirty="0"/>
          </a:p>
          <a:p>
            <a:pPr>
              <a:lnSpc>
                <a:spcPct val="100000"/>
              </a:lnSpc>
            </a:pPr>
            <a:endParaRPr lang="en-US" altLang="zh-CN" sz="2200" dirty="0" smtClean="0"/>
          </a:p>
        </p:txBody>
      </p:sp>
      <p:graphicFrame>
        <p:nvGraphicFramePr>
          <p:cNvPr id="5" name="表 4"/>
          <p:cNvGraphicFramePr>
            <a:graphicFrameLocks noGrp="1"/>
          </p:cNvGraphicFramePr>
          <p:nvPr>
            <p:extLst>
              <p:ext uri="{D42A27DB-BD31-4B8C-83A1-F6EECF244321}">
                <p14:modId xmlns:p14="http://schemas.microsoft.com/office/powerpoint/2010/main" val="3467514474"/>
              </p:ext>
            </p:extLst>
          </p:nvPr>
        </p:nvGraphicFramePr>
        <p:xfrm>
          <a:off x="914399" y="3374081"/>
          <a:ext cx="10058402" cy="3258004"/>
        </p:xfrm>
        <a:graphic>
          <a:graphicData uri="http://schemas.openxmlformats.org/drawingml/2006/table">
            <a:tbl>
              <a:tblPr firstRow="1" firstCol="1" bandRow="1" bandCol="1">
                <a:tableStyleId>{5940675A-B579-460E-94D1-54222C63F5DA}</a:tableStyleId>
              </a:tblPr>
              <a:tblGrid>
                <a:gridCol w="2820911">
                  <a:extLst>
                    <a:ext uri="{9D8B030D-6E8A-4147-A177-3AD203B41FA5}">
                      <a16:colId xmlns:a16="http://schemas.microsoft.com/office/drawing/2014/main" val="20000"/>
                    </a:ext>
                  </a:extLst>
                </a:gridCol>
                <a:gridCol w="2436242">
                  <a:extLst>
                    <a:ext uri="{9D8B030D-6E8A-4147-A177-3AD203B41FA5}">
                      <a16:colId xmlns:a16="http://schemas.microsoft.com/office/drawing/2014/main" val="20001"/>
                    </a:ext>
                  </a:extLst>
                </a:gridCol>
                <a:gridCol w="1709643">
                  <a:extLst>
                    <a:ext uri="{9D8B030D-6E8A-4147-A177-3AD203B41FA5}">
                      <a16:colId xmlns:a16="http://schemas.microsoft.com/office/drawing/2014/main" val="20002"/>
                    </a:ext>
                  </a:extLst>
                </a:gridCol>
                <a:gridCol w="3091606">
                  <a:extLst>
                    <a:ext uri="{9D8B030D-6E8A-4147-A177-3AD203B41FA5}">
                      <a16:colId xmlns:a16="http://schemas.microsoft.com/office/drawing/2014/main" val="20003"/>
                    </a:ext>
                  </a:extLst>
                </a:gridCol>
              </a:tblGrid>
              <a:tr h="276790">
                <a:tc>
                  <a:txBody>
                    <a:bodyPr/>
                    <a:lstStyle/>
                    <a:p>
                      <a:pPr algn="ctr">
                        <a:spcAft>
                          <a:spcPts val="0"/>
                        </a:spcAft>
                      </a:pPr>
                      <a:r>
                        <a:rPr lang="en-GB" sz="1400" dirty="0">
                          <a:effectLst/>
                        </a:rPr>
                        <a:t>Frequency range</a:t>
                      </a:r>
                      <a:endParaRPr lang="ja-JP" sz="1400" b="1" dirty="0">
                        <a:effectLst/>
                        <a:latin typeface="Arial"/>
                        <a:ea typeface="ＭＳ 明朝"/>
                        <a:cs typeface="Times New Roman"/>
                      </a:endParaRPr>
                    </a:p>
                  </a:txBody>
                  <a:tcPr marL="68580" marR="68580" marT="0" marB="0"/>
                </a:tc>
                <a:tc>
                  <a:txBody>
                    <a:bodyPr/>
                    <a:lstStyle/>
                    <a:p>
                      <a:pPr algn="ctr">
                        <a:spcAft>
                          <a:spcPts val="0"/>
                        </a:spcAft>
                      </a:pPr>
                      <a:r>
                        <a:rPr lang="en-GB" sz="1400">
                          <a:effectLst/>
                        </a:rPr>
                        <a:t>Limit</a:t>
                      </a:r>
                      <a:endParaRPr lang="ja-JP" sz="1400" b="1">
                        <a:effectLst/>
                        <a:latin typeface="Arial"/>
                        <a:ea typeface="ＭＳ 明朝"/>
                        <a:cs typeface="Times New Roman"/>
                      </a:endParaRPr>
                    </a:p>
                  </a:txBody>
                  <a:tcPr marL="68580" marR="68580" marT="0" marB="0"/>
                </a:tc>
                <a:tc>
                  <a:txBody>
                    <a:bodyPr/>
                    <a:lstStyle/>
                    <a:p>
                      <a:pPr algn="ctr">
                        <a:spcAft>
                          <a:spcPts val="0"/>
                        </a:spcAft>
                      </a:pPr>
                      <a:r>
                        <a:rPr lang="en-GB" sz="1400">
                          <a:effectLst/>
                        </a:rPr>
                        <a:t>Measurement bandwidth</a:t>
                      </a:r>
                      <a:endParaRPr lang="ja-JP" sz="1400" b="1">
                        <a:effectLst/>
                        <a:latin typeface="Arial"/>
                        <a:ea typeface="ＭＳ 明朝"/>
                        <a:cs typeface="Times New Roman"/>
                      </a:endParaRPr>
                    </a:p>
                  </a:txBody>
                  <a:tcPr marL="68580" marR="68580" marT="0" marB="0"/>
                </a:tc>
                <a:tc>
                  <a:txBody>
                    <a:bodyPr/>
                    <a:lstStyle/>
                    <a:p>
                      <a:pPr algn="ctr">
                        <a:spcAft>
                          <a:spcPts val="0"/>
                        </a:spcAft>
                      </a:pPr>
                      <a:r>
                        <a:rPr lang="en-GB" sz="1400">
                          <a:effectLst/>
                        </a:rPr>
                        <a:t>Note</a:t>
                      </a:r>
                      <a:endParaRPr lang="ja-JP" sz="1400" b="1">
                        <a:effectLst/>
                        <a:latin typeface="Arial"/>
                        <a:ea typeface="ＭＳ 明朝"/>
                        <a:cs typeface="Times New Roman"/>
                      </a:endParaRPr>
                    </a:p>
                  </a:txBody>
                  <a:tcPr marL="68580" marR="68580" marT="0" marB="0"/>
                </a:tc>
                <a:extLst>
                  <a:ext uri="{0D108BD9-81ED-4DB2-BD59-A6C34878D82A}">
                    <a16:rowId xmlns:a16="http://schemas.microsoft.com/office/drawing/2014/main" val="10000"/>
                  </a:ext>
                </a:extLst>
              </a:tr>
              <a:tr h="138395">
                <a:tc>
                  <a:txBody>
                    <a:bodyPr/>
                    <a:lstStyle/>
                    <a:p>
                      <a:pPr algn="ctr">
                        <a:spcAft>
                          <a:spcPts val="0"/>
                        </a:spcAft>
                      </a:pPr>
                      <a:r>
                        <a:rPr lang="en-GB" sz="1400">
                          <a:effectLst/>
                        </a:rPr>
                        <a:t>30</a:t>
                      </a:r>
                      <a:r>
                        <a:rPr lang="en-GB" sz="1400" u="sng">
                          <a:effectLst/>
                        </a:rPr>
                        <a:t> </a:t>
                      </a:r>
                      <a:r>
                        <a:rPr lang="en-GB" sz="1400">
                          <a:effectLst/>
                        </a:rPr>
                        <a:t>MHz – 1 GHz</a:t>
                      </a:r>
                      <a:endParaRPr lang="ja-JP" sz="1400">
                        <a:effectLst/>
                        <a:latin typeface="Arial"/>
                        <a:ea typeface="ＭＳ 明朝"/>
                        <a:cs typeface="Times New Roman"/>
                      </a:endParaRPr>
                    </a:p>
                  </a:txBody>
                  <a:tcPr marL="68580" marR="68580" marT="0" marB="0"/>
                </a:tc>
                <a:tc>
                  <a:txBody>
                    <a:bodyPr/>
                    <a:lstStyle/>
                    <a:p>
                      <a:pPr algn="ctr">
                        <a:spcAft>
                          <a:spcPts val="0"/>
                        </a:spcAft>
                      </a:pPr>
                      <a:r>
                        <a:rPr lang="en-GB" sz="1400">
                          <a:effectLst/>
                        </a:rPr>
                        <a:t>-57 dBm</a:t>
                      </a:r>
                      <a:endParaRPr lang="ja-JP" sz="1400">
                        <a:effectLst/>
                        <a:latin typeface="Arial"/>
                        <a:ea typeface="ＭＳ 明朝"/>
                        <a:cs typeface="Times New Roman"/>
                      </a:endParaRPr>
                    </a:p>
                  </a:txBody>
                  <a:tcPr marL="68580" marR="68580" marT="0" marB="0" anchor="ctr"/>
                </a:tc>
                <a:tc>
                  <a:txBody>
                    <a:bodyPr/>
                    <a:lstStyle/>
                    <a:p>
                      <a:pPr algn="ctr">
                        <a:spcAft>
                          <a:spcPts val="0"/>
                        </a:spcAft>
                      </a:pPr>
                      <a:r>
                        <a:rPr lang="en-GB" sz="1400">
                          <a:effectLst/>
                        </a:rPr>
                        <a:t>100 kHz</a:t>
                      </a:r>
                      <a:endParaRPr lang="ja-JP" sz="1400">
                        <a:effectLst/>
                        <a:latin typeface="Arial"/>
                        <a:ea typeface="ＭＳ 明朝"/>
                        <a:cs typeface="Times New Roman"/>
                      </a:endParaRPr>
                    </a:p>
                  </a:txBody>
                  <a:tcPr marL="68580" marR="68580" marT="0" marB="0"/>
                </a:tc>
                <a:tc>
                  <a:txBody>
                    <a:bodyPr/>
                    <a:lstStyle/>
                    <a:p>
                      <a:pPr algn="ctr">
                        <a:spcAft>
                          <a:spcPts val="0"/>
                        </a:spcAft>
                      </a:pPr>
                      <a:r>
                        <a:rPr lang="en-GB" sz="1400">
                          <a:effectLst/>
                        </a:rPr>
                        <a:t>Note 1</a:t>
                      </a:r>
                      <a:endParaRPr lang="ja-JP" sz="1400">
                        <a:effectLst/>
                        <a:latin typeface="Arial"/>
                        <a:ea typeface="ＭＳ 明朝"/>
                        <a:cs typeface="Times New Roman"/>
                      </a:endParaRPr>
                    </a:p>
                  </a:txBody>
                  <a:tcPr marL="68580" marR="68580" marT="0" marB="0"/>
                </a:tc>
                <a:extLst>
                  <a:ext uri="{0D108BD9-81ED-4DB2-BD59-A6C34878D82A}">
                    <a16:rowId xmlns:a16="http://schemas.microsoft.com/office/drawing/2014/main" val="10001"/>
                  </a:ext>
                </a:extLst>
              </a:tr>
              <a:tr h="484324">
                <a:tc>
                  <a:txBody>
                    <a:bodyPr/>
                    <a:lstStyle/>
                    <a:p>
                      <a:pPr algn="ctr">
                        <a:spcAft>
                          <a:spcPts val="0"/>
                        </a:spcAft>
                      </a:pPr>
                      <a:r>
                        <a:rPr lang="en-GB" sz="1400" dirty="0">
                          <a:solidFill>
                            <a:srgbClr val="FF0000"/>
                          </a:solidFill>
                          <a:effectLst/>
                        </a:rPr>
                        <a:t>1 GHz – </a:t>
                      </a:r>
                      <a:r>
                        <a:rPr lang="en-GB" sz="1400" dirty="0" smtClean="0">
                          <a:solidFill>
                            <a:srgbClr val="FF0000"/>
                          </a:solidFill>
                          <a:effectLst/>
                        </a:rPr>
                        <a:t>12.75GHz</a:t>
                      </a:r>
                      <a:endParaRPr lang="ja-JP" sz="1400" u="none" dirty="0">
                        <a:solidFill>
                          <a:srgbClr val="FF0000"/>
                        </a:solidFill>
                        <a:effectLst/>
                        <a:latin typeface="Arial"/>
                        <a:ea typeface="ＭＳ 明朝"/>
                        <a:cs typeface="Times New Roman"/>
                      </a:endParaRPr>
                    </a:p>
                  </a:txBody>
                  <a:tcPr marL="68580" marR="68580" marT="0" marB="0"/>
                </a:tc>
                <a:tc>
                  <a:txBody>
                    <a:bodyPr/>
                    <a:lstStyle/>
                    <a:p>
                      <a:pPr algn="ctr">
                        <a:spcAft>
                          <a:spcPts val="0"/>
                        </a:spcAft>
                      </a:pPr>
                      <a:r>
                        <a:rPr lang="en-GB" sz="1400" dirty="0">
                          <a:effectLst/>
                        </a:rPr>
                        <a:t>-47 </a:t>
                      </a:r>
                      <a:r>
                        <a:rPr lang="en-GB" sz="1400" dirty="0" err="1">
                          <a:effectLst/>
                        </a:rPr>
                        <a:t>dBm</a:t>
                      </a:r>
                      <a:endParaRPr lang="ja-JP" sz="1400" dirty="0">
                        <a:effectLst/>
                        <a:latin typeface="Arial"/>
                        <a:ea typeface="ＭＳ 明朝"/>
                        <a:cs typeface="Times New Roman"/>
                      </a:endParaRPr>
                    </a:p>
                  </a:txBody>
                  <a:tcPr marL="68580" marR="68580" marT="0" marB="0"/>
                </a:tc>
                <a:tc>
                  <a:txBody>
                    <a:bodyPr/>
                    <a:lstStyle/>
                    <a:p>
                      <a:pPr algn="ctr">
                        <a:spcAft>
                          <a:spcPts val="0"/>
                        </a:spcAft>
                      </a:pPr>
                      <a:r>
                        <a:rPr lang="en-GB" sz="1400" dirty="0">
                          <a:effectLst/>
                        </a:rPr>
                        <a:t>1 MHz</a:t>
                      </a:r>
                      <a:endParaRPr lang="ja-JP" sz="1400" dirty="0">
                        <a:effectLst/>
                        <a:latin typeface="Arial"/>
                        <a:ea typeface="ＭＳ 明朝"/>
                        <a:cs typeface="Times New Roman"/>
                      </a:endParaRPr>
                    </a:p>
                  </a:txBody>
                  <a:tcPr marL="68580" marR="68580" marT="0" marB="0"/>
                </a:tc>
                <a:tc>
                  <a:txBody>
                    <a:bodyPr/>
                    <a:lstStyle/>
                    <a:p>
                      <a:pPr algn="ctr">
                        <a:spcAft>
                          <a:spcPts val="0"/>
                        </a:spcAft>
                      </a:pPr>
                      <a:r>
                        <a:rPr lang="en-GB" sz="1400" dirty="0">
                          <a:effectLst/>
                        </a:rPr>
                        <a:t>Note </a:t>
                      </a:r>
                      <a:r>
                        <a:rPr lang="en-GB" sz="1400" dirty="0" smtClean="0">
                          <a:effectLst/>
                        </a:rPr>
                        <a:t>1</a:t>
                      </a:r>
                      <a:endParaRPr lang="ja-JP" sz="1400" dirty="0">
                        <a:effectLst/>
                        <a:latin typeface="Arial"/>
                        <a:ea typeface="ＭＳ 明朝"/>
                        <a:cs typeface="Times New Roman"/>
                      </a:endParaRPr>
                    </a:p>
                  </a:txBody>
                  <a:tcPr marL="68580" marR="68580" marT="0" marB="0"/>
                </a:tc>
                <a:extLst>
                  <a:ext uri="{0D108BD9-81ED-4DB2-BD59-A6C34878D82A}">
                    <a16:rowId xmlns:a16="http://schemas.microsoft.com/office/drawing/2014/main" val="10002"/>
                  </a:ext>
                </a:extLst>
              </a:tr>
              <a:tr h="4843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altLang="ja-JP" sz="1400" dirty="0" smtClean="0">
                          <a:solidFill>
                            <a:srgbClr val="FF0000"/>
                          </a:solidFill>
                          <a:effectLst/>
                        </a:rPr>
                        <a:t>12.75GHz - 2</a:t>
                      </a:r>
                      <a:r>
                        <a:rPr lang="en-GB" altLang="ja-JP" sz="1400" baseline="30000" dirty="0" smtClean="0">
                          <a:solidFill>
                            <a:srgbClr val="FF0000"/>
                          </a:solidFill>
                          <a:effectLst/>
                        </a:rPr>
                        <a:t>nd</a:t>
                      </a:r>
                      <a:r>
                        <a:rPr lang="en-GB" altLang="ja-JP" sz="1400" dirty="0" smtClean="0">
                          <a:solidFill>
                            <a:srgbClr val="FF0000"/>
                          </a:solidFill>
                          <a:effectLst/>
                        </a:rPr>
                        <a:t> harmonic of the upper frequency edge of the UL </a:t>
                      </a:r>
                      <a:r>
                        <a:rPr lang="en-GB" altLang="ja-JP" sz="1400" u="none" dirty="0" smtClean="0">
                          <a:solidFill>
                            <a:srgbClr val="FF0000"/>
                          </a:solidFill>
                          <a:effectLst/>
                        </a:rPr>
                        <a:t>operating band</a:t>
                      </a:r>
                      <a:endParaRPr lang="ja-JP" altLang="ja-JP" sz="1400" u="none" dirty="0" smtClean="0">
                        <a:solidFill>
                          <a:srgbClr val="FF0000"/>
                        </a:solidFill>
                        <a:effectLst/>
                        <a:latin typeface="Arial"/>
                        <a:ea typeface="ＭＳ 明朝"/>
                        <a:cs typeface="Times New Roman"/>
                      </a:endParaRPr>
                    </a:p>
                  </a:txBody>
                  <a:tcPr marL="68580" marR="68580" marT="0" marB="0"/>
                </a:tc>
                <a:tc>
                  <a:txBody>
                    <a:bodyPr/>
                    <a:lstStyle/>
                    <a:p>
                      <a:pPr algn="ctr">
                        <a:spcAft>
                          <a:spcPts val="0"/>
                        </a:spcAft>
                      </a:pPr>
                      <a:r>
                        <a:rPr lang="en-GB" sz="1400" dirty="0" smtClean="0">
                          <a:solidFill>
                            <a:srgbClr val="FF0000"/>
                          </a:solidFill>
                          <a:effectLst/>
                        </a:rPr>
                        <a:t>-36 </a:t>
                      </a:r>
                      <a:r>
                        <a:rPr lang="en-GB" sz="1400" dirty="0" err="1">
                          <a:solidFill>
                            <a:srgbClr val="FF0000"/>
                          </a:solidFill>
                          <a:effectLst/>
                        </a:rPr>
                        <a:t>dBm</a:t>
                      </a:r>
                      <a:endParaRPr lang="ja-JP" sz="1400" dirty="0">
                        <a:solidFill>
                          <a:srgbClr val="FF0000"/>
                        </a:solidFill>
                        <a:effectLst/>
                        <a:latin typeface="Arial"/>
                        <a:ea typeface="ＭＳ 明朝"/>
                        <a:cs typeface="Times New Roman"/>
                      </a:endParaRPr>
                    </a:p>
                  </a:txBody>
                  <a:tcPr marL="68580" marR="68580" marT="0" marB="0"/>
                </a:tc>
                <a:tc>
                  <a:txBody>
                    <a:bodyPr/>
                    <a:lstStyle/>
                    <a:p>
                      <a:pPr algn="ctr">
                        <a:spcAft>
                          <a:spcPts val="0"/>
                        </a:spcAft>
                      </a:pPr>
                      <a:r>
                        <a:rPr lang="en-GB" sz="1400" dirty="0">
                          <a:solidFill>
                            <a:srgbClr val="FF0000"/>
                          </a:solidFill>
                          <a:effectLst/>
                        </a:rPr>
                        <a:t>1 MHz</a:t>
                      </a:r>
                      <a:endParaRPr lang="ja-JP" sz="1400" dirty="0">
                        <a:solidFill>
                          <a:srgbClr val="FF0000"/>
                        </a:solidFill>
                        <a:effectLst/>
                        <a:latin typeface="Arial"/>
                        <a:ea typeface="ＭＳ 明朝"/>
                        <a:cs typeface="Times New Roman"/>
                      </a:endParaRPr>
                    </a:p>
                  </a:txBody>
                  <a:tcPr marL="68580" marR="68580" marT="0" marB="0"/>
                </a:tc>
                <a:tc>
                  <a:txBody>
                    <a:bodyPr/>
                    <a:lstStyle/>
                    <a:p>
                      <a:pPr algn="ctr">
                        <a:spcAft>
                          <a:spcPts val="0"/>
                        </a:spcAft>
                      </a:pPr>
                      <a:r>
                        <a:rPr lang="en-GB" altLang="ja-JP" sz="1400" dirty="0" smtClean="0">
                          <a:solidFill>
                            <a:srgbClr val="FF0000"/>
                          </a:solidFill>
                          <a:effectLst/>
                        </a:rPr>
                        <a:t>Note 1, Note 2</a:t>
                      </a:r>
                      <a:endParaRPr lang="ja-JP" sz="1400" dirty="0">
                        <a:solidFill>
                          <a:srgbClr val="FF0000"/>
                        </a:solidFill>
                        <a:effectLst/>
                        <a:latin typeface="Arial"/>
                        <a:ea typeface="ＭＳ 明朝"/>
                        <a:cs typeface="Times New Roman"/>
                      </a:endParaRPr>
                    </a:p>
                  </a:txBody>
                  <a:tcPr marL="68580" marR="68580" marT="0" marB="0"/>
                </a:tc>
                <a:extLst>
                  <a:ext uri="{0D108BD9-81ED-4DB2-BD59-A6C34878D82A}">
                    <a16:rowId xmlns:a16="http://schemas.microsoft.com/office/drawing/2014/main" val="10003"/>
                  </a:ext>
                </a:extLst>
              </a:tr>
              <a:tr h="1089730">
                <a:tc gridSpan="4">
                  <a:txBody>
                    <a:bodyPr/>
                    <a:lstStyle/>
                    <a:p>
                      <a:pPr marL="540385" indent="-540385">
                        <a:spcAft>
                          <a:spcPts val="0"/>
                        </a:spcAft>
                      </a:pPr>
                      <a:r>
                        <a:rPr lang="en-GB" sz="1400" dirty="0">
                          <a:effectLst/>
                        </a:rPr>
                        <a:t>NOTE 1:	Bandwidth as in ITU-R SM.329 [3], s4.1</a:t>
                      </a:r>
                      <a:endParaRPr lang="ja-JP" sz="1400" dirty="0">
                        <a:effectLst/>
                      </a:endParaRPr>
                    </a:p>
                    <a:p>
                      <a:pPr marL="540385" indent="-540385">
                        <a:spcAft>
                          <a:spcPts val="0"/>
                        </a:spcAft>
                      </a:pPr>
                      <a:r>
                        <a:rPr lang="en-GB" sz="1400" dirty="0">
                          <a:effectLst/>
                        </a:rPr>
                        <a:t>NOTE 2:	Upper frequency as in ITU-R SM.329 [3], s2.5 table 1.</a:t>
                      </a:r>
                      <a:endParaRPr lang="ja-JP" sz="1400" dirty="0">
                        <a:effectLst/>
                      </a:endParaRPr>
                    </a:p>
                    <a:p>
                      <a:pPr marL="540385" indent="-540385">
                        <a:spcAft>
                          <a:spcPts val="0"/>
                        </a:spcAft>
                      </a:pPr>
                      <a:r>
                        <a:rPr lang="en-GB" sz="1400" dirty="0">
                          <a:effectLst/>
                        </a:rPr>
                        <a:t>NOTE 3: 	The frequency range between 2</a:t>
                      </a:r>
                      <a:r>
                        <a:rPr lang="en-GB" sz="1400" u="none" dirty="0">
                          <a:effectLst/>
                        </a:rPr>
                        <a:t>.5 * </a:t>
                      </a:r>
                      <a:r>
                        <a:rPr lang="en-GB" sz="1400" u="none" dirty="0" err="1">
                          <a:effectLst/>
                        </a:rPr>
                        <a:t>BW</a:t>
                      </a:r>
                      <a:r>
                        <a:rPr lang="en-GB" sz="1400" u="none" baseline="-25000" dirty="0" err="1">
                          <a:effectLst/>
                        </a:rPr>
                        <a:t>Channel</a:t>
                      </a:r>
                      <a:r>
                        <a:rPr lang="en-GB" sz="1400" u="none" dirty="0">
                          <a:effectLst/>
                        </a:rPr>
                        <a:t> below the first carrier frequency and 2.5 * </a:t>
                      </a:r>
                      <a:r>
                        <a:rPr lang="en-GB" sz="1400" u="none" dirty="0" err="1">
                          <a:effectLst/>
                        </a:rPr>
                        <a:t>BW</a:t>
                      </a:r>
                      <a:r>
                        <a:rPr lang="en-GB" sz="1400" u="none" baseline="-25000" dirty="0" err="1">
                          <a:effectLst/>
                        </a:rPr>
                        <a:t>Channel</a:t>
                      </a:r>
                      <a:r>
                        <a:rPr lang="en-GB" sz="1400" u="none" dirty="0">
                          <a:effectLst/>
                        </a:rPr>
                        <a:t> above the last carrier frequency transmitted by the BS, where </a:t>
                      </a:r>
                      <a:r>
                        <a:rPr lang="en-GB" sz="1400" u="none" dirty="0" err="1">
                          <a:effectLst/>
                        </a:rPr>
                        <a:t>BW</a:t>
                      </a:r>
                      <a:r>
                        <a:rPr lang="en-GB" sz="1400" u="none" baseline="-25000" dirty="0" err="1">
                          <a:effectLst/>
                        </a:rPr>
                        <a:t>Channel</a:t>
                      </a:r>
                      <a:r>
                        <a:rPr lang="en-GB" sz="1400" u="none" dirty="0">
                          <a:effectLst/>
                        </a:rPr>
                        <a:t> is the </a:t>
                      </a:r>
                      <a:r>
                        <a:rPr lang="en-GB" sz="1400" u="none" dirty="0" smtClean="0">
                          <a:effectLst/>
                        </a:rPr>
                        <a:t>BS </a:t>
                      </a:r>
                      <a:r>
                        <a:rPr lang="en-GB" sz="1400" u="none" dirty="0">
                          <a:effectLst/>
                        </a:rPr>
                        <a:t>channel bandwidth according to </a:t>
                      </a:r>
                      <a:r>
                        <a:rPr lang="en-GB" sz="1400" u="none" dirty="0" err="1">
                          <a:effectLst/>
                        </a:rPr>
                        <a:t>subclause</a:t>
                      </a:r>
                      <a:r>
                        <a:rPr lang="en-GB" sz="1400" u="none" dirty="0">
                          <a:effectLst/>
                        </a:rPr>
                        <a:t> 5.3, may be excluded from the requirement. However, frequencies that are more than </a:t>
                      </a:r>
                      <a:r>
                        <a:rPr lang="en-GB" sz="1400" u="none" dirty="0" err="1" smtClean="0">
                          <a:effectLst/>
                        </a:rPr>
                        <a:t>Δf</a:t>
                      </a:r>
                      <a:r>
                        <a:rPr lang="en-GB" sz="1400" u="none" baseline="-25000" dirty="0" err="1" smtClean="0">
                          <a:effectLst/>
                        </a:rPr>
                        <a:t>OBUE</a:t>
                      </a:r>
                      <a:r>
                        <a:rPr lang="en-GB" sz="1400" u="none" dirty="0" smtClean="0">
                          <a:effectLst/>
                        </a:rPr>
                        <a:t> </a:t>
                      </a:r>
                      <a:r>
                        <a:rPr lang="en-GB" sz="1400" u="none" dirty="0">
                          <a:effectLst/>
                        </a:rPr>
                        <a:t>below the lowest frequency of the BS </a:t>
                      </a:r>
                      <a:r>
                        <a:rPr lang="en-GB" sz="1400" u="none" dirty="0" smtClean="0">
                          <a:effectLst/>
                        </a:rPr>
                        <a:t>transmitter operating </a:t>
                      </a:r>
                      <a:r>
                        <a:rPr lang="en-GB" sz="1400" u="none" dirty="0">
                          <a:effectLst/>
                        </a:rPr>
                        <a:t>band or more than </a:t>
                      </a:r>
                      <a:r>
                        <a:rPr lang="en-GB" sz="1400" u="none" dirty="0" err="1" smtClean="0">
                          <a:effectLst/>
                        </a:rPr>
                        <a:t>Δf</a:t>
                      </a:r>
                      <a:r>
                        <a:rPr lang="en-GB" sz="1400" u="none" baseline="-25000" dirty="0" err="1" smtClean="0">
                          <a:effectLst/>
                        </a:rPr>
                        <a:t>OBUE</a:t>
                      </a:r>
                      <a:r>
                        <a:rPr lang="en-GB" sz="1400" u="none" baseline="-25000" dirty="0" smtClean="0">
                          <a:effectLst/>
                        </a:rPr>
                        <a:t> </a:t>
                      </a:r>
                      <a:r>
                        <a:rPr lang="en-GB" sz="1400" u="none" dirty="0" smtClean="0">
                          <a:effectLst/>
                        </a:rPr>
                        <a:t>above </a:t>
                      </a:r>
                      <a:r>
                        <a:rPr lang="en-GB" sz="1400" u="none" dirty="0">
                          <a:effectLst/>
                        </a:rPr>
                        <a:t>the highest frequency of the BS transmitter </a:t>
                      </a:r>
                      <a:r>
                        <a:rPr lang="en-GB" sz="1400" u="none" dirty="0" smtClean="0">
                          <a:effectLst/>
                        </a:rPr>
                        <a:t>operating </a:t>
                      </a:r>
                      <a:r>
                        <a:rPr lang="en-GB" sz="1400" u="none" dirty="0">
                          <a:effectLst/>
                        </a:rPr>
                        <a:t>band shall not be excluded from the requirement.</a:t>
                      </a:r>
                      <a:endParaRPr lang="ja-JP" sz="1400" u="none" dirty="0">
                        <a:effectLst/>
                        <a:latin typeface="Arial"/>
                        <a:ea typeface="ＭＳ 明朝"/>
                        <a:cs typeface="Times New Roman"/>
                      </a:endParaRPr>
                    </a:p>
                  </a:txBody>
                  <a:tcPr marL="68580" marR="68580" marT="0" marB="0"/>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4"/>
                  </a:ext>
                </a:extLst>
              </a:tr>
            </a:tbl>
          </a:graphicData>
        </a:graphic>
      </p:graphicFrame>
      <p:sp>
        <p:nvSpPr>
          <p:cNvPr id="6" name="Rectangle 1"/>
          <p:cNvSpPr>
            <a:spLocks noChangeArrowheads="1"/>
          </p:cNvSpPr>
          <p:nvPr/>
        </p:nvSpPr>
        <p:spPr bwMode="auto">
          <a:xfrm>
            <a:off x="3060789" y="2969257"/>
            <a:ext cx="5987024"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GB" altLang="ja-JP" sz="1400" b="1" i="0" u="none" strike="noStrike" cap="none" normalizeH="0" baseline="0" dirty="0" smtClean="0">
                <a:ln>
                  <a:noFill/>
                </a:ln>
                <a:solidFill>
                  <a:schemeClr val="tx1"/>
                </a:solidFill>
                <a:effectLst/>
                <a:latin typeface="Arial" pitchFamily="34" charset="0"/>
                <a:ea typeface="ＭＳ 明朝" pitchFamily="17" charset="-128"/>
                <a:cs typeface="Times New Roman" pitchFamily="18" charset="0"/>
              </a:rPr>
              <a:t>Table 10.7.3-1: R</a:t>
            </a:r>
            <a:r>
              <a:rPr kumimoji="1" lang="en-GB" altLang="ja-JP" sz="1400" b="1" i="0" u="none" strike="noStrike" cap="none" normalizeH="0" baseline="0" dirty="0" smtClean="0">
                <a:ln>
                  <a:noFill/>
                </a:ln>
                <a:solidFill>
                  <a:schemeClr val="tx1"/>
                </a:solidFill>
                <a:effectLst/>
                <a:latin typeface="Arial" pitchFamily="34" charset="0"/>
                <a:ea typeface="ＭＳ 明朝" pitchFamily="17" charset="-128"/>
                <a:cs typeface="v5.0.0"/>
              </a:rPr>
              <a:t>adiated Rx spurious emission limits for </a:t>
            </a:r>
            <a:r>
              <a:rPr kumimoji="1" lang="en-GB" altLang="ja-JP" sz="1400" b="1" i="1" u="none" strike="noStrike" cap="none" normalizeH="0" baseline="0" dirty="0" smtClean="0">
                <a:ln>
                  <a:noFill/>
                </a:ln>
                <a:solidFill>
                  <a:schemeClr val="tx1"/>
                </a:solidFill>
                <a:effectLst/>
                <a:latin typeface="Arial" pitchFamily="34" charset="0"/>
                <a:ea typeface="ＭＳ 明朝" pitchFamily="17" charset="-128"/>
                <a:cs typeface="v5.0.0"/>
              </a:rPr>
              <a:t>BS type 2-O</a:t>
            </a:r>
            <a:endParaRPr kumimoji="1" lang="en-GB" altLang="ja-JP" sz="11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1" lang="en-GB" alt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Tree>
    <p:extLst>
      <p:ext uri="{BB962C8B-B14F-4D97-AF65-F5344CB8AC3E}">
        <p14:creationId xmlns:p14="http://schemas.microsoft.com/office/powerpoint/2010/main" val="16497317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6406</TotalTime>
  <Words>640</Words>
  <Application>Microsoft Office PowerPoint</Application>
  <PresentationFormat>ワイド画面</PresentationFormat>
  <Paragraphs>80</Paragraphs>
  <Slides>5</Slides>
  <Notes>0</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5</vt:i4>
      </vt:variant>
    </vt:vector>
  </HeadingPairs>
  <TitlesOfParts>
    <vt:vector size="16" baseType="lpstr">
      <vt:lpstr>等线</vt:lpstr>
      <vt:lpstr>ＭＳ Ｐゴシック</vt:lpstr>
      <vt:lpstr>ＭＳ 明朝</vt:lpstr>
      <vt:lpstr>v5.0.0</vt:lpstr>
      <vt:lpstr>游ゴシック</vt:lpstr>
      <vt:lpstr>游ゴシック Light</vt:lpstr>
      <vt:lpstr>Arial</vt:lpstr>
      <vt:lpstr>Calibri</vt:lpstr>
      <vt:lpstr>Calibri Light</vt:lpstr>
      <vt:lpstr>Times New Roman</vt:lpstr>
      <vt:lpstr>Office Theme</vt:lpstr>
      <vt:lpstr>WF on FR2 receiver spurious emissions requirement</vt:lpstr>
      <vt:lpstr>Background</vt:lpstr>
      <vt:lpstr>Discussion</vt:lpstr>
      <vt:lpstr>Discussion</vt:lpstr>
      <vt:lpstr>Agreement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148101</dc:creator>
  <cp:lastModifiedBy>Kunihiro Kawai</cp:lastModifiedBy>
  <cp:revision>174</cp:revision>
  <dcterms:created xsi:type="dcterms:W3CDTF">2016-11-16T01:29:09Z</dcterms:created>
  <dcterms:modified xsi:type="dcterms:W3CDTF">2018-03-02T07:29:51Z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-2141145419</vt:i4>
  </property>
  <property fmtid="{D5CDD505-2E9C-101B-9397-08002B2CF9AE}" pid="3" name="_NewReviewCycle">
    <vt:lpwstr/>
  </property>
  <property fmtid="{D5CDD505-2E9C-101B-9397-08002B2CF9AE}" pid="4" name="_EmailSubject">
    <vt:lpwstr>WF on sub6-GHz  ACLR and ACS</vt:lpwstr>
  </property>
  <property fmtid="{D5CDD505-2E9C-101B-9397-08002B2CF9AE}" pid="5" name="_AuthorEmail">
    <vt:lpwstr>man_hung.ng@nokia.com</vt:lpwstr>
  </property>
  <property fmtid="{D5CDD505-2E9C-101B-9397-08002B2CF9AE}" pid="6" name="_AuthorEmailDisplayName">
    <vt:lpwstr>Ng, Man Hung (Nokia - GB)</vt:lpwstr>
  </property>
  <property fmtid="{D5CDD505-2E9C-101B-9397-08002B2CF9AE}" pid="7" name="_2015_ms_pID_725343">
    <vt:lpwstr>(2)DUcycvBi4x4W+m6UIem1fMJAy3yMtNCjEbCOClHs7xf6Q+AFhaTbLI5qzL11NYi1s9v2eTSQ
gIIQrsVZpdGzyQhw/WmR2+fEXdG5F8wyLV+mwmUFZ28S3Zmmptmt2ULlpKlkN3xvsh1ZxLLQ
lgkee5cuFlp4cnp5ijSAjp2Nb/uacbaltrxT9VdNagG6jkZ5nEfqL3uFQK3IGJRTwXgm4wqM
6lGR2A0DajAKWCbXbE</vt:lpwstr>
  </property>
  <property fmtid="{D5CDD505-2E9C-101B-9397-08002B2CF9AE}" pid="8" name="_2015_ms_pID_7253431">
    <vt:lpwstr>LV4Dy56CidJqOWja4HfB+OBvfadYkQqH7yThcmAUzXw7MuKkJkDzhP
CY7xqyyfR6B2Npu4R+yNB4Gynn8Tz/lsxSRkNw45XJo1udDdjwtd67VGmn/vSMsEp7ZvTdsJ
eXoZxsKLhCBSI4lNp/bWcST5eHyTDPl/emr84wNcbIn0BP4Xnm+U4yw6PcK+TSZCeUY=</vt:lpwstr>
  </property>
  <property fmtid="{D5CDD505-2E9C-101B-9397-08002B2CF9AE}" pid="9" name="_readonly">
    <vt:lpwstr/>
  </property>
  <property fmtid="{D5CDD505-2E9C-101B-9397-08002B2CF9AE}" pid="10" name="_change">
    <vt:lpwstr/>
  </property>
  <property fmtid="{D5CDD505-2E9C-101B-9397-08002B2CF9AE}" pid="11" name="_full-control">
    <vt:lpwstr/>
  </property>
  <property fmtid="{D5CDD505-2E9C-101B-9397-08002B2CF9AE}" pid="12" name="sflag">
    <vt:lpwstr>1507879097</vt:lpwstr>
  </property>
</Properties>
</file>