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73" r:id="rId4"/>
    <p:sldId id="261" r:id="rId5"/>
    <p:sldId id="287" r:id="rId6"/>
    <p:sldId id="288" r:id="rId7"/>
    <p:sldId id="284" r:id="rId8"/>
    <p:sldId id="285" r:id="rId9"/>
    <p:sldId id="266" r:id="rId10"/>
    <p:sldId id="291" r:id="rId11"/>
    <p:sldId id="267" r:id="rId12"/>
    <p:sldId id="276" r:id="rId13"/>
    <p:sldId id="277" r:id="rId14"/>
    <p:sldId id="278" r:id="rId15"/>
    <p:sldId id="292" r:id="rId16"/>
    <p:sldId id="279" r:id="rId17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19" autoAdjust="0"/>
    <p:restoredTop sz="94660"/>
  </p:normalViewPr>
  <p:slideViewPr>
    <p:cSldViewPr snapToGrid="0">
      <p:cViewPr varScale="1">
        <p:scale>
          <a:sx n="67" d="100"/>
          <a:sy n="67" d="100"/>
        </p:scale>
        <p:origin x="122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52A59C8-3657-4564-A0AB-D4F2444886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>
            <a:extLst>
              <a:ext uri="{FF2B5EF4-FFF2-40B4-BE49-F238E27FC236}">
                <a16:creationId xmlns:a16="http://schemas.microsoft.com/office/drawing/2014/main" id="{E979370B-425A-4609-B2C9-752E6B3C761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1C4A3C6B-32A2-4C04-ABAA-0D175B60E4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A0AF7-3688-46FA-B36D-6902E5B8AD88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5DC3BFD-A9F8-4736-B919-B3B5CDF04C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21E22DC-546D-48E0-8EB6-C9E40D5788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195B9-54DB-4BA5-9CB0-682C60F6714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881357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1AC2D0A-403D-45FF-9E67-33D5F4D320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99D51B0E-3CEF-4F4C-96CC-5322797AF61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268D5223-1782-4680-B67D-16879C8BD0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A0AF7-3688-46FA-B36D-6902E5B8AD88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CAC5EADC-9FA0-4AEE-8D88-6D070082E9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E6C743A-FCD4-4FA5-A18C-F0BEC31EF0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195B9-54DB-4BA5-9CB0-682C60F6714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431318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5826A208-55A3-442D-AA5A-03272C20FFA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31491659-1FCA-4051-ABC5-0FE2DC4F9D1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9C45CAA-80F2-491C-9AE2-97CA2A1BEE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A0AF7-3688-46FA-B36D-6902E5B8AD88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CC905AF7-B004-4D4D-93FF-D1424F1955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E985EBF-4EEC-4BD1-AEAA-6403BA836A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195B9-54DB-4BA5-9CB0-682C60F6714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04373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953B5FF-8336-4AD5-AB77-49C3794752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38033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3BB7840-9B29-4917-9670-F884BF43A1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66787"/>
            <a:ext cx="10515600" cy="4810176"/>
          </a:xfrm>
        </p:spPr>
        <p:txBody>
          <a:bodyPr>
            <a:noAutofit/>
          </a:bodyPr>
          <a:lstStyle>
            <a:lvl1pPr>
              <a:defRPr sz="24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34D3516-8FE7-4E65-8AC6-F5961F59DF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A0AF7-3688-46FA-B36D-6902E5B8AD88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3B0E289-EC38-4973-9414-FA17186D35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014F089-38E3-464E-8574-B6028BBCC1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195B9-54DB-4BA5-9CB0-682C60F6714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489636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B6A556E-1A71-4869-98D0-2647554A4A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4F5B627C-5B25-4E37-8D19-3C8DB0751D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EC01839-E97C-4FB1-A200-D4D974703F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A0AF7-3688-46FA-B36D-6902E5B8AD88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916BA74-25BB-4A50-A9AA-0868896DF7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E395793-2A05-4311-896B-0FCDD8F2DF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195B9-54DB-4BA5-9CB0-682C60F6714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979375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1B553DE-1F1B-428A-B890-A4871E239C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94C52B2-92ED-42FA-B4CD-24D022F918B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C97417A9-73A0-43BB-8747-7F6DA3947C1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791C6C7B-0945-4A55-A627-B3D20846B2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A0AF7-3688-46FA-B36D-6902E5B8AD88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BD0DF9AD-26FD-4ED7-923A-8C4C9F28C1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645C7979-9E22-40BF-98A9-5CA668C42F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195B9-54DB-4BA5-9CB0-682C60F6714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572265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2843707-375A-4B56-95A2-08F7525792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C8A9D840-F2E8-4063-BEBE-4931E6F558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B49C96C8-4C0F-4125-BB0F-53BD076128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FB880FDA-17A6-47E4-B757-A98D4ABC27D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2F356CA2-0B3A-4937-A5A0-080B1BD6AB3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C1D2F105-0455-4B4B-9DFA-1DBDFD145E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A0AF7-3688-46FA-B36D-6902E5B8AD88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FAE1FBA7-C6E7-49BE-9126-03CAAD9617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5FE4EEFA-71D9-41B7-B804-955B207227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195B9-54DB-4BA5-9CB0-682C60F6714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308070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51FBCD5-F706-44B7-B7F7-EFE5CB55D9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927024B2-638B-41DC-93C5-D48B1F62CB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A0AF7-3688-46FA-B36D-6902E5B8AD88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B2BEBEDF-D80C-4665-B607-0336291895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8483A0B2-2198-435F-B914-AA30DFBAE6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195B9-54DB-4BA5-9CB0-682C60F6714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684328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2109A4C7-F3C3-4608-91C2-5E7BCBCF27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A0AF7-3688-46FA-B36D-6902E5B8AD88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4759FF89-8798-4D0C-95EE-0F797F152E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A9731375-BFF3-4877-B6E1-A050BF4718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195B9-54DB-4BA5-9CB0-682C60F6714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618638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0A8B556-4DCF-4715-93C8-13F871206E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980BD432-C02D-4767-B634-B4A4486675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28095C07-EF43-4F5D-B9CC-FC8EC9093DE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9AA1DF15-5528-4D62-9021-30102CC4AC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A0AF7-3688-46FA-B36D-6902E5B8AD88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4A9C4388-05FF-424D-BFD5-DFD475E948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64A4AFE-0C49-4020-A8B4-D76289B478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195B9-54DB-4BA5-9CB0-682C60F6714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329562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6EC54B9-264A-4939-B73C-A3B6BC76B9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754ED528-65F4-4112-B2E5-B1C31419C4F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4A1E29CB-4F5F-47BF-B0A4-D60EB9C9D0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333EB501-6F14-4C6C-BFF3-298F271A9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A0AF7-3688-46FA-B36D-6902E5B8AD88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F099D2C7-28B0-44E9-93DF-DFB8582B2E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351DAC83-011E-4428-A84B-B44D231A8C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195B9-54DB-4BA5-9CB0-682C60F6714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30139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5ED15BFB-830A-492F-AD6D-8B499123D6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0CA96891-5001-445E-A3FA-51F6B6FC46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27BD946C-A783-4E74-A3CF-B5947D57CC2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9A0AF7-3688-46FA-B36D-6902E5B8AD88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19099BE-CD8F-4688-AC4D-468D5C410B8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7399A99-3556-4320-99DD-9D9FFC92A8C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195B9-54DB-4BA5-9CB0-682C60F6714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00822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538ED84-0B20-4996-A2D7-27BF772528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57147"/>
            <a:ext cx="9144000" cy="2387600"/>
          </a:xfrm>
        </p:spPr>
        <p:txBody>
          <a:bodyPr>
            <a:normAutofit/>
          </a:bodyPr>
          <a:lstStyle/>
          <a:p>
            <a:r>
              <a:rPr lang="en-US" altLang="ja-JP" sz="4800" dirty="0">
                <a:latin typeface="Arial" panose="020B0604020202020204" pitchFamily="34" charset="0"/>
                <a:cs typeface="Arial" panose="020B0604020202020204" pitchFamily="34" charset="0"/>
              </a:rPr>
              <a:t>WF on UE feature list for RRM and modulation order</a:t>
            </a:r>
            <a:endParaRPr kumimoji="1" lang="ja-JP" altLang="en-US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サブタイトル 2">
            <a:extLst>
              <a:ext uri="{FF2B5EF4-FFF2-40B4-BE49-F238E27FC236}">
                <a16:creationId xmlns:a16="http://schemas.microsoft.com/office/drawing/2014/main" id="{6DD07612-2348-4264-8116-C981C930652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336822"/>
            <a:ext cx="9144000" cy="1655762"/>
          </a:xfrm>
        </p:spPr>
        <p:txBody>
          <a:bodyPr/>
          <a:lstStyle/>
          <a:p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NTT DOCOMO</a:t>
            </a:r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D5E7B2DD-7F4C-4128-BC1F-7235DA08AA82}"/>
              </a:ext>
            </a:extLst>
          </p:cNvPr>
          <p:cNvSpPr/>
          <p:nvPr/>
        </p:nvSpPr>
        <p:spPr>
          <a:xfrm>
            <a:off x="602825" y="294902"/>
            <a:ext cx="1107440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6115050" algn="r"/>
              </a:tabLst>
            </a:pPr>
            <a:r>
              <a:rPr lang="en-GB" altLang="ja-JP" b="1" dirty="0">
                <a:latin typeface="Arial" panose="020B0604020202020204" pitchFamily="34" charset="0"/>
                <a:ea typeface="ＭＳ 明朝" panose="02020609040205080304" pitchFamily="17" charset="-128"/>
              </a:rPr>
              <a:t>3GPP TSG-RAN WG4 Meeting #86</a:t>
            </a:r>
            <a:r>
              <a:rPr lang="de-DE" altLang="ja-JP" dirty="0">
                <a:latin typeface="Arial" panose="020B0604020202020204" pitchFamily="34" charset="0"/>
                <a:ea typeface="ＭＳ 明朝" panose="02020609040205080304" pitchFamily="17" charset="-128"/>
              </a:rPr>
              <a:t>	                                                                                     </a:t>
            </a:r>
            <a:r>
              <a:rPr lang="de-DE" altLang="ja-JP" dirty="0">
                <a:solidFill>
                  <a:srgbClr val="FF0000"/>
                </a:solidFill>
                <a:latin typeface="Arial" panose="020B0604020202020204" pitchFamily="34" charset="0"/>
                <a:ea typeface="ＭＳ 明朝" panose="02020609040205080304" pitchFamily="17" charset="-128"/>
              </a:rPr>
              <a:t>draft</a:t>
            </a:r>
            <a:r>
              <a:rPr lang="de-DE" altLang="ja-JP" dirty="0">
                <a:latin typeface="Arial" panose="020B0604020202020204" pitchFamily="34" charset="0"/>
                <a:ea typeface="ＭＳ 明朝" panose="02020609040205080304" pitchFamily="17" charset="-128"/>
              </a:rPr>
              <a:t> </a:t>
            </a:r>
            <a:r>
              <a:rPr lang="de-DE" altLang="ja-JP" b="1" dirty="0">
                <a:latin typeface="Arial" panose="020B0604020202020204" pitchFamily="34" charset="0"/>
                <a:ea typeface="ＭＳ 明朝" panose="02020609040205080304" pitchFamily="17" charset="-128"/>
              </a:rPr>
              <a:t>R4-1803523</a:t>
            </a:r>
          </a:p>
          <a:p>
            <a:pPr algn="just">
              <a:spcAft>
                <a:spcPts val="0"/>
              </a:spcAft>
              <a:tabLst>
                <a:tab pos="6115050" algn="r"/>
              </a:tabLst>
            </a:pPr>
            <a:r>
              <a:rPr lang="en-GB" altLang="ja-JP" b="1" dirty="0">
                <a:latin typeface="Arial" panose="020B0604020202020204" pitchFamily="34" charset="0"/>
                <a:ea typeface="ＭＳ 明朝" panose="02020609040205080304" pitchFamily="17" charset="-128"/>
              </a:rPr>
              <a:t>Athens, Greece, 26 February – 2 March 2018</a:t>
            </a:r>
            <a:endParaRPr lang="en-US" altLang="ja-JP" sz="1200" b="1" dirty="0">
              <a:latin typeface="Times New Roman" panose="02020603050405020304" pitchFamily="18" charset="0"/>
              <a:ea typeface="ＭＳ 明朝" panose="02020609040205080304" pitchFamily="17" charset="-128"/>
            </a:endParaRPr>
          </a:p>
          <a:p>
            <a:pPr marL="1260475" indent="-1260475">
              <a:spcAft>
                <a:spcPts val="600"/>
              </a:spcAft>
            </a:pPr>
            <a:r>
              <a:rPr lang="en-US" altLang="ja-JP" b="1" dirty="0">
                <a:latin typeface="Arial" panose="020B0604020202020204" pitchFamily="34" charset="0"/>
                <a:ea typeface="ＭＳ 明朝" panose="02020609040205080304" pitchFamily="17" charset="-128"/>
              </a:rPr>
              <a:t>Agenda item: 7.1</a:t>
            </a:r>
            <a:endParaRPr lang="en-GB" altLang="ja-JP" b="1" dirty="0">
              <a:latin typeface="Arial" panose="020B0604020202020204" pitchFamily="34" charset="0"/>
              <a:ea typeface="ＭＳ 明朝" panose="02020609040205080304" pitchFamily="1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84720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D3EBBE1-EF34-47D9-88ED-E4D8B39DD9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Background 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E1C51A6-F48F-493D-83BB-DB4F30B7DB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66787"/>
            <a:ext cx="10515600" cy="5390148"/>
          </a:xfrm>
        </p:spPr>
        <p:txBody>
          <a:bodyPr>
            <a:normAutofit/>
          </a:bodyPr>
          <a:lstStyle/>
          <a:p>
            <a:r>
              <a:rPr lang="en-US" altLang="ja-JP" sz="1800" b="1" dirty="0"/>
              <a:t>Current RAN4 feature list for BWP switching delay, 1 symbol GP in unpaired spectrum and Number of Tx antenna port</a:t>
            </a:r>
          </a:p>
        </p:txBody>
      </p:sp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2B6E0B37-9638-4EAF-9094-EFDD8EDE1A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9628926"/>
              </p:ext>
            </p:extLst>
          </p:nvPr>
        </p:nvGraphicFramePr>
        <p:xfrm>
          <a:off x="517960" y="2238459"/>
          <a:ext cx="11270380" cy="3423542"/>
        </p:xfrm>
        <a:graphic>
          <a:graphicData uri="http://schemas.openxmlformats.org/drawingml/2006/table">
            <a:tbl>
              <a:tblPr firstRow="1" firstCol="1" bandRow="1"/>
              <a:tblGrid>
                <a:gridCol w="996318">
                  <a:extLst>
                    <a:ext uri="{9D8B030D-6E8A-4147-A177-3AD203B41FA5}">
                      <a16:colId xmlns:a16="http://schemas.microsoft.com/office/drawing/2014/main" val="4089967185"/>
                    </a:ext>
                  </a:extLst>
                </a:gridCol>
                <a:gridCol w="1055070">
                  <a:extLst>
                    <a:ext uri="{9D8B030D-6E8A-4147-A177-3AD203B41FA5}">
                      <a16:colId xmlns:a16="http://schemas.microsoft.com/office/drawing/2014/main" val="1051210777"/>
                    </a:ext>
                  </a:extLst>
                </a:gridCol>
                <a:gridCol w="607094">
                  <a:extLst>
                    <a:ext uri="{9D8B030D-6E8A-4147-A177-3AD203B41FA5}">
                      <a16:colId xmlns:a16="http://schemas.microsoft.com/office/drawing/2014/main" val="3553268374"/>
                    </a:ext>
                  </a:extLst>
                </a:gridCol>
                <a:gridCol w="609541">
                  <a:extLst>
                    <a:ext uri="{9D8B030D-6E8A-4147-A177-3AD203B41FA5}">
                      <a16:colId xmlns:a16="http://schemas.microsoft.com/office/drawing/2014/main" val="4175629041"/>
                    </a:ext>
                  </a:extLst>
                </a:gridCol>
                <a:gridCol w="1150539">
                  <a:extLst>
                    <a:ext uri="{9D8B030D-6E8A-4147-A177-3AD203B41FA5}">
                      <a16:colId xmlns:a16="http://schemas.microsoft.com/office/drawing/2014/main" val="3650529627"/>
                    </a:ext>
                  </a:extLst>
                </a:gridCol>
                <a:gridCol w="971837">
                  <a:extLst>
                    <a:ext uri="{9D8B030D-6E8A-4147-A177-3AD203B41FA5}">
                      <a16:colId xmlns:a16="http://schemas.microsoft.com/office/drawing/2014/main" val="607970760"/>
                    </a:ext>
                  </a:extLst>
                </a:gridCol>
                <a:gridCol w="802927">
                  <a:extLst>
                    <a:ext uri="{9D8B030D-6E8A-4147-A177-3AD203B41FA5}">
                      <a16:colId xmlns:a16="http://schemas.microsoft.com/office/drawing/2014/main" val="3110354914"/>
                    </a:ext>
                  </a:extLst>
                </a:gridCol>
                <a:gridCol w="802927">
                  <a:extLst>
                    <a:ext uri="{9D8B030D-6E8A-4147-A177-3AD203B41FA5}">
                      <a16:colId xmlns:a16="http://schemas.microsoft.com/office/drawing/2014/main" val="2987588754"/>
                    </a:ext>
                  </a:extLst>
                </a:gridCol>
                <a:gridCol w="802927">
                  <a:extLst>
                    <a:ext uri="{9D8B030D-6E8A-4147-A177-3AD203B41FA5}">
                      <a16:colId xmlns:a16="http://schemas.microsoft.com/office/drawing/2014/main" val="1793697122"/>
                    </a:ext>
                  </a:extLst>
                </a:gridCol>
                <a:gridCol w="1892269">
                  <a:extLst>
                    <a:ext uri="{9D8B030D-6E8A-4147-A177-3AD203B41FA5}">
                      <a16:colId xmlns:a16="http://schemas.microsoft.com/office/drawing/2014/main" val="1434420780"/>
                    </a:ext>
                  </a:extLst>
                </a:gridCol>
                <a:gridCol w="511624">
                  <a:extLst>
                    <a:ext uri="{9D8B030D-6E8A-4147-A177-3AD203B41FA5}">
                      <a16:colId xmlns:a16="http://schemas.microsoft.com/office/drawing/2014/main" val="3241892804"/>
                    </a:ext>
                  </a:extLst>
                </a:gridCol>
                <a:gridCol w="717250">
                  <a:extLst>
                    <a:ext uri="{9D8B030D-6E8A-4147-A177-3AD203B41FA5}">
                      <a16:colId xmlns:a16="http://schemas.microsoft.com/office/drawing/2014/main" val="1082884609"/>
                    </a:ext>
                  </a:extLst>
                </a:gridCol>
                <a:gridCol w="350057">
                  <a:extLst>
                    <a:ext uri="{9D8B030D-6E8A-4147-A177-3AD203B41FA5}">
                      <a16:colId xmlns:a16="http://schemas.microsoft.com/office/drawing/2014/main" val="1564724901"/>
                    </a:ext>
                  </a:extLst>
                </a:gridCol>
              </a:tblGrid>
              <a:tr h="98514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Feature group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Components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Prerequisite feature groups 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Need for </a:t>
                      </a:r>
                      <a:r>
                        <a:rPr lang="en-US" sz="700" kern="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gNB</a:t>
                      </a: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to know whether the</a:t>
                      </a:r>
                      <a:b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</a:b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feature is supported by the UE</a:t>
                      </a:r>
                      <a:b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</a:b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(what happens if </a:t>
                      </a:r>
                      <a:r>
                        <a:rPr lang="en-US" sz="700" kern="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gNB</a:t>
                      </a: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does not know?)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Consequences if the feature</a:t>
                      </a:r>
                      <a:b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</a:b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is not supported by the UE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Type (See R4-17121 19)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Need of FDD/TDD differentiation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Need of FR1/FR2 differentiation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RAN5 implication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Remarks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Responsible WG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Recommendation for TSG-RAN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TSG-RAN decision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6890084"/>
                  </a:ext>
                </a:extLst>
              </a:tr>
              <a:tr h="30312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BWP switching delay</a:t>
                      </a:r>
                      <a:endParaRPr lang="ja-JP" sz="10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1) Support BWP switching delay specified in TS38.xxx, candidate values set: {type1, type2}</a:t>
                      </a:r>
                      <a:endParaRPr lang="ja-JP" sz="10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10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Yes</a:t>
                      </a:r>
                      <a:endParaRPr lang="ja-JP" sz="10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800" ker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UE does not support BWP switching delay</a:t>
                      </a:r>
                      <a:endParaRPr lang="ja-JP" sz="10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Type 4</a:t>
                      </a:r>
                      <a:r>
                        <a:rPr lang="en-US" sz="800" kern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if needed</a:t>
                      </a:r>
                      <a:endParaRPr lang="ja-JP" sz="10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No need</a:t>
                      </a:r>
                      <a:endParaRPr lang="ja-JP" sz="10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TBD</a:t>
                      </a:r>
                      <a:endParaRPr lang="ja-JP" sz="10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10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Network cannot configure the shorter delay for certain UE type </a:t>
                      </a:r>
                      <a:endParaRPr lang="ja-JP" sz="10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RAN4 may remove the capability signaling if RAN4 can agree single minimum delay for each scenario.</a:t>
                      </a:r>
                      <a:endParaRPr lang="ja-JP" sz="10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RAN4</a:t>
                      </a:r>
                      <a:endParaRPr lang="ja-JP" sz="10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TBD</a:t>
                      </a:r>
                      <a:endParaRPr lang="ja-JP" sz="10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10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36583129"/>
                  </a:ext>
                </a:extLst>
              </a:tr>
              <a:tr h="30312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1-symbol GP </a:t>
                      </a:r>
                      <a:r>
                        <a:rPr lang="en-US" sz="800" strike="sngStrike" ker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for 120kHz SCS</a:t>
                      </a:r>
                      <a:r>
                        <a:rPr lang="en-US" sz="800" ker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in unpaired spectrum</a:t>
                      </a:r>
                      <a:endParaRPr lang="ja-JP" sz="10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800" ker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1) Slot formats with 1-symbol GP(s) for 120KHz SCS in unpaired spectrum in FR2</a:t>
                      </a:r>
                      <a:endParaRPr lang="ja-JP" sz="10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800" ker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2) Slot formats with 1-symbol GP(s) for 60KHz SCS in unpaired spectrum in FR1</a:t>
                      </a:r>
                      <a:endParaRPr lang="ja-JP" sz="10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10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Yes</a:t>
                      </a:r>
                      <a:endParaRPr lang="ja-JP" sz="10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800" ker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UE does not support 1 symbol GP in unpaired spectrum</a:t>
                      </a:r>
                      <a:endParaRPr lang="ja-JP" sz="10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Type 4 </a:t>
                      </a:r>
                      <a:r>
                        <a:rPr lang="en-US" sz="800" kern="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if needed</a:t>
                      </a:r>
                      <a:endParaRPr lang="ja-JP" sz="10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Applicable only to TDD</a:t>
                      </a:r>
                      <a:endParaRPr lang="ja-JP" sz="10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Yes</a:t>
                      </a:r>
                      <a:endParaRPr lang="ja-JP" sz="10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10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RAN4 will further discuss whether it is feasible to support this feature or not in Rel-15.</a:t>
                      </a:r>
                      <a:endParaRPr lang="ja-JP" sz="10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RAN4</a:t>
                      </a:r>
                      <a:endParaRPr lang="ja-JP" sz="10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TBD</a:t>
                      </a:r>
                      <a:endParaRPr lang="ja-JP" sz="10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10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67326475"/>
                  </a:ext>
                </a:extLst>
              </a:tr>
              <a:tr h="530461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[Number of UE TX ports]</a:t>
                      </a:r>
                      <a:endParaRPr lang="ja-JP" sz="10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800" ker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10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10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10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800" ker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10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10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10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10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10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No capability signalling for number of Rx/Tx ports. We can revisit the need of capability signalling of number of Tx ports when we discuss the number of MIMO layers in this week.</a:t>
                      </a:r>
                      <a:endParaRPr lang="ja-JP" sz="10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RAN4</a:t>
                      </a:r>
                      <a:endParaRPr lang="ja-JP" sz="10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10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[Number of UE TX ports]</a:t>
                      </a:r>
                      <a:endParaRPr lang="ja-JP" sz="10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08737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68692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97926F7-ABD9-41FE-9245-D7DECA5E42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sz="4000" kern="0" dirty="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rPr>
              <a:t>BWP switching delay</a:t>
            </a:r>
            <a:endParaRPr lang="ja-JP" altLang="ja-JP" sz="4800" kern="100" dirty="0">
              <a:effectLst/>
              <a:latin typeface="Times New Roman" panose="02020603050405020304" pitchFamily="18" charset="0"/>
              <a:ea typeface="ＭＳ 明朝" panose="02020609040205080304" pitchFamily="17" charset="-128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712238A-99EB-434D-8592-0AB363DAC9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03158"/>
            <a:ext cx="10894596" cy="4973805"/>
          </a:xfrm>
        </p:spPr>
        <p:txBody>
          <a:bodyPr/>
          <a:lstStyle/>
          <a:p>
            <a:r>
              <a:rPr lang="en-US" altLang="ja-JP" sz="1600" b="1" kern="0" dirty="0">
                <a:solidFill>
                  <a:srgbClr val="000000"/>
                </a:solidFill>
                <a:ea typeface="ＭＳ Ｐゴシック" panose="020B0600070205080204" pitchFamily="50" charset="-128"/>
              </a:rPr>
              <a:t>Agreement on Monday</a:t>
            </a:r>
          </a:p>
          <a:p>
            <a:pPr lvl="1"/>
            <a:r>
              <a:rPr lang="en-US" altLang="ja-JP" sz="1400" kern="0" dirty="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rPr>
              <a:t>Introduce the type 4 capability signaling to differential the type 1 and type 2 for each scenario if the capability signaling is agreed to be introduced. We may remove the capability signaling if RAN4 can agree single minimum delay for each scenario.</a:t>
            </a:r>
          </a:p>
          <a:p>
            <a:pPr lvl="2"/>
            <a:endParaRPr lang="en-US" altLang="ja-JP" sz="1000" kern="0" dirty="0">
              <a:solidFill>
                <a:srgbClr val="000000"/>
              </a:solidFill>
              <a:latin typeface="Arial" panose="020B0604020202020204" pitchFamily="34" charset="0"/>
              <a:ea typeface="ＭＳ Ｐゴシック" panose="020B0600070205080204" pitchFamily="50" charset="-128"/>
            </a:endParaRPr>
          </a:p>
          <a:p>
            <a:pPr lvl="2"/>
            <a:endParaRPr lang="en-US" altLang="ja-JP" sz="1000" kern="0" dirty="0">
              <a:solidFill>
                <a:srgbClr val="000000"/>
              </a:solidFill>
              <a:latin typeface="Arial" panose="020B0604020202020204" pitchFamily="34" charset="0"/>
              <a:ea typeface="ＭＳ Ｐゴシック" panose="020B0600070205080204" pitchFamily="50" charset="-128"/>
            </a:endParaRPr>
          </a:p>
          <a:p>
            <a:pPr lvl="2"/>
            <a:endParaRPr lang="en-US" altLang="ja-JP" sz="1000" kern="0" dirty="0">
              <a:solidFill>
                <a:srgbClr val="000000"/>
              </a:solidFill>
              <a:latin typeface="Arial" panose="020B0604020202020204" pitchFamily="34" charset="0"/>
              <a:ea typeface="ＭＳ Ｐゴシック" panose="020B0600070205080204" pitchFamily="50" charset="-128"/>
            </a:endParaRPr>
          </a:p>
          <a:p>
            <a:pPr lvl="2"/>
            <a:endParaRPr lang="en-US" altLang="ja-JP" sz="1000" kern="0" dirty="0">
              <a:solidFill>
                <a:srgbClr val="000000"/>
              </a:solidFill>
              <a:latin typeface="Arial" panose="020B0604020202020204" pitchFamily="34" charset="0"/>
              <a:ea typeface="ＭＳ Ｐゴシック" panose="020B0600070205080204" pitchFamily="50" charset="-128"/>
            </a:endParaRPr>
          </a:p>
          <a:p>
            <a:pPr lvl="2"/>
            <a:endParaRPr lang="en-US" altLang="ja-JP" sz="1000" kern="0" dirty="0">
              <a:solidFill>
                <a:srgbClr val="000000"/>
              </a:solidFill>
              <a:latin typeface="Arial" panose="020B0604020202020204" pitchFamily="34" charset="0"/>
              <a:ea typeface="ＭＳ Ｐゴシック" panose="020B0600070205080204" pitchFamily="50" charset="-128"/>
            </a:endParaRPr>
          </a:p>
          <a:p>
            <a:pPr lvl="2"/>
            <a:endParaRPr lang="en-US" altLang="ja-JP" sz="1000" kern="0" dirty="0">
              <a:solidFill>
                <a:srgbClr val="000000"/>
              </a:solidFill>
              <a:latin typeface="Arial" panose="020B0604020202020204" pitchFamily="34" charset="0"/>
              <a:ea typeface="ＭＳ Ｐゴシック" panose="020B0600070205080204" pitchFamily="50" charset="-128"/>
            </a:endParaRPr>
          </a:p>
          <a:p>
            <a:pPr lvl="2"/>
            <a:endParaRPr lang="en-US" altLang="ja-JP" sz="1000" kern="0" dirty="0">
              <a:solidFill>
                <a:srgbClr val="000000"/>
              </a:solidFill>
              <a:latin typeface="Arial" panose="020B0604020202020204" pitchFamily="34" charset="0"/>
              <a:ea typeface="ＭＳ Ｐゴシック" panose="020B0600070205080204" pitchFamily="50" charset="-128"/>
            </a:endParaRPr>
          </a:p>
          <a:p>
            <a:pPr lvl="2"/>
            <a:endParaRPr lang="en-US" altLang="ja-JP" sz="1000" kern="0" dirty="0">
              <a:solidFill>
                <a:srgbClr val="000000"/>
              </a:solidFill>
              <a:latin typeface="Arial" panose="020B0604020202020204" pitchFamily="34" charset="0"/>
              <a:ea typeface="ＭＳ Ｐゴシック" panose="020B0600070205080204" pitchFamily="50" charset="-128"/>
            </a:endParaRPr>
          </a:p>
          <a:p>
            <a:pPr lvl="2"/>
            <a:endParaRPr lang="en-US" altLang="ja-JP" sz="1000" kern="0" dirty="0">
              <a:solidFill>
                <a:srgbClr val="000000"/>
              </a:solidFill>
              <a:latin typeface="Arial" panose="020B0604020202020204" pitchFamily="34" charset="0"/>
              <a:ea typeface="ＭＳ Ｐゴシック" panose="020B0600070205080204" pitchFamily="50" charset="-128"/>
            </a:endParaRPr>
          </a:p>
          <a:p>
            <a:pPr lvl="2"/>
            <a:endParaRPr lang="en-US" altLang="ja-JP" sz="1000" kern="0" dirty="0">
              <a:solidFill>
                <a:srgbClr val="000000"/>
              </a:solidFill>
              <a:latin typeface="Arial" panose="020B0604020202020204" pitchFamily="34" charset="0"/>
              <a:ea typeface="ＭＳ Ｐゴシック" panose="020B0600070205080204" pitchFamily="50" charset="-128"/>
            </a:endParaRPr>
          </a:p>
          <a:p>
            <a:pPr lvl="2"/>
            <a:endParaRPr lang="en-US" altLang="ja-JP" sz="1000" kern="0" dirty="0">
              <a:solidFill>
                <a:srgbClr val="000000"/>
              </a:solidFill>
              <a:latin typeface="Arial" panose="020B0604020202020204" pitchFamily="34" charset="0"/>
              <a:ea typeface="ＭＳ Ｐゴシック" panose="020B0600070205080204" pitchFamily="50" charset="-128"/>
            </a:endParaRPr>
          </a:p>
          <a:p>
            <a:pPr marL="914400" lvl="2" indent="0">
              <a:buNone/>
            </a:pPr>
            <a:endParaRPr lang="en-US" altLang="ja-JP" sz="1000" kern="0" dirty="0">
              <a:solidFill>
                <a:srgbClr val="000000"/>
              </a:solidFill>
              <a:latin typeface="Arial" panose="020B0604020202020204" pitchFamily="34" charset="0"/>
              <a:ea typeface="ＭＳ Ｐゴシック" panose="020B0600070205080204" pitchFamily="50" charset="-128"/>
            </a:endParaRPr>
          </a:p>
          <a:p>
            <a:r>
              <a:rPr lang="en-US" altLang="ja-JP" sz="1600" b="1" kern="0" dirty="0">
                <a:solidFill>
                  <a:srgbClr val="000000"/>
                </a:solidFill>
                <a:ea typeface="ＭＳ Ｐゴシック" panose="020B0600070205080204" pitchFamily="50" charset="-128"/>
              </a:rPr>
              <a:t>Agreement on Thursday</a:t>
            </a:r>
          </a:p>
          <a:p>
            <a:pPr lvl="1"/>
            <a:r>
              <a:rPr lang="en-US" altLang="ja-JP" sz="1400" kern="0" dirty="0">
                <a:solidFill>
                  <a:srgbClr val="000000"/>
                </a:solidFill>
                <a:ea typeface="ＭＳ Ｐゴシック" panose="020B0600070205080204" pitchFamily="50" charset="-128"/>
              </a:rPr>
              <a:t>FR1 and FR2 differential is not needed for BWP switching delay </a:t>
            </a:r>
          </a:p>
          <a:p>
            <a:r>
              <a:rPr lang="en-US" altLang="ja-JP" sz="1600" b="1" dirty="0">
                <a:solidFill>
                  <a:srgbClr val="FF0000"/>
                </a:solidFill>
              </a:rPr>
              <a:t>Proposed description (</a:t>
            </a:r>
            <a:r>
              <a:rPr lang="en-US" altLang="ja-JP" sz="1600" b="1" dirty="0">
                <a:solidFill>
                  <a:srgbClr val="00B050"/>
                </a:solidFill>
              </a:rPr>
              <a:t>Green is agreed part</a:t>
            </a:r>
            <a:r>
              <a:rPr lang="en-US" altLang="ja-JP" sz="1600" b="1" dirty="0">
                <a:solidFill>
                  <a:srgbClr val="FF0000"/>
                </a:solidFill>
              </a:rPr>
              <a:t>, Red is non agreed part):</a:t>
            </a:r>
          </a:p>
          <a:p>
            <a:endParaRPr lang="ja-JP" altLang="ja-JP" sz="1800" kern="0" dirty="0">
              <a:solidFill>
                <a:srgbClr val="000000"/>
              </a:solidFill>
              <a:ea typeface="ＭＳ Ｐゴシック" panose="020B0600070205080204" pitchFamily="50" charset="-128"/>
            </a:endParaRPr>
          </a:p>
          <a:p>
            <a:endParaRPr kumimoji="1" lang="ja-JP" altLang="en-US" sz="1200" dirty="0"/>
          </a:p>
        </p:txBody>
      </p:sp>
      <p:graphicFrame>
        <p:nvGraphicFramePr>
          <p:cNvPr id="7" name="表 6">
            <a:extLst>
              <a:ext uri="{FF2B5EF4-FFF2-40B4-BE49-F238E27FC236}">
                <a16:creationId xmlns:a16="http://schemas.microsoft.com/office/drawing/2014/main" id="{2B527135-500B-4432-9B7B-09372B627F9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3922243"/>
              </p:ext>
            </p:extLst>
          </p:nvPr>
        </p:nvGraphicFramePr>
        <p:xfrm>
          <a:off x="1885701" y="1941300"/>
          <a:ext cx="5089633" cy="2411449"/>
        </p:xfrm>
        <a:graphic>
          <a:graphicData uri="http://schemas.openxmlformats.org/drawingml/2006/table">
            <a:tbl>
              <a:tblPr firstRow="1" firstCol="1" bandRow="1"/>
              <a:tblGrid>
                <a:gridCol w="1159160">
                  <a:extLst>
                    <a:ext uri="{9D8B030D-6E8A-4147-A177-3AD203B41FA5}">
                      <a16:colId xmlns:a16="http://schemas.microsoft.com/office/drawing/2014/main" val="3483864126"/>
                    </a:ext>
                  </a:extLst>
                </a:gridCol>
                <a:gridCol w="1044000">
                  <a:extLst>
                    <a:ext uri="{9D8B030D-6E8A-4147-A177-3AD203B41FA5}">
                      <a16:colId xmlns:a16="http://schemas.microsoft.com/office/drawing/2014/main" val="1492487799"/>
                    </a:ext>
                  </a:extLst>
                </a:gridCol>
                <a:gridCol w="1044000">
                  <a:extLst>
                    <a:ext uri="{9D8B030D-6E8A-4147-A177-3AD203B41FA5}">
                      <a16:colId xmlns:a16="http://schemas.microsoft.com/office/drawing/2014/main" val="1093772603"/>
                    </a:ext>
                  </a:extLst>
                </a:gridCol>
                <a:gridCol w="1842473">
                  <a:extLst>
                    <a:ext uri="{9D8B030D-6E8A-4147-A177-3AD203B41FA5}">
                      <a16:colId xmlns:a16="http://schemas.microsoft.com/office/drawing/2014/main" val="212141441"/>
                    </a:ext>
                  </a:extLst>
                </a:gridCol>
              </a:tblGrid>
              <a:tr h="210518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Frequency Range</a:t>
                      </a:r>
                      <a:endParaRPr lang="ja-JP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9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Scenario</a:t>
                      </a:r>
                      <a:endParaRPr lang="ja-JP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9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Delay (us)(Note)</a:t>
                      </a:r>
                      <a:endParaRPr lang="ja-JP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9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Comment</a:t>
                      </a:r>
                      <a:endParaRPr lang="ja-JP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7733509"/>
                  </a:ext>
                </a:extLst>
              </a:tr>
              <a:tr h="140345">
                <a:tc rowSpan="4"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</a:t>
                      </a:r>
                      <a:endParaRPr lang="ja-JP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</a:t>
                      </a:r>
                      <a:endParaRPr lang="ja-JP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Type 1: 600us</a:t>
                      </a:r>
                      <a:endParaRPr lang="ja-JP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Type 2: 2ms</a:t>
                      </a:r>
                      <a:endParaRPr lang="ja-JP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ja-JP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335819"/>
                  </a:ext>
                </a:extLst>
              </a:tr>
              <a:tr h="14034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2</a:t>
                      </a:r>
                      <a:endParaRPr lang="ja-JP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Type 1: 600us</a:t>
                      </a:r>
                      <a:endParaRPr lang="ja-JP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Type 2: 2ms</a:t>
                      </a:r>
                      <a:endParaRPr lang="ja-JP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ja-JP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0243379"/>
                  </a:ext>
                </a:extLst>
              </a:tr>
              <a:tr h="14034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3</a:t>
                      </a:r>
                      <a:endParaRPr lang="ja-JP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Type 1: 600us</a:t>
                      </a:r>
                      <a:endParaRPr lang="ja-JP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Type 2: 2ms</a:t>
                      </a:r>
                      <a:endParaRPr lang="ja-JP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ja-JP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7285599"/>
                  </a:ext>
                </a:extLst>
              </a:tr>
              <a:tr h="280691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4</a:t>
                      </a:r>
                      <a:endParaRPr lang="ja-JP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Type 1: 350us</a:t>
                      </a:r>
                      <a:endParaRPr lang="ja-JP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Type 2: 950us</a:t>
                      </a:r>
                      <a:endParaRPr lang="ja-JP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No delay required from the RF perspective</a:t>
                      </a:r>
                      <a:endParaRPr lang="ja-JP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3766662"/>
                  </a:ext>
                </a:extLst>
              </a:tr>
              <a:tr h="140345">
                <a:tc rowSpan="4"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2</a:t>
                      </a:r>
                      <a:endParaRPr lang="ja-JP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</a:t>
                      </a:r>
                      <a:endParaRPr lang="ja-JP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Type 1: 600us</a:t>
                      </a:r>
                      <a:endParaRPr lang="ja-JP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Type 2: </a:t>
                      </a:r>
                      <a:r>
                        <a:rPr lang="en-US" sz="9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FFSms</a:t>
                      </a:r>
                      <a:endParaRPr lang="ja-JP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ja-JP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6814918"/>
                  </a:ext>
                </a:extLst>
              </a:tr>
              <a:tr h="14034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2</a:t>
                      </a:r>
                      <a:endParaRPr lang="ja-JP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Type 1: 600us</a:t>
                      </a:r>
                      <a:endParaRPr lang="ja-JP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Type 2: </a:t>
                      </a:r>
                      <a:r>
                        <a:rPr lang="en-US" sz="9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FFSms</a:t>
                      </a:r>
                      <a:endParaRPr lang="ja-JP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ja-JP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8620640"/>
                  </a:ext>
                </a:extLst>
              </a:tr>
              <a:tr h="14034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3</a:t>
                      </a:r>
                      <a:endParaRPr lang="ja-JP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Type 1: 600us</a:t>
                      </a:r>
                      <a:endParaRPr lang="ja-JP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Type 2: </a:t>
                      </a:r>
                      <a:r>
                        <a:rPr lang="en-US" sz="9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FFSms</a:t>
                      </a:r>
                      <a:endParaRPr lang="ja-JP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ja-JP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015432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4</a:t>
                      </a:r>
                      <a:endParaRPr lang="ja-JP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Type 1: 350us</a:t>
                      </a:r>
                      <a:endParaRPr lang="ja-JP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Type 2: </a:t>
                      </a:r>
                      <a:r>
                        <a:rPr lang="en-US" sz="9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FFSus</a:t>
                      </a:r>
                      <a:endParaRPr lang="ja-JP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No delay required from the RF perspective</a:t>
                      </a:r>
                      <a:endParaRPr lang="ja-JP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3290483"/>
                  </a:ext>
                </a:extLst>
              </a:tr>
            </a:tbl>
          </a:graphicData>
        </a:graphic>
      </p:graphicFrame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D400DD5F-8F5B-4789-8E9C-645232C8D807}"/>
              </a:ext>
            </a:extLst>
          </p:cNvPr>
          <p:cNvSpPr txBox="1"/>
          <p:nvPr/>
        </p:nvSpPr>
        <p:spPr>
          <a:xfrm>
            <a:off x="7104806" y="3079419"/>
            <a:ext cx="3754705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>
              <a:lnSpc>
                <a:spcPct val="90000"/>
              </a:lnSpc>
              <a:spcBef>
                <a:spcPts val="500"/>
              </a:spcBef>
            </a:pPr>
            <a:r>
              <a:rPr lang="en-US" altLang="ja-JP" sz="1400" kern="0" dirty="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rPr>
              <a:t>Note: Network cannot configure the shorter delay for certain UE type</a:t>
            </a:r>
            <a:endParaRPr lang="ja-JP" altLang="en-US" sz="1400" kern="0" dirty="0">
              <a:solidFill>
                <a:srgbClr val="000000"/>
              </a:solidFill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graphicFrame>
        <p:nvGraphicFramePr>
          <p:cNvPr id="9" name="表 8">
            <a:extLst>
              <a:ext uri="{FF2B5EF4-FFF2-40B4-BE49-F238E27FC236}">
                <a16:creationId xmlns:a16="http://schemas.microsoft.com/office/drawing/2014/main" id="{816C0D16-1329-45E9-A218-00D4E9FEB48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2830522"/>
              </p:ext>
            </p:extLst>
          </p:nvPr>
        </p:nvGraphicFramePr>
        <p:xfrm>
          <a:off x="394468" y="5287757"/>
          <a:ext cx="11403064" cy="1524000"/>
        </p:xfrm>
        <a:graphic>
          <a:graphicData uri="http://schemas.openxmlformats.org/drawingml/2006/table">
            <a:tbl>
              <a:tblPr firstRow="1" firstCol="1" bandRow="1"/>
              <a:tblGrid>
                <a:gridCol w="1008048">
                  <a:extLst>
                    <a:ext uri="{9D8B030D-6E8A-4147-A177-3AD203B41FA5}">
                      <a16:colId xmlns:a16="http://schemas.microsoft.com/office/drawing/2014/main" val="173587119"/>
                    </a:ext>
                  </a:extLst>
                </a:gridCol>
                <a:gridCol w="1067492">
                  <a:extLst>
                    <a:ext uri="{9D8B030D-6E8A-4147-A177-3AD203B41FA5}">
                      <a16:colId xmlns:a16="http://schemas.microsoft.com/office/drawing/2014/main" val="490041274"/>
                    </a:ext>
                  </a:extLst>
                </a:gridCol>
                <a:gridCol w="614242">
                  <a:extLst>
                    <a:ext uri="{9D8B030D-6E8A-4147-A177-3AD203B41FA5}">
                      <a16:colId xmlns:a16="http://schemas.microsoft.com/office/drawing/2014/main" val="3344825149"/>
                    </a:ext>
                  </a:extLst>
                </a:gridCol>
                <a:gridCol w="616717">
                  <a:extLst>
                    <a:ext uri="{9D8B030D-6E8A-4147-A177-3AD203B41FA5}">
                      <a16:colId xmlns:a16="http://schemas.microsoft.com/office/drawing/2014/main" val="1272186223"/>
                    </a:ext>
                  </a:extLst>
                </a:gridCol>
                <a:gridCol w="1164084">
                  <a:extLst>
                    <a:ext uri="{9D8B030D-6E8A-4147-A177-3AD203B41FA5}">
                      <a16:colId xmlns:a16="http://schemas.microsoft.com/office/drawing/2014/main" val="2232354967"/>
                    </a:ext>
                  </a:extLst>
                </a:gridCol>
                <a:gridCol w="983279">
                  <a:extLst>
                    <a:ext uri="{9D8B030D-6E8A-4147-A177-3AD203B41FA5}">
                      <a16:colId xmlns:a16="http://schemas.microsoft.com/office/drawing/2014/main" val="3855477398"/>
                    </a:ext>
                  </a:extLst>
                </a:gridCol>
                <a:gridCol w="812379">
                  <a:extLst>
                    <a:ext uri="{9D8B030D-6E8A-4147-A177-3AD203B41FA5}">
                      <a16:colId xmlns:a16="http://schemas.microsoft.com/office/drawing/2014/main" val="3583346844"/>
                    </a:ext>
                  </a:extLst>
                </a:gridCol>
                <a:gridCol w="812379">
                  <a:extLst>
                    <a:ext uri="{9D8B030D-6E8A-4147-A177-3AD203B41FA5}">
                      <a16:colId xmlns:a16="http://schemas.microsoft.com/office/drawing/2014/main" val="30667711"/>
                    </a:ext>
                  </a:extLst>
                </a:gridCol>
                <a:gridCol w="812379">
                  <a:extLst>
                    <a:ext uri="{9D8B030D-6E8A-4147-A177-3AD203B41FA5}">
                      <a16:colId xmlns:a16="http://schemas.microsoft.com/office/drawing/2014/main" val="86850697"/>
                    </a:ext>
                  </a:extLst>
                </a:gridCol>
                <a:gridCol w="1914546">
                  <a:extLst>
                    <a:ext uri="{9D8B030D-6E8A-4147-A177-3AD203B41FA5}">
                      <a16:colId xmlns:a16="http://schemas.microsoft.com/office/drawing/2014/main" val="1693603565"/>
                    </a:ext>
                  </a:extLst>
                </a:gridCol>
                <a:gridCol w="517647">
                  <a:extLst>
                    <a:ext uri="{9D8B030D-6E8A-4147-A177-3AD203B41FA5}">
                      <a16:colId xmlns:a16="http://schemas.microsoft.com/office/drawing/2014/main" val="1535952076"/>
                    </a:ext>
                  </a:extLst>
                </a:gridCol>
                <a:gridCol w="725694">
                  <a:extLst>
                    <a:ext uri="{9D8B030D-6E8A-4147-A177-3AD203B41FA5}">
                      <a16:colId xmlns:a16="http://schemas.microsoft.com/office/drawing/2014/main" val="4042497377"/>
                    </a:ext>
                  </a:extLst>
                </a:gridCol>
                <a:gridCol w="354178">
                  <a:extLst>
                    <a:ext uri="{9D8B030D-6E8A-4147-A177-3AD203B41FA5}">
                      <a16:colId xmlns:a16="http://schemas.microsoft.com/office/drawing/2014/main" val="483954477"/>
                    </a:ext>
                  </a:extLst>
                </a:gridCol>
              </a:tblGrid>
              <a:tr h="396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55270" algn="l"/>
                        </a:tabLst>
                        <a:defRPr/>
                      </a:pPr>
                      <a:r>
                        <a:rPr lang="en-US" altLang="ja-JP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Feature group</a:t>
                      </a:r>
                      <a:endParaRPr lang="ja-JP" alt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Components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Prerequisite feature groups 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Need for </a:t>
                      </a:r>
                      <a:r>
                        <a:rPr lang="en-US" sz="1000" kern="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gNB</a:t>
                      </a: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to know…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Consequences if the feature</a:t>
                      </a:r>
                      <a:b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</a:b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is not supported by the UE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Type (See R4-17121 19)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Need of FDD/TDD differentiation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Need of FR1/FR2 differentiation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RAN5 implication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Remarks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Responsible WG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Recommendation for TSG-RAN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TSG-RAN decision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680303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BWP switching delay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1) Support BWP switching delay specified in TS38.xxx, candidate values set: {type1, type2}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Yes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UE does not support BWP switching delay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Type 4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strike="sngStrike" ker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if needed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No need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No need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strike="sngStrike" ker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TBD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Network cannot configure the shorter delay for certain UE type 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RAN4 may remove the capability signaling if RAN4 can agree single minimum delay for each scenario.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RAN4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TBD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10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531140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296412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7EA23DC-28FC-4FD9-9483-6118BAF07B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sz="4000" kern="0" dirty="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rPr>
              <a:t>1-symbol GP in unpaired spectrum</a:t>
            </a:r>
            <a:endParaRPr kumimoji="1" lang="ja-JP" altLang="en-US" sz="4000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5D8721D-5769-4664-ABDA-2C074BC131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sz="1600" b="1" kern="0" dirty="0">
                <a:solidFill>
                  <a:srgbClr val="000000"/>
                </a:solidFill>
                <a:ea typeface="ＭＳ Ｐゴシック" panose="020B0600070205080204" pitchFamily="50" charset="-128"/>
              </a:rPr>
              <a:t>Agreement on Monday</a:t>
            </a:r>
          </a:p>
          <a:p>
            <a:pPr lvl="1"/>
            <a:r>
              <a:rPr lang="en-US" altLang="ja-JP" sz="1400" dirty="0"/>
              <a:t>Capability signaling type for 1-symbol GP for 120KHz SCS in unpaired spectrum will be type 4 for FR2. RAN4 will further discuss whether it is feasible to support this feature or not in Rel-15. </a:t>
            </a:r>
          </a:p>
          <a:p>
            <a:pPr lvl="1"/>
            <a:r>
              <a:rPr lang="en-US" altLang="ja-JP" sz="1400" dirty="0"/>
              <a:t>Capability signaling type for 1-symbol GP for 60KHz SCS in unpaired spectrum will be type 4 for FR1. RAN4 will further discuss whether it is feasible to support this feature or not in Rel-15. </a:t>
            </a:r>
            <a:endParaRPr lang="en-US" altLang="ja-JP" sz="1200" b="1" kern="0" dirty="0">
              <a:solidFill>
                <a:srgbClr val="000000"/>
              </a:solidFill>
              <a:ea typeface="ＭＳ Ｐゴシック" panose="020B0600070205080204" pitchFamily="50" charset="-128"/>
            </a:endParaRPr>
          </a:p>
          <a:p>
            <a:r>
              <a:rPr lang="en-US" altLang="ja-JP" sz="1600" b="1" dirty="0">
                <a:solidFill>
                  <a:srgbClr val="FF0000"/>
                </a:solidFill>
              </a:rPr>
              <a:t>Proposed description (</a:t>
            </a:r>
            <a:r>
              <a:rPr lang="en-US" altLang="ja-JP" sz="1600" b="1" dirty="0">
                <a:solidFill>
                  <a:srgbClr val="00B050"/>
                </a:solidFill>
              </a:rPr>
              <a:t>Green is agreed part</a:t>
            </a:r>
            <a:r>
              <a:rPr lang="en-US" altLang="ja-JP" sz="1600" b="1" dirty="0">
                <a:solidFill>
                  <a:srgbClr val="FF0000"/>
                </a:solidFill>
              </a:rPr>
              <a:t>, Red is non agreed part):</a:t>
            </a:r>
          </a:p>
          <a:p>
            <a:pPr lvl="2"/>
            <a:endParaRPr lang="en-US" altLang="ja-JP" sz="1200" dirty="0"/>
          </a:p>
          <a:p>
            <a:pPr lvl="1"/>
            <a:endParaRPr kumimoji="1" lang="en-US" altLang="ja-JP" dirty="0"/>
          </a:p>
        </p:txBody>
      </p:sp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5DB4F920-6A1D-44C7-9A55-9DE2F597D3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8830861"/>
              </p:ext>
            </p:extLst>
          </p:nvPr>
        </p:nvGraphicFramePr>
        <p:xfrm>
          <a:off x="208214" y="3208115"/>
          <a:ext cx="11775572" cy="1828800"/>
        </p:xfrm>
        <a:graphic>
          <a:graphicData uri="http://schemas.openxmlformats.org/drawingml/2006/table">
            <a:tbl>
              <a:tblPr firstRow="1" firstCol="1" bandRow="1"/>
              <a:tblGrid>
                <a:gridCol w="1008048">
                  <a:extLst>
                    <a:ext uri="{9D8B030D-6E8A-4147-A177-3AD203B41FA5}">
                      <a16:colId xmlns:a16="http://schemas.microsoft.com/office/drawing/2014/main" val="173587119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val="490041274"/>
                    </a:ext>
                  </a:extLst>
                </a:gridCol>
                <a:gridCol w="614242">
                  <a:extLst>
                    <a:ext uri="{9D8B030D-6E8A-4147-A177-3AD203B41FA5}">
                      <a16:colId xmlns:a16="http://schemas.microsoft.com/office/drawing/2014/main" val="3344825149"/>
                    </a:ext>
                  </a:extLst>
                </a:gridCol>
                <a:gridCol w="616717">
                  <a:extLst>
                    <a:ext uri="{9D8B030D-6E8A-4147-A177-3AD203B41FA5}">
                      <a16:colId xmlns:a16="http://schemas.microsoft.com/office/drawing/2014/main" val="1272186223"/>
                    </a:ext>
                  </a:extLst>
                </a:gridCol>
                <a:gridCol w="1164084">
                  <a:extLst>
                    <a:ext uri="{9D8B030D-6E8A-4147-A177-3AD203B41FA5}">
                      <a16:colId xmlns:a16="http://schemas.microsoft.com/office/drawing/2014/main" val="2232354967"/>
                    </a:ext>
                  </a:extLst>
                </a:gridCol>
                <a:gridCol w="983279">
                  <a:extLst>
                    <a:ext uri="{9D8B030D-6E8A-4147-A177-3AD203B41FA5}">
                      <a16:colId xmlns:a16="http://schemas.microsoft.com/office/drawing/2014/main" val="3855477398"/>
                    </a:ext>
                  </a:extLst>
                </a:gridCol>
                <a:gridCol w="812379">
                  <a:extLst>
                    <a:ext uri="{9D8B030D-6E8A-4147-A177-3AD203B41FA5}">
                      <a16:colId xmlns:a16="http://schemas.microsoft.com/office/drawing/2014/main" val="3583346844"/>
                    </a:ext>
                  </a:extLst>
                </a:gridCol>
                <a:gridCol w="812379">
                  <a:extLst>
                    <a:ext uri="{9D8B030D-6E8A-4147-A177-3AD203B41FA5}">
                      <a16:colId xmlns:a16="http://schemas.microsoft.com/office/drawing/2014/main" val="30667711"/>
                    </a:ext>
                  </a:extLst>
                </a:gridCol>
                <a:gridCol w="812379">
                  <a:extLst>
                    <a:ext uri="{9D8B030D-6E8A-4147-A177-3AD203B41FA5}">
                      <a16:colId xmlns:a16="http://schemas.microsoft.com/office/drawing/2014/main" val="86850697"/>
                    </a:ext>
                  </a:extLst>
                </a:gridCol>
                <a:gridCol w="1914546">
                  <a:extLst>
                    <a:ext uri="{9D8B030D-6E8A-4147-A177-3AD203B41FA5}">
                      <a16:colId xmlns:a16="http://schemas.microsoft.com/office/drawing/2014/main" val="1693603565"/>
                    </a:ext>
                  </a:extLst>
                </a:gridCol>
                <a:gridCol w="517647">
                  <a:extLst>
                    <a:ext uri="{9D8B030D-6E8A-4147-A177-3AD203B41FA5}">
                      <a16:colId xmlns:a16="http://schemas.microsoft.com/office/drawing/2014/main" val="1535952076"/>
                    </a:ext>
                  </a:extLst>
                </a:gridCol>
                <a:gridCol w="725694">
                  <a:extLst>
                    <a:ext uri="{9D8B030D-6E8A-4147-A177-3AD203B41FA5}">
                      <a16:colId xmlns:a16="http://schemas.microsoft.com/office/drawing/2014/main" val="4042497377"/>
                    </a:ext>
                  </a:extLst>
                </a:gridCol>
                <a:gridCol w="354178">
                  <a:extLst>
                    <a:ext uri="{9D8B030D-6E8A-4147-A177-3AD203B41FA5}">
                      <a16:colId xmlns:a16="http://schemas.microsoft.com/office/drawing/2014/main" val="483954477"/>
                    </a:ext>
                  </a:extLst>
                </a:gridCol>
              </a:tblGrid>
              <a:tr h="396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55270" algn="l"/>
                        </a:tabLst>
                        <a:defRPr/>
                      </a:pPr>
                      <a:r>
                        <a:rPr lang="en-US" altLang="ja-JP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Feature group</a:t>
                      </a:r>
                      <a:endParaRPr lang="ja-JP" alt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Components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Prerequisite feature groups 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Need for </a:t>
                      </a:r>
                      <a:r>
                        <a:rPr lang="en-US" sz="1000" kern="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gNB</a:t>
                      </a: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to know…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Consequences if the feature</a:t>
                      </a:r>
                      <a:b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</a:b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is not supported by the UE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Type (See R4-17121 19)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Need of FDD/TDD differentiation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Need of FR1/FR2 differentiation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RAN5 implication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Remarks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Responsible WG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Recommendation for TSG-RAN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TSG-RAN decision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6803035"/>
                  </a:ext>
                </a:extLst>
              </a:tr>
              <a:tr h="23725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1-symbol GP in unpaired spectrum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1) Slot formats with 1-symbol GP(s) for 120KHz SCS in unpaired spectrum in FR2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2) Slot formats with 1-symbol GP(s) for 60KHz SCS in unpaired spectrum in FR1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Yes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UE does not support 1 symbol GP in unpaired spectrum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Type 4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strike="sngStrike" ker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if needed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Applicable only to TDD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Yes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RAN4 will further discuss whether it is feasible to support this feature or not in Rel-15.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RAN4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TBD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531140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223131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8CCF2E6-7BC8-43B0-9E30-8E1EC4E47A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Number of Tx ports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A4B6EFD-023C-458C-88BD-FABEC14803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sz="1800" b="1" kern="0" dirty="0">
                <a:solidFill>
                  <a:srgbClr val="000000"/>
                </a:solidFill>
                <a:ea typeface="ＭＳ Ｐゴシック" panose="020B0600070205080204" pitchFamily="50" charset="-128"/>
              </a:rPr>
              <a:t>Agreement on Monday</a:t>
            </a:r>
          </a:p>
          <a:p>
            <a:pPr lvl="1"/>
            <a:r>
              <a:rPr lang="en-GB" altLang="ja-JP" sz="1600" dirty="0"/>
              <a:t>No capability signalling for number of Rx/Tx ports. We can revisit the need of capability signalling of number of Tx ports when we discuss the number of MIMO layers in this week. </a:t>
            </a:r>
          </a:p>
          <a:p>
            <a:pPr lvl="0"/>
            <a:r>
              <a:rPr lang="en-US" altLang="ja-JP" sz="1800" b="1" kern="0" dirty="0">
                <a:solidFill>
                  <a:srgbClr val="000000"/>
                </a:solidFill>
                <a:ea typeface="ＭＳ Ｐゴシック" panose="020B0600070205080204" pitchFamily="50" charset="-128"/>
              </a:rPr>
              <a:t>Agreement on Thursday</a:t>
            </a:r>
          </a:p>
          <a:p>
            <a:pPr lvl="1"/>
            <a:r>
              <a:rPr lang="en-US" altLang="ja-JP" sz="1600" dirty="0">
                <a:solidFill>
                  <a:prstClr val="black"/>
                </a:solidFill>
              </a:rPr>
              <a:t>Feature “Number of Tx ports” is removed </a:t>
            </a:r>
            <a:endParaRPr lang="en-GB" altLang="ja-JP" sz="1600" dirty="0">
              <a:solidFill>
                <a:prstClr val="black"/>
              </a:solidFill>
            </a:endParaRPr>
          </a:p>
          <a:p>
            <a:r>
              <a:rPr lang="en-US" altLang="ja-JP" sz="1800" b="1" dirty="0">
                <a:solidFill>
                  <a:srgbClr val="FF0000"/>
                </a:solidFill>
              </a:rPr>
              <a:t>Proposed description (remove this row):</a:t>
            </a:r>
            <a:endParaRPr lang="ja-JP" altLang="ja-JP" sz="1800" dirty="0"/>
          </a:p>
          <a:p>
            <a:endParaRPr lang="en-US" altLang="ja-JP" sz="1800" dirty="0"/>
          </a:p>
          <a:p>
            <a:r>
              <a:rPr lang="en-US" altLang="ja-JP" sz="1600" b="1" dirty="0">
                <a:solidFill>
                  <a:srgbClr val="FF0000"/>
                </a:solidFill>
              </a:rPr>
              <a:t>Proposed description (</a:t>
            </a:r>
            <a:r>
              <a:rPr lang="en-US" altLang="ja-JP" sz="1600" b="1" dirty="0">
                <a:solidFill>
                  <a:srgbClr val="00B050"/>
                </a:solidFill>
              </a:rPr>
              <a:t>Green is agreed part</a:t>
            </a:r>
            <a:r>
              <a:rPr lang="en-US" altLang="ja-JP" sz="1600" b="1" dirty="0">
                <a:solidFill>
                  <a:srgbClr val="FF0000"/>
                </a:solidFill>
              </a:rPr>
              <a:t>, Red is non agreed part):</a:t>
            </a:r>
          </a:p>
          <a:p>
            <a:pPr lvl="2"/>
            <a:endParaRPr lang="en-US" altLang="ja-JP" sz="1200" dirty="0"/>
          </a:p>
          <a:p>
            <a:pPr lvl="2"/>
            <a:endParaRPr kumimoji="1" lang="ja-JP" altLang="en-US" sz="1400" b="1" dirty="0">
              <a:solidFill>
                <a:srgbClr val="FF0000"/>
              </a:solidFill>
            </a:endParaRPr>
          </a:p>
        </p:txBody>
      </p:sp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DDEEF52E-9DDC-48A6-AD80-20FA343F85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5335634"/>
              </p:ext>
            </p:extLst>
          </p:nvPr>
        </p:nvGraphicFramePr>
        <p:xfrm>
          <a:off x="361315" y="3643693"/>
          <a:ext cx="11469370" cy="1569720"/>
        </p:xfrm>
        <a:graphic>
          <a:graphicData uri="http://schemas.openxmlformats.org/drawingml/2006/table">
            <a:tbl>
              <a:tblPr firstRow="1" firstCol="1" bandRow="1"/>
              <a:tblGrid>
                <a:gridCol w="1008048">
                  <a:extLst>
                    <a:ext uri="{9D8B030D-6E8A-4147-A177-3AD203B41FA5}">
                      <a16:colId xmlns:a16="http://schemas.microsoft.com/office/drawing/2014/main" val="173587119"/>
                    </a:ext>
                  </a:extLst>
                </a:gridCol>
                <a:gridCol w="1067492">
                  <a:extLst>
                    <a:ext uri="{9D8B030D-6E8A-4147-A177-3AD203B41FA5}">
                      <a16:colId xmlns:a16="http://schemas.microsoft.com/office/drawing/2014/main" val="490041274"/>
                    </a:ext>
                  </a:extLst>
                </a:gridCol>
                <a:gridCol w="614242">
                  <a:extLst>
                    <a:ext uri="{9D8B030D-6E8A-4147-A177-3AD203B41FA5}">
                      <a16:colId xmlns:a16="http://schemas.microsoft.com/office/drawing/2014/main" val="3344825149"/>
                    </a:ext>
                  </a:extLst>
                </a:gridCol>
                <a:gridCol w="616717">
                  <a:extLst>
                    <a:ext uri="{9D8B030D-6E8A-4147-A177-3AD203B41FA5}">
                      <a16:colId xmlns:a16="http://schemas.microsoft.com/office/drawing/2014/main" val="1272186223"/>
                    </a:ext>
                  </a:extLst>
                </a:gridCol>
                <a:gridCol w="1164084">
                  <a:extLst>
                    <a:ext uri="{9D8B030D-6E8A-4147-A177-3AD203B41FA5}">
                      <a16:colId xmlns:a16="http://schemas.microsoft.com/office/drawing/2014/main" val="2232354967"/>
                    </a:ext>
                  </a:extLst>
                </a:gridCol>
                <a:gridCol w="983279">
                  <a:extLst>
                    <a:ext uri="{9D8B030D-6E8A-4147-A177-3AD203B41FA5}">
                      <a16:colId xmlns:a16="http://schemas.microsoft.com/office/drawing/2014/main" val="3855477398"/>
                    </a:ext>
                  </a:extLst>
                </a:gridCol>
                <a:gridCol w="812379">
                  <a:extLst>
                    <a:ext uri="{9D8B030D-6E8A-4147-A177-3AD203B41FA5}">
                      <a16:colId xmlns:a16="http://schemas.microsoft.com/office/drawing/2014/main" val="3583346844"/>
                    </a:ext>
                  </a:extLst>
                </a:gridCol>
                <a:gridCol w="812379">
                  <a:extLst>
                    <a:ext uri="{9D8B030D-6E8A-4147-A177-3AD203B41FA5}">
                      <a16:colId xmlns:a16="http://schemas.microsoft.com/office/drawing/2014/main" val="30667711"/>
                    </a:ext>
                  </a:extLst>
                </a:gridCol>
                <a:gridCol w="812379">
                  <a:extLst>
                    <a:ext uri="{9D8B030D-6E8A-4147-A177-3AD203B41FA5}">
                      <a16:colId xmlns:a16="http://schemas.microsoft.com/office/drawing/2014/main" val="86850697"/>
                    </a:ext>
                  </a:extLst>
                </a:gridCol>
                <a:gridCol w="1914546">
                  <a:extLst>
                    <a:ext uri="{9D8B030D-6E8A-4147-A177-3AD203B41FA5}">
                      <a16:colId xmlns:a16="http://schemas.microsoft.com/office/drawing/2014/main" val="1693603565"/>
                    </a:ext>
                  </a:extLst>
                </a:gridCol>
                <a:gridCol w="517647">
                  <a:extLst>
                    <a:ext uri="{9D8B030D-6E8A-4147-A177-3AD203B41FA5}">
                      <a16:colId xmlns:a16="http://schemas.microsoft.com/office/drawing/2014/main" val="1535952076"/>
                    </a:ext>
                  </a:extLst>
                </a:gridCol>
                <a:gridCol w="792000">
                  <a:extLst>
                    <a:ext uri="{9D8B030D-6E8A-4147-A177-3AD203B41FA5}">
                      <a16:colId xmlns:a16="http://schemas.microsoft.com/office/drawing/2014/main" val="4042497377"/>
                    </a:ext>
                  </a:extLst>
                </a:gridCol>
                <a:gridCol w="354178">
                  <a:extLst>
                    <a:ext uri="{9D8B030D-6E8A-4147-A177-3AD203B41FA5}">
                      <a16:colId xmlns:a16="http://schemas.microsoft.com/office/drawing/2014/main" val="483954477"/>
                    </a:ext>
                  </a:extLst>
                </a:gridCol>
              </a:tblGrid>
              <a:tr h="396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55270" algn="l"/>
                        </a:tabLst>
                        <a:defRPr/>
                      </a:pPr>
                      <a:r>
                        <a:rPr lang="en-US" altLang="ja-JP" sz="8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Feature group</a:t>
                      </a:r>
                      <a:endParaRPr lang="ja-JP" altLang="ja-JP" sz="9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Components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Prerequisite feature groups </a:t>
                      </a:r>
                      <a:endParaRPr lang="ja-JP" sz="8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altLang="ja-JP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Need for </a:t>
                      </a:r>
                      <a:r>
                        <a:rPr lang="en-US" altLang="ja-JP" sz="700" kern="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gNB</a:t>
                      </a:r>
                      <a:r>
                        <a:rPr lang="en-US" altLang="ja-JP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to know whether the</a:t>
                      </a:r>
                      <a:br>
                        <a:rPr lang="en-US" altLang="ja-JP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</a:br>
                      <a:r>
                        <a:rPr lang="en-US" altLang="ja-JP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feature is supported by the UE</a:t>
                      </a:r>
                      <a:br>
                        <a:rPr lang="en-US" altLang="ja-JP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</a:br>
                      <a:r>
                        <a:rPr lang="en-US" altLang="ja-JP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(what happens if </a:t>
                      </a:r>
                      <a:r>
                        <a:rPr lang="en-US" altLang="ja-JP" sz="700" kern="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gNB</a:t>
                      </a:r>
                      <a:r>
                        <a:rPr lang="en-US" altLang="ja-JP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does not know?)</a:t>
                      </a:r>
                      <a:endParaRPr lang="ja-JP" alt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Consequences if the feature</a:t>
                      </a:r>
                      <a:b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</a:b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is not supported by the UE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Type (See R4-17121 19)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Need of FDD/TDD differentiation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Need of FR1/FR2 differentiation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RAN5 implication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Remarks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Responsible WG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Recommendation for TSG-RAN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TSG-RAN decision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680303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strike="sngStrike" kern="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Number of UE TX ports</a:t>
                      </a:r>
                      <a:endParaRPr lang="ja-JP" sz="1000" strike="sngStrike" kern="100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000" strike="sngStrike" kern="100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000" strike="sngStrike" kern="100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000" strike="sngStrike" kern="100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000" strike="sngStrike" kern="100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000" strike="sngStrike" kern="100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000" strike="sngStrike" kern="100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000" strike="sngStrike" kern="100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strike="sngStrike" kern="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1000" strike="sngStrike" kern="100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kumimoji="1" lang="en-US" altLang="ja-JP" sz="800" strike="sngStrike" kern="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+mn-cs"/>
                        </a:rPr>
                        <a:t>No capability </a:t>
                      </a:r>
                      <a:r>
                        <a:rPr kumimoji="1" lang="en-US" altLang="ja-JP" sz="800" strike="sngStrike" kern="0" dirty="0" err="1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+mn-cs"/>
                        </a:rPr>
                        <a:t>signalling</a:t>
                      </a:r>
                      <a:r>
                        <a:rPr kumimoji="1" lang="en-US" altLang="ja-JP" sz="800" strike="sngStrike" kern="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+mn-cs"/>
                        </a:rPr>
                        <a:t> for number of Rx/Tx ports. We can revisit the need of capability </a:t>
                      </a:r>
                      <a:r>
                        <a:rPr kumimoji="1" lang="en-US" altLang="ja-JP" sz="800" strike="sngStrike" kern="0" dirty="0" err="1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+mn-cs"/>
                        </a:rPr>
                        <a:t>signalling</a:t>
                      </a:r>
                      <a:r>
                        <a:rPr kumimoji="1" lang="en-US" altLang="ja-JP" sz="800" strike="sngStrike" kern="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+mn-cs"/>
                        </a:rPr>
                        <a:t> of number of Tx ports when we discuss the number of MIMO layers in this week.</a:t>
                      </a:r>
                      <a:endParaRPr kumimoji="1" lang="ja-JP" altLang="en-US" sz="800" strike="sngStrike" kern="0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+mn-cs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strike="sngStrike" kern="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RAN4</a:t>
                      </a:r>
                      <a:endParaRPr lang="ja-JP" sz="1000" strike="sngStrike" kern="100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000" kern="100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000" kern="100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531140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177167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>
            <a:extLst>
              <a:ext uri="{FF2B5EF4-FFF2-40B4-BE49-F238E27FC236}">
                <a16:creationId xmlns:a16="http://schemas.microsoft.com/office/drawing/2014/main" id="{52CDB02E-39FC-455F-A138-1CF28FD7D9E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653393"/>
            <a:ext cx="9144000" cy="856570"/>
          </a:xfrm>
        </p:spPr>
        <p:txBody>
          <a:bodyPr>
            <a:normAutofit/>
          </a:bodyPr>
          <a:lstStyle/>
          <a:p>
            <a:r>
              <a:rPr lang="en-US" altLang="ja-JP" sz="4800" b="1" dirty="0">
                <a:latin typeface="Arial" panose="020B0604020202020204" pitchFamily="34" charset="0"/>
                <a:cs typeface="Arial" panose="020B0604020202020204" pitchFamily="34" charset="0"/>
              </a:rPr>
              <a:t>Capabilities for RRM</a:t>
            </a:r>
            <a:endParaRPr kumimoji="1" lang="ja-JP" altLang="en-US" sz="4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0053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D3EBBE1-EF34-47D9-88ED-E4D8B39DD9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Background 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E1C51A6-F48F-493D-83BB-DB4F30B7DB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66787"/>
            <a:ext cx="10515600" cy="4424413"/>
          </a:xfrm>
        </p:spPr>
        <p:txBody>
          <a:bodyPr>
            <a:normAutofit/>
          </a:bodyPr>
          <a:lstStyle/>
          <a:p>
            <a:r>
              <a:rPr lang="en-US" altLang="ja-JP" sz="1800" b="1" dirty="0"/>
              <a:t>Current RAN4 feature list for RRM part</a:t>
            </a:r>
          </a:p>
        </p:txBody>
      </p:sp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2B6E0B37-9638-4EAF-9094-EFDD8EDE1A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4773768"/>
              </p:ext>
            </p:extLst>
          </p:nvPr>
        </p:nvGraphicFramePr>
        <p:xfrm>
          <a:off x="612541" y="1855593"/>
          <a:ext cx="11199668" cy="2773680"/>
        </p:xfrm>
        <a:graphic>
          <a:graphicData uri="http://schemas.openxmlformats.org/drawingml/2006/table">
            <a:tbl>
              <a:tblPr firstRow="1" firstCol="1" bandRow="1"/>
              <a:tblGrid>
                <a:gridCol w="990067">
                  <a:extLst>
                    <a:ext uri="{9D8B030D-6E8A-4147-A177-3AD203B41FA5}">
                      <a16:colId xmlns:a16="http://schemas.microsoft.com/office/drawing/2014/main" val="2579493745"/>
                    </a:ext>
                  </a:extLst>
                </a:gridCol>
                <a:gridCol w="1048451">
                  <a:extLst>
                    <a:ext uri="{9D8B030D-6E8A-4147-A177-3AD203B41FA5}">
                      <a16:colId xmlns:a16="http://schemas.microsoft.com/office/drawing/2014/main" val="1051210777"/>
                    </a:ext>
                  </a:extLst>
                </a:gridCol>
                <a:gridCol w="603285">
                  <a:extLst>
                    <a:ext uri="{9D8B030D-6E8A-4147-A177-3AD203B41FA5}">
                      <a16:colId xmlns:a16="http://schemas.microsoft.com/office/drawing/2014/main" val="3553268374"/>
                    </a:ext>
                  </a:extLst>
                </a:gridCol>
                <a:gridCol w="605716">
                  <a:extLst>
                    <a:ext uri="{9D8B030D-6E8A-4147-A177-3AD203B41FA5}">
                      <a16:colId xmlns:a16="http://schemas.microsoft.com/office/drawing/2014/main" val="4175629041"/>
                    </a:ext>
                  </a:extLst>
                </a:gridCol>
                <a:gridCol w="1143321">
                  <a:extLst>
                    <a:ext uri="{9D8B030D-6E8A-4147-A177-3AD203B41FA5}">
                      <a16:colId xmlns:a16="http://schemas.microsoft.com/office/drawing/2014/main" val="3650529627"/>
                    </a:ext>
                  </a:extLst>
                </a:gridCol>
                <a:gridCol w="965740">
                  <a:extLst>
                    <a:ext uri="{9D8B030D-6E8A-4147-A177-3AD203B41FA5}">
                      <a16:colId xmlns:a16="http://schemas.microsoft.com/office/drawing/2014/main" val="607970760"/>
                    </a:ext>
                  </a:extLst>
                </a:gridCol>
                <a:gridCol w="797889">
                  <a:extLst>
                    <a:ext uri="{9D8B030D-6E8A-4147-A177-3AD203B41FA5}">
                      <a16:colId xmlns:a16="http://schemas.microsoft.com/office/drawing/2014/main" val="3110354914"/>
                    </a:ext>
                  </a:extLst>
                </a:gridCol>
                <a:gridCol w="797889">
                  <a:extLst>
                    <a:ext uri="{9D8B030D-6E8A-4147-A177-3AD203B41FA5}">
                      <a16:colId xmlns:a16="http://schemas.microsoft.com/office/drawing/2014/main" val="2987588754"/>
                    </a:ext>
                  </a:extLst>
                </a:gridCol>
                <a:gridCol w="797889">
                  <a:extLst>
                    <a:ext uri="{9D8B030D-6E8A-4147-A177-3AD203B41FA5}">
                      <a16:colId xmlns:a16="http://schemas.microsoft.com/office/drawing/2014/main" val="1793697122"/>
                    </a:ext>
                  </a:extLst>
                </a:gridCol>
                <a:gridCol w="1880396">
                  <a:extLst>
                    <a:ext uri="{9D8B030D-6E8A-4147-A177-3AD203B41FA5}">
                      <a16:colId xmlns:a16="http://schemas.microsoft.com/office/drawing/2014/main" val="1434420780"/>
                    </a:ext>
                  </a:extLst>
                </a:gridCol>
                <a:gridCol w="508414">
                  <a:extLst>
                    <a:ext uri="{9D8B030D-6E8A-4147-A177-3AD203B41FA5}">
                      <a16:colId xmlns:a16="http://schemas.microsoft.com/office/drawing/2014/main" val="3241892804"/>
                    </a:ext>
                  </a:extLst>
                </a:gridCol>
                <a:gridCol w="712750">
                  <a:extLst>
                    <a:ext uri="{9D8B030D-6E8A-4147-A177-3AD203B41FA5}">
                      <a16:colId xmlns:a16="http://schemas.microsoft.com/office/drawing/2014/main" val="1082884609"/>
                    </a:ext>
                  </a:extLst>
                </a:gridCol>
                <a:gridCol w="347861">
                  <a:extLst>
                    <a:ext uri="{9D8B030D-6E8A-4147-A177-3AD203B41FA5}">
                      <a16:colId xmlns:a16="http://schemas.microsoft.com/office/drawing/2014/main" val="1564724901"/>
                    </a:ext>
                  </a:extLst>
                </a:gridCol>
              </a:tblGrid>
              <a:tr h="9851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55270" algn="l"/>
                        </a:tabLst>
                        <a:defRPr/>
                      </a:pPr>
                      <a:r>
                        <a:rPr lang="en-US" altLang="ja-JP" sz="8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Feature group</a:t>
                      </a:r>
                      <a:endParaRPr lang="ja-JP" altLang="ja-JP" sz="9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Components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Prerequisite feature groups 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Need for </a:t>
                      </a:r>
                      <a:r>
                        <a:rPr lang="en-US" sz="700" kern="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gNB</a:t>
                      </a: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to know whether the</a:t>
                      </a:r>
                      <a:b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</a:b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feature is supported by the UE</a:t>
                      </a:r>
                      <a:b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</a:b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(what happens if </a:t>
                      </a:r>
                      <a:r>
                        <a:rPr lang="en-US" sz="700" kern="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gNB</a:t>
                      </a: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does not know?)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Consequences if the feature</a:t>
                      </a:r>
                      <a:b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</a:b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is not supported by the UE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Type (See R4-17121 19)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Need of FDD/TDD differentiation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Need of FR1/FR2 differentiation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RAN5 implication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Remarks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Responsible WG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Recommendation for TSG-RAN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TSG-RAN decision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6890084"/>
                  </a:ext>
                </a:extLst>
              </a:tr>
              <a:tr h="23725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Independent measurement gap configurations for FR1 and FR2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8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1) measurement gaps for FR1 and FR2 are configured independently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Yes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8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UE does not support independent gap configuration between FR1 and FR2 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Type 4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No Need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ja-JP" sz="8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r>
                        <a:rPr lang="en-US" sz="8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No Need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RAN4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Optional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6051690"/>
                  </a:ext>
                </a:extLst>
              </a:tr>
              <a:tr h="23725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Simultaneous reception of data and SS block with different numerologies when UE conducts the serving cell measurement or intra-frequency measurement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8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1) Simultaneous reception of data and SS block with different numerologies when UE conducts the serving cell measurement or intra-frequency measurement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ja-JP" sz="8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Yes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UE does not support simultaneous reception of data and SS block with different numerologies 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Type 4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No Need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ja-JP" sz="8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r>
                        <a:rPr lang="en-US" sz="8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Applicable only to FR1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FFS: inter-band CA case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RAN4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Optional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ja-JP" sz="8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14325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7527854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D3EBBE1-EF34-47D9-88ED-E4D8B39DD9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/>
              <a:t>Simultaneous reception of data and SS block with different numerologies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E1C51A6-F48F-493D-83BB-DB4F30B7DB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66787"/>
            <a:ext cx="10515600" cy="2417813"/>
          </a:xfrm>
        </p:spPr>
        <p:txBody>
          <a:bodyPr>
            <a:normAutofit lnSpcReduction="10000"/>
          </a:bodyPr>
          <a:lstStyle/>
          <a:p>
            <a:r>
              <a:rPr lang="en-US" altLang="ja-JP" sz="1800" b="1" dirty="0"/>
              <a:t>Agreements on Monday</a:t>
            </a:r>
          </a:p>
          <a:p>
            <a:pPr lvl="1"/>
            <a:r>
              <a:rPr lang="en-US" altLang="ja-JP" sz="1400" dirty="0"/>
              <a:t>Renamed to “Simultaneous reception of data and SS block with different numerologies when UE conducts the serving cell measurement or intra-frequency measurement with SSB within the active BWP”</a:t>
            </a:r>
          </a:p>
          <a:p>
            <a:pPr lvl="2"/>
            <a:r>
              <a:rPr lang="en-US" altLang="ja-JP" sz="1200" dirty="0">
                <a:solidFill>
                  <a:srgbClr val="FF0000"/>
                </a:solidFill>
              </a:rPr>
              <a:t>FFS: inter-band CA case</a:t>
            </a:r>
          </a:p>
          <a:p>
            <a:pPr lvl="1"/>
            <a:r>
              <a:rPr lang="en-US" altLang="ja-JP" sz="1400" dirty="0"/>
              <a:t>Type 4 (per UE) and applicable only to FR1</a:t>
            </a:r>
          </a:p>
          <a:p>
            <a:r>
              <a:rPr lang="en-US" altLang="ja-JP" sz="1800" b="1" dirty="0"/>
              <a:t>Agreements on Thursday</a:t>
            </a:r>
          </a:p>
          <a:p>
            <a:pPr lvl="1"/>
            <a:r>
              <a:rPr lang="en-US" altLang="ja-JP" sz="1400" dirty="0"/>
              <a:t>We need FR1 and FR2 differential for the capability of feature “Simultaneous reception of data and SS block with different numerologies when UE conducts the serving cell measurement or intra-frequency measurement”.</a:t>
            </a:r>
          </a:p>
          <a:p>
            <a:r>
              <a:rPr lang="en-US" altLang="ja-JP" sz="1800" b="1" dirty="0">
                <a:solidFill>
                  <a:srgbClr val="FF0000"/>
                </a:solidFill>
              </a:rPr>
              <a:t>Proposed description (</a:t>
            </a:r>
            <a:r>
              <a:rPr lang="en-US" altLang="ja-JP" sz="1800" b="1" dirty="0">
                <a:solidFill>
                  <a:srgbClr val="00B050"/>
                </a:solidFill>
              </a:rPr>
              <a:t>Green is agreed part</a:t>
            </a:r>
            <a:r>
              <a:rPr lang="en-US" altLang="ja-JP" sz="1800" b="1" dirty="0">
                <a:solidFill>
                  <a:srgbClr val="FF0000"/>
                </a:solidFill>
              </a:rPr>
              <a:t>, Red is non agreed part):</a:t>
            </a:r>
            <a:endParaRPr lang="ja-JP" altLang="ja-JP" sz="1800" dirty="0"/>
          </a:p>
          <a:p>
            <a:endParaRPr lang="en-US" altLang="ja-JP" sz="1800" dirty="0"/>
          </a:p>
          <a:p>
            <a:pPr lvl="1"/>
            <a:endParaRPr lang="en-US" altLang="ja-JP" sz="1200" dirty="0">
              <a:solidFill>
                <a:srgbClr val="FF0000"/>
              </a:solidFill>
            </a:endParaRPr>
          </a:p>
        </p:txBody>
      </p:sp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2B6E0B37-9638-4EAF-9094-EFDD8EDE1A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4507699"/>
              </p:ext>
            </p:extLst>
          </p:nvPr>
        </p:nvGraphicFramePr>
        <p:xfrm>
          <a:off x="433532" y="3690408"/>
          <a:ext cx="11199668" cy="2682240"/>
        </p:xfrm>
        <a:graphic>
          <a:graphicData uri="http://schemas.openxmlformats.org/drawingml/2006/table">
            <a:tbl>
              <a:tblPr firstRow="1" firstCol="1" bandRow="1"/>
              <a:tblGrid>
                <a:gridCol w="1141268">
                  <a:extLst>
                    <a:ext uri="{9D8B030D-6E8A-4147-A177-3AD203B41FA5}">
                      <a16:colId xmlns:a16="http://schemas.microsoft.com/office/drawing/2014/main" val="2579493745"/>
                    </a:ext>
                  </a:extLst>
                </a:gridCol>
                <a:gridCol w="897250">
                  <a:extLst>
                    <a:ext uri="{9D8B030D-6E8A-4147-A177-3AD203B41FA5}">
                      <a16:colId xmlns:a16="http://schemas.microsoft.com/office/drawing/2014/main" val="1051210777"/>
                    </a:ext>
                  </a:extLst>
                </a:gridCol>
                <a:gridCol w="603285">
                  <a:extLst>
                    <a:ext uri="{9D8B030D-6E8A-4147-A177-3AD203B41FA5}">
                      <a16:colId xmlns:a16="http://schemas.microsoft.com/office/drawing/2014/main" val="3553268374"/>
                    </a:ext>
                  </a:extLst>
                </a:gridCol>
                <a:gridCol w="605716">
                  <a:extLst>
                    <a:ext uri="{9D8B030D-6E8A-4147-A177-3AD203B41FA5}">
                      <a16:colId xmlns:a16="http://schemas.microsoft.com/office/drawing/2014/main" val="4175629041"/>
                    </a:ext>
                  </a:extLst>
                </a:gridCol>
                <a:gridCol w="1143321">
                  <a:extLst>
                    <a:ext uri="{9D8B030D-6E8A-4147-A177-3AD203B41FA5}">
                      <a16:colId xmlns:a16="http://schemas.microsoft.com/office/drawing/2014/main" val="3650529627"/>
                    </a:ext>
                  </a:extLst>
                </a:gridCol>
                <a:gridCol w="965740">
                  <a:extLst>
                    <a:ext uri="{9D8B030D-6E8A-4147-A177-3AD203B41FA5}">
                      <a16:colId xmlns:a16="http://schemas.microsoft.com/office/drawing/2014/main" val="607970760"/>
                    </a:ext>
                  </a:extLst>
                </a:gridCol>
                <a:gridCol w="797889">
                  <a:extLst>
                    <a:ext uri="{9D8B030D-6E8A-4147-A177-3AD203B41FA5}">
                      <a16:colId xmlns:a16="http://schemas.microsoft.com/office/drawing/2014/main" val="3110354914"/>
                    </a:ext>
                  </a:extLst>
                </a:gridCol>
                <a:gridCol w="797889">
                  <a:extLst>
                    <a:ext uri="{9D8B030D-6E8A-4147-A177-3AD203B41FA5}">
                      <a16:colId xmlns:a16="http://schemas.microsoft.com/office/drawing/2014/main" val="2987588754"/>
                    </a:ext>
                  </a:extLst>
                </a:gridCol>
                <a:gridCol w="797889">
                  <a:extLst>
                    <a:ext uri="{9D8B030D-6E8A-4147-A177-3AD203B41FA5}">
                      <a16:colId xmlns:a16="http://schemas.microsoft.com/office/drawing/2014/main" val="1793697122"/>
                    </a:ext>
                  </a:extLst>
                </a:gridCol>
                <a:gridCol w="1880396">
                  <a:extLst>
                    <a:ext uri="{9D8B030D-6E8A-4147-A177-3AD203B41FA5}">
                      <a16:colId xmlns:a16="http://schemas.microsoft.com/office/drawing/2014/main" val="1434420780"/>
                    </a:ext>
                  </a:extLst>
                </a:gridCol>
                <a:gridCol w="508414">
                  <a:extLst>
                    <a:ext uri="{9D8B030D-6E8A-4147-A177-3AD203B41FA5}">
                      <a16:colId xmlns:a16="http://schemas.microsoft.com/office/drawing/2014/main" val="3241892804"/>
                    </a:ext>
                  </a:extLst>
                </a:gridCol>
                <a:gridCol w="712750">
                  <a:extLst>
                    <a:ext uri="{9D8B030D-6E8A-4147-A177-3AD203B41FA5}">
                      <a16:colId xmlns:a16="http://schemas.microsoft.com/office/drawing/2014/main" val="1082884609"/>
                    </a:ext>
                  </a:extLst>
                </a:gridCol>
                <a:gridCol w="347861">
                  <a:extLst>
                    <a:ext uri="{9D8B030D-6E8A-4147-A177-3AD203B41FA5}">
                      <a16:colId xmlns:a16="http://schemas.microsoft.com/office/drawing/2014/main" val="1564724901"/>
                    </a:ext>
                  </a:extLst>
                </a:gridCol>
              </a:tblGrid>
              <a:tr h="9851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55270" algn="l"/>
                        </a:tabLst>
                        <a:defRPr/>
                      </a:pPr>
                      <a:r>
                        <a:rPr lang="en-US" altLang="ja-JP" sz="8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Feature group</a:t>
                      </a:r>
                      <a:endParaRPr lang="ja-JP" altLang="ja-JP" sz="800" kern="100" dirty="0"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Arial" panose="020B0604020202020204" pitchFamily="34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endParaRPr lang="ja-JP" sz="800" kern="100" dirty="0"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Arial" panose="020B0604020202020204" pitchFamily="34" charset="0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8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Components</a:t>
                      </a:r>
                      <a:endParaRPr lang="ja-JP" sz="800" kern="100" dirty="0"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Arial" panose="020B0604020202020204" pitchFamily="34" charset="0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8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Prerequisite feature groups </a:t>
                      </a:r>
                      <a:endParaRPr lang="ja-JP" sz="800" kern="100" dirty="0"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Arial" panose="020B0604020202020204" pitchFamily="34" charset="0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8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Need for </a:t>
                      </a:r>
                      <a:r>
                        <a:rPr lang="en-US" sz="800" kern="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gNB</a:t>
                      </a:r>
                      <a:r>
                        <a:rPr lang="en-US" sz="8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 to know whether the</a:t>
                      </a:r>
                      <a:br>
                        <a:rPr lang="en-US" sz="8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</a:br>
                      <a:r>
                        <a:rPr lang="en-US" sz="8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feature is supported by the UE</a:t>
                      </a:r>
                      <a:br>
                        <a:rPr lang="en-US" sz="8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</a:br>
                      <a:r>
                        <a:rPr lang="en-US" sz="8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(what happens if </a:t>
                      </a:r>
                      <a:r>
                        <a:rPr lang="en-US" sz="800" kern="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gNB</a:t>
                      </a:r>
                      <a:r>
                        <a:rPr lang="en-US" sz="8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 does not know?)</a:t>
                      </a:r>
                      <a:endParaRPr lang="ja-JP" sz="800" kern="100" dirty="0"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Arial" panose="020B0604020202020204" pitchFamily="34" charset="0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8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Consequences if the feature</a:t>
                      </a:r>
                      <a:br>
                        <a:rPr lang="en-US" sz="8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</a:br>
                      <a:r>
                        <a:rPr lang="en-US" sz="8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 is not supported by the UE</a:t>
                      </a:r>
                      <a:endParaRPr lang="ja-JP" sz="800" kern="100" dirty="0"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Arial" panose="020B0604020202020204" pitchFamily="34" charset="0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8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Type (See R4-17121 19)</a:t>
                      </a:r>
                      <a:endParaRPr lang="ja-JP" sz="800" kern="100" dirty="0"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Arial" panose="020B0604020202020204" pitchFamily="34" charset="0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8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Need of FDD/TDD differentiation</a:t>
                      </a:r>
                      <a:endParaRPr lang="ja-JP" sz="800" kern="100" dirty="0"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Arial" panose="020B0604020202020204" pitchFamily="34" charset="0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8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Need of FR1/FR2 differentiation</a:t>
                      </a:r>
                      <a:endParaRPr lang="ja-JP" sz="800" kern="100" dirty="0"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Arial" panose="020B0604020202020204" pitchFamily="34" charset="0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8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RAN5 implication</a:t>
                      </a:r>
                      <a:endParaRPr lang="ja-JP" sz="800" kern="100" dirty="0"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Arial" panose="020B0604020202020204" pitchFamily="34" charset="0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8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Remarks</a:t>
                      </a:r>
                      <a:endParaRPr lang="ja-JP" sz="800" kern="100" dirty="0"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Arial" panose="020B0604020202020204" pitchFamily="34" charset="0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8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Responsible WG</a:t>
                      </a:r>
                      <a:endParaRPr lang="ja-JP" sz="800" kern="100" dirty="0"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Arial" panose="020B0604020202020204" pitchFamily="34" charset="0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8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Recommendation for TSG-RAN</a:t>
                      </a:r>
                      <a:endParaRPr lang="ja-JP" sz="800" kern="100" dirty="0"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Arial" panose="020B0604020202020204" pitchFamily="34" charset="0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8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TSG-RAN decision</a:t>
                      </a:r>
                      <a:endParaRPr lang="ja-JP" sz="800" kern="100" dirty="0"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Arial" panose="020B0604020202020204" pitchFamily="34" charset="0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689008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ja-JP" sz="800" kern="1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Arial" panose="020B0604020202020204" pitchFamily="34" charset="0"/>
                        </a:rPr>
                        <a:t>Simultaneous reception of data and SS block with different numerologies when UE conducts the serving cell measurement or intra-frequency measurement with SSB within the active BWP</a:t>
                      </a:r>
                      <a:endParaRPr lang="ja-JP" sz="800" kern="100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1) </a:t>
                      </a:r>
                      <a:r>
                        <a:rPr lang="en-US" altLang="ja-JP" sz="800" kern="1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Arial" panose="020B0604020202020204" pitchFamily="34" charset="0"/>
                        </a:rPr>
                        <a:t>Simultaneous reception of data and SS block with different numerologies when UE conducts the serving cell measurement or intra-frequency measurement with SSB within the active BWP</a:t>
                      </a:r>
                      <a:endParaRPr lang="ja-JP" altLang="ja-JP" sz="800" kern="100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ja-JP" sz="8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800" kern="100"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Yes</a:t>
                      </a:r>
                      <a:endParaRPr lang="ja-JP" sz="800" kern="100"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8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UE does not support simultaneous reception of data and SS block with different numerologies </a:t>
                      </a:r>
                      <a:endParaRPr lang="ja-JP" sz="800" kern="100"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Type 4</a:t>
                      </a:r>
                      <a:endParaRPr lang="ja-JP" sz="800" kern="100"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No Need</a:t>
                      </a:r>
                      <a:endParaRPr lang="ja-JP" sz="800" kern="100" dirty="0"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Yes</a:t>
                      </a:r>
                      <a:endParaRPr lang="ja-JP" sz="800" kern="100"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Arial" panose="020B0604020202020204" pitchFamily="34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strike="sngStrike" ker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Applicable only to FR1</a:t>
                      </a:r>
                      <a:endParaRPr lang="ja-JP" sz="800" kern="100"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 </a:t>
                      </a:r>
                      <a:endParaRPr lang="ja-JP" sz="800" kern="100"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strike="sngStrike" ker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FFS: inter-band CA case</a:t>
                      </a:r>
                      <a:endParaRPr lang="ja-JP" sz="800" kern="100"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RAN4</a:t>
                      </a:r>
                      <a:endParaRPr lang="ja-JP" sz="800" kern="100"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Optional</a:t>
                      </a:r>
                      <a:endParaRPr lang="ja-JP" sz="800" kern="100" dirty="0"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ja-JP" sz="8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800" kern="100" dirty="0"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14325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975661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>
            <a:extLst>
              <a:ext uri="{FF2B5EF4-FFF2-40B4-BE49-F238E27FC236}">
                <a16:creationId xmlns:a16="http://schemas.microsoft.com/office/drawing/2014/main" id="{52CDB02E-39FC-455F-A138-1CF28FD7D9E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653393"/>
            <a:ext cx="9144000" cy="856570"/>
          </a:xfrm>
        </p:spPr>
        <p:txBody>
          <a:bodyPr>
            <a:normAutofit fontScale="90000"/>
          </a:bodyPr>
          <a:lstStyle/>
          <a:p>
            <a:r>
              <a:rPr lang="en-US" altLang="ja-JP" sz="4800" b="1" dirty="0">
                <a:latin typeface="Arial" panose="020B0604020202020204" pitchFamily="34" charset="0"/>
                <a:cs typeface="Arial" panose="020B0604020202020204" pitchFamily="34" charset="0"/>
              </a:rPr>
              <a:t>Capabilities for modulation order</a:t>
            </a:r>
            <a:endParaRPr lang="ja-JP" altLang="en-US" sz="4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00796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CEA447B-3153-497A-9AA2-0E910D1694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4470A22-F6D8-4875-ACFF-D615256476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ja-JP" sz="2000" b="1" dirty="0"/>
              <a:t>Agreements</a:t>
            </a:r>
          </a:p>
          <a:p>
            <a:pPr lvl="1"/>
            <a:r>
              <a:rPr lang="en-US" altLang="ja-JP" sz="1600" dirty="0"/>
              <a:t>64QAM for PDSCH is mandatory without capability at least for all FR2 bands defined within Rel.15 timeframe</a:t>
            </a:r>
          </a:p>
          <a:p>
            <a:pPr lvl="1"/>
            <a:r>
              <a:rPr lang="en-US" altLang="ja-JP" sz="1600" dirty="0"/>
              <a:t>Capability can be discussed in future, e.g. when low cost device (e.g. IoT) and/or higher frequency band in FR2 are introduced</a:t>
            </a:r>
          </a:p>
          <a:p>
            <a:pPr lvl="1"/>
            <a:r>
              <a:rPr lang="en-US" altLang="ja-JP" sz="1600" dirty="0"/>
              <a:t>64QAM for PUSCH is mandatory without capability at least for all bands defined within Rel.15 timeframe</a:t>
            </a:r>
          </a:p>
          <a:p>
            <a:pPr lvl="1"/>
            <a:r>
              <a:rPr lang="en-US" altLang="ja-JP" sz="1600" dirty="0"/>
              <a:t>Capability can be discussed in future, e.g. when low cost device (e.g. IoT) and/or higher frequency band in FR2 are introduced</a:t>
            </a:r>
          </a:p>
          <a:p>
            <a:pPr lvl="1"/>
            <a:r>
              <a:rPr lang="en-US" altLang="ja-JP" sz="1600" dirty="0"/>
              <a:t>256QAM for PDSCH for FR1 is mandatory with Type 4 capability </a:t>
            </a:r>
            <a:r>
              <a:rPr lang="en-US" altLang="ja-JP" sz="1600" dirty="0" err="1"/>
              <a:t>signalling</a:t>
            </a:r>
            <a:r>
              <a:rPr lang="en-US" altLang="ja-JP" sz="1600" dirty="0"/>
              <a:t>. It can be revisited in the future whether the 256QAM is mandated in all UE types or </a:t>
            </a:r>
            <a:r>
              <a:rPr lang="en-US" altLang="ja-JP" sz="1600" dirty="0" err="1"/>
              <a:t>cateogories</a:t>
            </a:r>
            <a:r>
              <a:rPr lang="en-US" altLang="ja-JP" sz="1600" dirty="0"/>
              <a:t>.</a:t>
            </a:r>
          </a:p>
          <a:p>
            <a:pPr lvl="1"/>
            <a:r>
              <a:rPr lang="en-US" altLang="ja-JP" sz="1600" dirty="0"/>
              <a:t>If capability </a:t>
            </a:r>
            <a:r>
              <a:rPr lang="en-US" altLang="ja-JP" sz="1600" dirty="0" err="1"/>
              <a:t>signalling</a:t>
            </a:r>
            <a:r>
              <a:rPr lang="en-US" altLang="ja-JP" sz="1600" dirty="0"/>
              <a:t> is introduced for FR2 256QAM PDSCH and PUSCH (pending on the feasibility study), it shall be type 1 </a:t>
            </a:r>
            <a:r>
              <a:rPr lang="en-US" altLang="ja-JP" sz="1600" dirty="0" err="1"/>
              <a:t>signalling</a:t>
            </a:r>
            <a:r>
              <a:rPr lang="en-US" altLang="ja-JP" sz="1600" dirty="0"/>
              <a:t>. FFS on whether type 1 is sufficient considering the number of supporting MIMO layers. </a:t>
            </a:r>
          </a:p>
          <a:p>
            <a:pPr lvl="1"/>
            <a:r>
              <a:rPr lang="en-US" altLang="ja-JP" sz="1600" dirty="0"/>
              <a:t>256QAM for PUSCH for FR1 is optional with type 1 capability </a:t>
            </a:r>
            <a:r>
              <a:rPr lang="en-US" altLang="ja-JP" sz="1600" dirty="0" err="1"/>
              <a:t>signalling</a:t>
            </a:r>
            <a:r>
              <a:rPr lang="en-US" altLang="ja-JP" sz="1600" dirty="0"/>
              <a:t>. RAN4 can further discuss to mandate 256QAM for PUSCH for FR1 in future release. </a:t>
            </a:r>
          </a:p>
          <a:p>
            <a:pPr lvl="1"/>
            <a:r>
              <a:rPr lang="en-US" altLang="ja-JP" sz="1600" dirty="0"/>
              <a:t>pi/2-BPSK for PUSCH is optional</a:t>
            </a:r>
          </a:p>
          <a:p>
            <a:pPr lvl="1"/>
            <a:r>
              <a:rPr lang="en-US" altLang="ja-JP" sz="1600" dirty="0"/>
              <a:t>Type 4 (per UE) with FR1/2 differentiation</a:t>
            </a:r>
          </a:p>
          <a:p>
            <a:pPr lvl="1"/>
            <a:r>
              <a:rPr lang="en-US" altLang="ja-JP" sz="1600" dirty="0"/>
              <a:t>RAN4 will define the same minimum requirements for pulse-shaped pi/2 BPSK and non pulse-shaped pi/2 BPSK for FR2.</a:t>
            </a:r>
          </a:p>
          <a:p>
            <a:pPr lvl="1"/>
            <a:r>
              <a:rPr lang="en-US" altLang="ja-JP" sz="1600" dirty="0"/>
              <a:t>pi/2-BPSK for PUCCH format 3/4 is optional </a:t>
            </a:r>
          </a:p>
          <a:p>
            <a:pPr lvl="1"/>
            <a:r>
              <a:rPr lang="en-US" altLang="ja-JP" sz="1600" dirty="0"/>
              <a:t>Type is same as pi/2-BPSK for PUSCH, i.e. Type 4 (per UE) with FR1/2 differentiation</a:t>
            </a:r>
          </a:p>
        </p:txBody>
      </p:sp>
    </p:spTree>
    <p:extLst>
      <p:ext uri="{BB962C8B-B14F-4D97-AF65-F5344CB8AC3E}">
        <p14:creationId xmlns:p14="http://schemas.microsoft.com/office/powerpoint/2010/main" val="30645461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D3EBBE1-EF34-47D9-88ED-E4D8B39DD9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Background 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E1C51A6-F48F-493D-83BB-DB4F30B7DB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66787"/>
            <a:ext cx="10515600" cy="5390148"/>
          </a:xfrm>
        </p:spPr>
        <p:txBody>
          <a:bodyPr>
            <a:normAutofit/>
          </a:bodyPr>
          <a:lstStyle/>
          <a:p>
            <a:r>
              <a:rPr lang="en-US" altLang="ja-JP" sz="1800" b="1" dirty="0"/>
              <a:t>Current RAN4 feature list for modulation order part</a:t>
            </a:r>
          </a:p>
        </p:txBody>
      </p:sp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2B6E0B37-9638-4EAF-9094-EFDD8EDE1A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4501814"/>
              </p:ext>
            </p:extLst>
          </p:nvPr>
        </p:nvGraphicFramePr>
        <p:xfrm>
          <a:off x="517960" y="2238459"/>
          <a:ext cx="11270380" cy="3355997"/>
        </p:xfrm>
        <a:graphic>
          <a:graphicData uri="http://schemas.openxmlformats.org/drawingml/2006/table">
            <a:tbl>
              <a:tblPr firstRow="1" firstCol="1" bandRow="1"/>
              <a:tblGrid>
                <a:gridCol w="996318">
                  <a:extLst>
                    <a:ext uri="{9D8B030D-6E8A-4147-A177-3AD203B41FA5}">
                      <a16:colId xmlns:a16="http://schemas.microsoft.com/office/drawing/2014/main" val="4089967185"/>
                    </a:ext>
                  </a:extLst>
                </a:gridCol>
                <a:gridCol w="1055070">
                  <a:extLst>
                    <a:ext uri="{9D8B030D-6E8A-4147-A177-3AD203B41FA5}">
                      <a16:colId xmlns:a16="http://schemas.microsoft.com/office/drawing/2014/main" val="1051210777"/>
                    </a:ext>
                  </a:extLst>
                </a:gridCol>
                <a:gridCol w="607094">
                  <a:extLst>
                    <a:ext uri="{9D8B030D-6E8A-4147-A177-3AD203B41FA5}">
                      <a16:colId xmlns:a16="http://schemas.microsoft.com/office/drawing/2014/main" val="3553268374"/>
                    </a:ext>
                  </a:extLst>
                </a:gridCol>
                <a:gridCol w="609541">
                  <a:extLst>
                    <a:ext uri="{9D8B030D-6E8A-4147-A177-3AD203B41FA5}">
                      <a16:colId xmlns:a16="http://schemas.microsoft.com/office/drawing/2014/main" val="4175629041"/>
                    </a:ext>
                  </a:extLst>
                </a:gridCol>
                <a:gridCol w="1150539">
                  <a:extLst>
                    <a:ext uri="{9D8B030D-6E8A-4147-A177-3AD203B41FA5}">
                      <a16:colId xmlns:a16="http://schemas.microsoft.com/office/drawing/2014/main" val="3650529627"/>
                    </a:ext>
                  </a:extLst>
                </a:gridCol>
                <a:gridCol w="971837">
                  <a:extLst>
                    <a:ext uri="{9D8B030D-6E8A-4147-A177-3AD203B41FA5}">
                      <a16:colId xmlns:a16="http://schemas.microsoft.com/office/drawing/2014/main" val="607970760"/>
                    </a:ext>
                  </a:extLst>
                </a:gridCol>
                <a:gridCol w="802927">
                  <a:extLst>
                    <a:ext uri="{9D8B030D-6E8A-4147-A177-3AD203B41FA5}">
                      <a16:colId xmlns:a16="http://schemas.microsoft.com/office/drawing/2014/main" val="3110354914"/>
                    </a:ext>
                  </a:extLst>
                </a:gridCol>
                <a:gridCol w="802927">
                  <a:extLst>
                    <a:ext uri="{9D8B030D-6E8A-4147-A177-3AD203B41FA5}">
                      <a16:colId xmlns:a16="http://schemas.microsoft.com/office/drawing/2014/main" val="2987588754"/>
                    </a:ext>
                  </a:extLst>
                </a:gridCol>
                <a:gridCol w="802927">
                  <a:extLst>
                    <a:ext uri="{9D8B030D-6E8A-4147-A177-3AD203B41FA5}">
                      <a16:colId xmlns:a16="http://schemas.microsoft.com/office/drawing/2014/main" val="1793697122"/>
                    </a:ext>
                  </a:extLst>
                </a:gridCol>
                <a:gridCol w="1892269">
                  <a:extLst>
                    <a:ext uri="{9D8B030D-6E8A-4147-A177-3AD203B41FA5}">
                      <a16:colId xmlns:a16="http://schemas.microsoft.com/office/drawing/2014/main" val="1434420780"/>
                    </a:ext>
                  </a:extLst>
                </a:gridCol>
                <a:gridCol w="511624">
                  <a:extLst>
                    <a:ext uri="{9D8B030D-6E8A-4147-A177-3AD203B41FA5}">
                      <a16:colId xmlns:a16="http://schemas.microsoft.com/office/drawing/2014/main" val="3241892804"/>
                    </a:ext>
                  </a:extLst>
                </a:gridCol>
                <a:gridCol w="717250">
                  <a:extLst>
                    <a:ext uri="{9D8B030D-6E8A-4147-A177-3AD203B41FA5}">
                      <a16:colId xmlns:a16="http://schemas.microsoft.com/office/drawing/2014/main" val="1082884609"/>
                    </a:ext>
                  </a:extLst>
                </a:gridCol>
                <a:gridCol w="350057">
                  <a:extLst>
                    <a:ext uri="{9D8B030D-6E8A-4147-A177-3AD203B41FA5}">
                      <a16:colId xmlns:a16="http://schemas.microsoft.com/office/drawing/2014/main" val="1564724901"/>
                    </a:ext>
                  </a:extLst>
                </a:gridCol>
              </a:tblGrid>
              <a:tr h="98514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Feature group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Components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Prerequisite feature groups 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Need for </a:t>
                      </a:r>
                      <a:r>
                        <a:rPr lang="en-US" sz="700" kern="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gNB</a:t>
                      </a: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to know whether the</a:t>
                      </a:r>
                      <a:b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</a:b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feature is supported by the UE</a:t>
                      </a:r>
                      <a:b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</a:b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(what happens if </a:t>
                      </a:r>
                      <a:r>
                        <a:rPr lang="en-US" sz="700" kern="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gNB</a:t>
                      </a: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does not know?)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Consequences if the feature</a:t>
                      </a:r>
                      <a:b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</a:b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is not supported by the UE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Type (See R4-17121 19)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Need of FDD/TDD differentiation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Need of FR1/FR2 differentiation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RAN5 implication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Remarks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Responsible WG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Recommendation for TSG-RAN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TSG-RAN decision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6890084"/>
                  </a:ext>
                </a:extLst>
              </a:tr>
              <a:tr h="30312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64QAM modulation for FR2 PDSCH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1) 64QAM modulation for FR2 PDSCH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8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Yes</a:t>
                      </a:r>
                      <a:endParaRPr lang="ja-JP" sz="8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64QAM for PUSCH is not possible</a:t>
                      </a:r>
                      <a:endParaRPr lang="ja-JP" sz="8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No need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Applicable only to FR2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Capability can be discussed in future, e.g. when low cost device (e.g. IoT) and/or higher frequency band in FR2 are introduced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RAN4</a:t>
                      </a:r>
                      <a:endParaRPr lang="ja-JP" sz="8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Mandatory without capability </a:t>
                      </a:r>
                      <a:endParaRPr lang="ja-JP" sz="8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6583129"/>
                  </a:ext>
                </a:extLst>
              </a:tr>
              <a:tr h="30312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64QAM for PUSCH</a:t>
                      </a:r>
                      <a:endParaRPr lang="ja-JP" sz="8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1) 64QAM for PUSCH</a:t>
                      </a:r>
                      <a:endParaRPr lang="ja-JP" sz="8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8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Yes</a:t>
                      </a:r>
                      <a:endParaRPr lang="ja-JP" sz="8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64QAM for PUSCH is not possible</a:t>
                      </a:r>
                      <a:endParaRPr lang="ja-JP" sz="8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8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No need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No need</a:t>
                      </a:r>
                      <a:endParaRPr lang="ja-JP" sz="8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8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Capability can be discussed in future, e.g. when low cost device (e.g. IoT) and/or higher frequency band in FR2 are introduced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RAN4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Mandatory without capability</a:t>
                      </a:r>
                      <a:endParaRPr lang="ja-JP" sz="8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8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7326475"/>
                  </a:ext>
                </a:extLst>
              </a:tr>
              <a:tr h="530461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256QAM for PDSCH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1) 256QAM for PDSCH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Yes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256QAM for PDSCH is not possible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Type4 for FR1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[Type1] if needed for FR2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No need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Yes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For FR1, it can be revisited in the future whether the 256QAM is mandated in all UE types or categories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7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For FR2, FFS on whether type 1 is sufficient considering the number of supporting MIMO layers.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RAN4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Mandatory with capability for FR1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TBD for FR2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0873772"/>
                  </a:ext>
                </a:extLst>
              </a:tr>
              <a:tr h="45468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256QAM for PUSCH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1) 256QAM for PUSCH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8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Yes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256QAM for PUSCH is not possible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Type1 for FR1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[Type1] if needed for FR2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No need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Yes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For FR1, RAN4 can further discuss to mandate 256QAM for PUSCH for FR1 in future release.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7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For FR2, FFS on whether type 1 is sufficient considering the number of supporting MIMO layers.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RAN4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Optional for FR1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TBD for FR2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7679262"/>
                  </a:ext>
                </a:extLst>
              </a:tr>
              <a:tr h="30312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pi/2-BPSK for PUSCH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1) pi/2-BPSK for PUSCH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8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Yes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pi/2-BPSK for PUSCH is not possible</a:t>
                      </a:r>
                      <a:endParaRPr lang="ja-JP" sz="8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Type 4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No need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Yes</a:t>
                      </a:r>
                      <a:endParaRPr lang="ja-JP" sz="8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RAN4 will define the same minimum requirements for pulse-shaped pi/2 BPSK and non pulse-shaped pi/2 BPSK for FR2.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RAN4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Optional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9860949"/>
                  </a:ext>
                </a:extLst>
              </a:tr>
              <a:tr h="23725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pi/2-BPSK for PUCCH format 3/4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1) pi/2-BPSK for PUCCH format 3/4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8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Yes</a:t>
                      </a:r>
                      <a:endParaRPr lang="ja-JP" sz="8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pi/2-BPSK for PUCCH  format 3/4 is not possible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Type 4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No need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Yes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RAN4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Optional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7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8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60516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096304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CEA447B-3153-497A-9AA2-0E910D1694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256QAM for FR1</a:t>
            </a:r>
            <a:r>
              <a:rPr lang="en-US" altLang="ja-JP" dirty="0">
                <a:solidFill>
                  <a:srgbClr val="FF0000"/>
                </a:solidFill>
              </a:rPr>
              <a:t>/FR2 </a:t>
            </a:r>
            <a:r>
              <a:rPr lang="en-US" altLang="ja-JP" dirty="0"/>
              <a:t>PDSCH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4470A22-F6D8-4875-ACFF-D615256476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sz="1800" b="1" dirty="0"/>
              <a:t>Agreement on Monday</a:t>
            </a:r>
          </a:p>
          <a:p>
            <a:pPr lvl="1"/>
            <a:r>
              <a:rPr lang="en-US" altLang="ja-JP" sz="1400" dirty="0"/>
              <a:t>256QAM for PDSCH for FR1 is mandatory with Type 4 capability </a:t>
            </a:r>
            <a:r>
              <a:rPr lang="en-US" altLang="ja-JP" sz="1400" dirty="0" err="1"/>
              <a:t>signalling</a:t>
            </a:r>
            <a:r>
              <a:rPr lang="en-US" altLang="ja-JP" sz="1400" dirty="0"/>
              <a:t>. It can be revisited in the future whether the 256QAM is mandated in all UE types or </a:t>
            </a:r>
            <a:r>
              <a:rPr lang="en-US" altLang="ja-JP" sz="1400" dirty="0" err="1"/>
              <a:t>cateogories</a:t>
            </a:r>
            <a:r>
              <a:rPr lang="en-US" altLang="ja-JP" sz="1400" dirty="0"/>
              <a:t>.</a:t>
            </a:r>
          </a:p>
          <a:p>
            <a:pPr lvl="1"/>
            <a:r>
              <a:rPr lang="en-US" altLang="ja-JP" sz="1400" dirty="0"/>
              <a:t>If capability </a:t>
            </a:r>
            <a:r>
              <a:rPr lang="en-US" altLang="ja-JP" sz="1400" dirty="0" err="1"/>
              <a:t>signalling</a:t>
            </a:r>
            <a:r>
              <a:rPr lang="en-US" altLang="ja-JP" sz="1400" dirty="0"/>
              <a:t> is introduced for FR2 256QAM PDSCH and PUSCH (pending on the feasibility study), it shall be type 1 </a:t>
            </a:r>
            <a:r>
              <a:rPr lang="en-US" altLang="ja-JP" sz="1400" dirty="0" err="1"/>
              <a:t>signalling</a:t>
            </a:r>
            <a:r>
              <a:rPr lang="en-US" altLang="ja-JP" sz="1400" dirty="0"/>
              <a:t>. FFS on whether type 1 is sufficient considering the number of supporting MIMO layers. </a:t>
            </a:r>
          </a:p>
          <a:p>
            <a:r>
              <a:rPr lang="en-US" altLang="ja-JP" sz="1800" b="1" dirty="0"/>
              <a:t>Agreement on Thursday</a:t>
            </a:r>
          </a:p>
          <a:p>
            <a:pPr lvl="1"/>
            <a:r>
              <a:rPr lang="en-US" altLang="ja-JP" sz="1400" dirty="0"/>
              <a:t>For 256QAM in FR2, the capability signaling type is Type 1. RAN4 will continue to discuss whether to introduce the requirements.</a:t>
            </a:r>
          </a:p>
          <a:p>
            <a:r>
              <a:rPr lang="en-US" altLang="ja-JP" sz="1800" b="1" dirty="0">
                <a:solidFill>
                  <a:srgbClr val="FF0000"/>
                </a:solidFill>
              </a:rPr>
              <a:t>Proposed description (</a:t>
            </a:r>
            <a:r>
              <a:rPr lang="en-US" altLang="ja-JP" sz="1800" b="1" dirty="0">
                <a:solidFill>
                  <a:srgbClr val="00B050"/>
                </a:solidFill>
              </a:rPr>
              <a:t>Green is agreed part</a:t>
            </a:r>
            <a:r>
              <a:rPr lang="en-US" altLang="ja-JP" sz="1800" b="1" dirty="0">
                <a:solidFill>
                  <a:srgbClr val="FF0000"/>
                </a:solidFill>
              </a:rPr>
              <a:t>, Red is non agreed part):</a:t>
            </a:r>
          </a:p>
          <a:p>
            <a:pPr lvl="1"/>
            <a:endParaRPr lang="en-US" altLang="ja-JP" sz="1400" b="1" dirty="0">
              <a:solidFill>
                <a:srgbClr val="FF0000"/>
              </a:solidFill>
            </a:endParaRPr>
          </a:p>
          <a:p>
            <a:pPr lvl="2"/>
            <a:endParaRPr lang="en-US" altLang="ja-JP" sz="1200" b="1" dirty="0">
              <a:solidFill>
                <a:srgbClr val="FF0000"/>
              </a:solidFill>
            </a:endParaRPr>
          </a:p>
          <a:p>
            <a:pPr lvl="2"/>
            <a:endParaRPr lang="en-US" altLang="ja-JP" sz="1400" b="1" dirty="0">
              <a:solidFill>
                <a:srgbClr val="FF0000"/>
              </a:solidFill>
            </a:endParaRPr>
          </a:p>
        </p:txBody>
      </p:sp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F2A4245A-25C6-4383-BF06-064EE5D55A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9316110"/>
              </p:ext>
            </p:extLst>
          </p:nvPr>
        </p:nvGraphicFramePr>
        <p:xfrm>
          <a:off x="182075" y="3868204"/>
          <a:ext cx="11861717" cy="2133600"/>
        </p:xfrm>
        <a:graphic>
          <a:graphicData uri="http://schemas.openxmlformats.org/drawingml/2006/table">
            <a:tbl>
              <a:tblPr firstRow="1" firstCol="1" bandRow="1"/>
              <a:tblGrid>
                <a:gridCol w="1023418">
                  <a:extLst>
                    <a:ext uri="{9D8B030D-6E8A-4147-A177-3AD203B41FA5}">
                      <a16:colId xmlns:a16="http://schemas.microsoft.com/office/drawing/2014/main" val="1331757709"/>
                    </a:ext>
                  </a:extLst>
                </a:gridCol>
                <a:gridCol w="1083768">
                  <a:extLst>
                    <a:ext uri="{9D8B030D-6E8A-4147-A177-3AD203B41FA5}">
                      <a16:colId xmlns:a16="http://schemas.microsoft.com/office/drawing/2014/main" val="2634041400"/>
                    </a:ext>
                  </a:extLst>
                </a:gridCol>
                <a:gridCol w="623607">
                  <a:extLst>
                    <a:ext uri="{9D8B030D-6E8A-4147-A177-3AD203B41FA5}">
                      <a16:colId xmlns:a16="http://schemas.microsoft.com/office/drawing/2014/main" val="3150885029"/>
                    </a:ext>
                  </a:extLst>
                </a:gridCol>
                <a:gridCol w="626121">
                  <a:extLst>
                    <a:ext uri="{9D8B030D-6E8A-4147-A177-3AD203B41FA5}">
                      <a16:colId xmlns:a16="http://schemas.microsoft.com/office/drawing/2014/main" val="3186401603"/>
                    </a:ext>
                  </a:extLst>
                </a:gridCol>
                <a:gridCol w="1181834">
                  <a:extLst>
                    <a:ext uri="{9D8B030D-6E8A-4147-A177-3AD203B41FA5}">
                      <a16:colId xmlns:a16="http://schemas.microsoft.com/office/drawing/2014/main" val="385669061"/>
                    </a:ext>
                  </a:extLst>
                </a:gridCol>
                <a:gridCol w="1664065">
                  <a:extLst>
                    <a:ext uri="{9D8B030D-6E8A-4147-A177-3AD203B41FA5}">
                      <a16:colId xmlns:a16="http://schemas.microsoft.com/office/drawing/2014/main" val="3402190264"/>
                    </a:ext>
                  </a:extLst>
                </a:gridCol>
                <a:gridCol w="824767">
                  <a:extLst>
                    <a:ext uri="{9D8B030D-6E8A-4147-A177-3AD203B41FA5}">
                      <a16:colId xmlns:a16="http://schemas.microsoft.com/office/drawing/2014/main" val="2554242753"/>
                    </a:ext>
                  </a:extLst>
                </a:gridCol>
                <a:gridCol w="824767">
                  <a:extLst>
                    <a:ext uri="{9D8B030D-6E8A-4147-A177-3AD203B41FA5}">
                      <a16:colId xmlns:a16="http://schemas.microsoft.com/office/drawing/2014/main" val="3465617256"/>
                    </a:ext>
                  </a:extLst>
                </a:gridCol>
                <a:gridCol w="443751">
                  <a:extLst>
                    <a:ext uri="{9D8B030D-6E8A-4147-A177-3AD203B41FA5}">
                      <a16:colId xmlns:a16="http://schemas.microsoft.com/office/drawing/2014/main" val="1241318706"/>
                    </a:ext>
                  </a:extLst>
                </a:gridCol>
                <a:gridCol w="1943740">
                  <a:extLst>
                    <a:ext uri="{9D8B030D-6E8A-4147-A177-3AD203B41FA5}">
                      <a16:colId xmlns:a16="http://schemas.microsoft.com/office/drawing/2014/main" val="3420005547"/>
                    </a:ext>
                  </a:extLst>
                </a:gridCol>
                <a:gridCol w="525540">
                  <a:extLst>
                    <a:ext uri="{9D8B030D-6E8A-4147-A177-3AD203B41FA5}">
                      <a16:colId xmlns:a16="http://schemas.microsoft.com/office/drawing/2014/main" val="4272548282"/>
                    </a:ext>
                  </a:extLst>
                </a:gridCol>
                <a:gridCol w="736760">
                  <a:extLst>
                    <a:ext uri="{9D8B030D-6E8A-4147-A177-3AD203B41FA5}">
                      <a16:colId xmlns:a16="http://schemas.microsoft.com/office/drawing/2014/main" val="3351715226"/>
                    </a:ext>
                  </a:extLst>
                </a:gridCol>
                <a:gridCol w="359579">
                  <a:extLst>
                    <a:ext uri="{9D8B030D-6E8A-4147-A177-3AD203B41FA5}">
                      <a16:colId xmlns:a16="http://schemas.microsoft.com/office/drawing/2014/main" val="3008022293"/>
                    </a:ext>
                  </a:extLst>
                </a:gridCol>
              </a:tblGrid>
              <a:tr h="5105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Feature group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Components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Prerequisite feature groups 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Need for </a:t>
                      </a:r>
                      <a:r>
                        <a:rPr lang="en-US" sz="1000" kern="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gNB</a:t>
                      </a: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to know….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Consequences if the feature</a:t>
                      </a:r>
                      <a:b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</a:b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is not supported by the UE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Type (See R4-17121 19)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Need of FDD/TDD differentiation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Need of FR1/FR2 differentiation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RAN5 implication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Remarks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Responsible WG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Recommendation for TSG-RAN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TSG-RAN decision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7308828"/>
                  </a:ext>
                </a:extLst>
              </a:tr>
              <a:tr h="140398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256QAM for PDSCH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1) 256QAM for PDSCH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Yes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256QAM for PDSCH is not possible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Type 4 for FR1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strike="sngStrike" ker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[Type1] if needed </a:t>
                      </a:r>
                      <a:r>
                        <a:rPr lang="en-US" sz="1000" ker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Type 1 for FR2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No need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Yes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For FR1, it can be revisited in the future whether the 256QAM is mandated in all UE types or categories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For FR2, </a:t>
                      </a:r>
                      <a:r>
                        <a:rPr lang="en-GB" sz="1000" ker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RAN4 will continue to discuss whether to introduce the requirements.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strike="sngStrike" ker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FFS on whether type 1 is sufficient considering the number of supporting MIMO layers.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RAN4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Mandatory with capability for FR1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TBD for FR2</a:t>
                      </a:r>
                      <a:endParaRPr lang="ja-JP" sz="1000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08884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254288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CEA447B-3153-497A-9AA2-0E910D1694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256QAM for FR1</a:t>
            </a:r>
            <a:r>
              <a:rPr lang="en-US" altLang="ja-JP" dirty="0">
                <a:solidFill>
                  <a:srgbClr val="FF0000"/>
                </a:solidFill>
              </a:rPr>
              <a:t>/FR2</a:t>
            </a:r>
            <a:r>
              <a:rPr lang="en-US" altLang="ja-JP" dirty="0"/>
              <a:t> PUSCH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4470A22-F6D8-4875-ACFF-D615256476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sz="1800" b="1" dirty="0"/>
              <a:t>Agreement on Monday</a:t>
            </a:r>
          </a:p>
          <a:p>
            <a:pPr lvl="1"/>
            <a:r>
              <a:rPr lang="en-US" altLang="ja-JP" sz="1400" dirty="0"/>
              <a:t>If capability </a:t>
            </a:r>
            <a:r>
              <a:rPr lang="en-US" altLang="ja-JP" sz="1400" dirty="0" err="1"/>
              <a:t>signalling</a:t>
            </a:r>
            <a:r>
              <a:rPr lang="en-US" altLang="ja-JP" sz="1400" dirty="0"/>
              <a:t> is introduced for FR2 256QAM PDSCH and PUSCH (pending on the feasibility study), it shall be type 1 </a:t>
            </a:r>
            <a:r>
              <a:rPr lang="en-US" altLang="ja-JP" sz="1400" dirty="0" err="1"/>
              <a:t>signalling</a:t>
            </a:r>
            <a:r>
              <a:rPr lang="en-US" altLang="ja-JP" sz="1400" dirty="0"/>
              <a:t>. FFS on whether type 1 is sufficient considering the number of supporting MIMO layers. </a:t>
            </a:r>
          </a:p>
          <a:p>
            <a:pPr lvl="1"/>
            <a:r>
              <a:rPr lang="en-US" altLang="ja-JP" sz="1400" dirty="0"/>
              <a:t>256QAM for PUSCH for FR1 is optional with type 1 capability </a:t>
            </a:r>
            <a:r>
              <a:rPr lang="en-US" altLang="ja-JP" sz="1400" dirty="0" err="1"/>
              <a:t>signalling</a:t>
            </a:r>
            <a:r>
              <a:rPr lang="en-US" altLang="ja-JP" sz="1400" dirty="0"/>
              <a:t>. RAN4 can further discuss to mandate 256QAM for PUSCH for FR1 in future release. </a:t>
            </a:r>
          </a:p>
          <a:p>
            <a:r>
              <a:rPr lang="en-US" altLang="ja-JP" sz="1800" b="1" dirty="0"/>
              <a:t>Agreement on Thursday</a:t>
            </a:r>
          </a:p>
          <a:p>
            <a:pPr lvl="1"/>
            <a:r>
              <a:rPr lang="en-US" altLang="ja-JP" sz="1400" dirty="0"/>
              <a:t>For 256QAM in FR2, the capability signaling type is Type 1. RAN4 will continue to discuss whether to introduce the requirements.</a:t>
            </a:r>
          </a:p>
          <a:p>
            <a:r>
              <a:rPr lang="en-US" altLang="ja-JP" sz="1800" b="1" dirty="0">
                <a:solidFill>
                  <a:srgbClr val="FF0000"/>
                </a:solidFill>
              </a:rPr>
              <a:t>Proposed description (</a:t>
            </a:r>
            <a:r>
              <a:rPr lang="en-US" altLang="ja-JP" sz="1800" b="1" dirty="0">
                <a:solidFill>
                  <a:srgbClr val="00B050"/>
                </a:solidFill>
              </a:rPr>
              <a:t>Green is agreed part</a:t>
            </a:r>
            <a:r>
              <a:rPr lang="en-US" altLang="ja-JP" sz="1800" b="1" dirty="0">
                <a:solidFill>
                  <a:srgbClr val="FF0000"/>
                </a:solidFill>
              </a:rPr>
              <a:t>, Red is non agreed part):</a:t>
            </a:r>
          </a:p>
          <a:p>
            <a:pPr lvl="1"/>
            <a:endParaRPr lang="en-US" altLang="ja-JP" sz="1400" b="1" dirty="0">
              <a:solidFill>
                <a:srgbClr val="FF0000"/>
              </a:solidFill>
            </a:endParaRPr>
          </a:p>
          <a:p>
            <a:pPr lvl="2"/>
            <a:endParaRPr lang="en-US" altLang="ja-JP" sz="1200" b="1" dirty="0">
              <a:solidFill>
                <a:srgbClr val="FF0000"/>
              </a:solidFill>
            </a:endParaRPr>
          </a:p>
          <a:p>
            <a:pPr lvl="2"/>
            <a:endParaRPr lang="en-US" altLang="ja-JP" sz="1400" b="1" dirty="0">
              <a:solidFill>
                <a:srgbClr val="FF0000"/>
              </a:solidFill>
            </a:endParaRPr>
          </a:p>
        </p:txBody>
      </p:sp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F2A4245A-25C6-4383-BF06-064EE5D55A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9236113"/>
              </p:ext>
            </p:extLst>
          </p:nvPr>
        </p:nvGraphicFramePr>
        <p:xfrm>
          <a:off x="330283" y="3920068"/>
          <a:ext cx="11861717" cy="1981200"/>
        </p:xfrm>
        <a:graphic>
          <a:graphicData uri="http://schemas.openxmlformats.org/drawingml/2006/table">
            <a:tbl>
              <a:tblPr firstRow="1" firstCol="1" bandRow="1"/>
              <a:tblGrid>
                <a:gridCol w="1023418">
                  <a:extLst>
                    <a:ext uri="{9D8B030D-6E8A-4147-A177-3AD203B41FA5}">
                      <a16:colId xmlns:a16="http://schemas.microsoft.com/office/drawing/2014/main" val="1331757709"/>
                    </a:ext>
                  </a:extLst>
                </a:gridCol>
                <a:gridCol w="1083768">
                  <a:extLst>
                    <a:ext uri="{9D8B030D-6E8A-4147-A177-3AD203B41FA5}">
                      <a16:colId xmlns:a16="http://schemas.microsoft.com/office/drawing/2014/main" val="2634041400"/>
                    </a:ext>
                  </a:extLst>
                </a:gridCol>
                <a:gridCol w="623607">
                  <a:extLst>
                    <a:ext uri="{9D8B030D-6E8A-4147-A177-3AD203B41FA5}">
                      <a16:colId xmlns:a16="http://schemas.microsoft.com/office/drawing/2014/main" val="3150885029"/>
                    </a:ext>
                  </a:extLst>
                </a:gridCol>
                <a:gridCol w="626121">
                  <a:extLst>
                    <a:ext uri="{9D8B030D-6E8A-4147-A177-3AD203B41FA5}">
                      <a16:colId xmlns:a16="http://schemas.microsoft.com/office/drawing/2014/main" val="3186401603"/>
                    </a:ext>
                  </a:extLst>
                </a:gridCol>
                <a:gridCol w="1181834">
                  <a:extLst>
                    <a:ext uri="{9D8B030D-6E8A-4147-A177-3AD203B41FA5}">
                      <a16:colId xmlns:a16="http://schemas.microsoft.com/office/drawing/2014/main" val="385669061"/>
                    </a:ext>
                  </a:extLst>
                </a:gridCol>
                <a:gridCol w="1664065">
                  <a:extLst>
                    <a:ext uri="{9D8B030D-6E8A-4147-A177-3AD203B41FA5}">
                      <a16:colId xmlns:a16="http://schemas.microsoft.com/office/drawing/2014/main" val="3402190264"/>
                    </a:ext>
                  </a:extLst>
                </a:gridCol>
                <a:gridCol w="824767">
                  <a:extLst>
                    <a:ext uri="{9D8B030D-6E8A-4147-A177-3AD203B41FA5}">
                      <a16:colId xmlns:a16="http://schemas.microsoft.com/office/drawing/2014/main" val="2554242753"/>
                    </a:ext>
                  </a:extLst>
                </a:gridCol>
                <a:gridCol w="824767">
                  <a:extLst>
                    <a:ext uri="{9D8B030D-6E8A-4147-A177-3AD203B41FA5}">
                      <a16:colId xmlns:a16="http://schemas.microsoft.com/office/drawing/2014/main" val="3465617256"/>
                    </a:ext>
                  </a:extLst>
                </a:gridCol>
                <a:gridCol w="443751">
                  <a:extLst>
                    <a:ext uri="{9D8B030D-6E8A-4147-A177-3AD203B41FA5}">
                      <a16:colId xmlns:a16="http://schemas.microsoft.com/office/drawing/2014/main" val="1241318706"/>
                    </a:ext>
                  </a:extLst>
                </a:gridCol>
                <a:gridCol w="1943740">
                  <a:extLst>
                    <a:ext uri="{9D8B030D-6E8A-4147-A177-3AD203B41FA5}">
                      <a16:colId xmlns:a16="http://schemas.microsoft.com/office/drawing/2014/main" val="3420005547"/>
                    </a:ext>
                  </a:extLst>
                </a:gridCol>
                <a:gridCol w="525540">
                  <a:extLst>
                    <a:ext uri="{9D8B030D-6E8A-4147-A177-3AD203B41FA5}">
                      <a16:colId xmlns:a16="http://schemas.microsoft.com/office/drawing/2014/main" val="4272548282"/>
                    </a:ext>
                  </a:extLst>
                </a:gridCol>
                <a:gridCol w="736760">
                  <a:extLst>
                    <a:ext uri="{9D8B030D-6E8A-4147-A177-3AD203B41FA5}">
                      <a16:colId xmlns:a16="http://schemas.microsoft.com/office/drawing/2014/main" val="3351715226"/>
                    </a:ext>
                  </a:extLst>
                </a:gridCol>
                <a:gridCol w="359579">
                  <a:extLst>
                    <a:ext uri="{9D8B030D-6E8A-4147-A177-3AD203B41FA5}">
                      <a16:colId xmlns:a16="http://schemas.microsoft.com/office/drawing/2014/main" val="3008022293"/>
                    </a:ext>
                  </a:extLst>
                </a:gridCol>
              </a:tblGrid>
              <a:tr h="3983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Feature group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Components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Prerequisite feature groups 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Need for </a:t>
                      </a:r>
                      <a:r>
                        <a:rPr lang="en-US" sz="1000" kern="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gNB</a:t>
                      </a: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to know….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Consequences if the feature</a:t>
                      </a:r>
                      <a:b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</a:b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is not supported by the UE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Type (See R4-17121 19)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Need of FDD/TDD differentiation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Need of FR1/FR2 differentiation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RAN5 implication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Remarks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Responsible WG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Recommendation for TSG-RAN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TSG-RAN decision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7308828"/>
                  </a:ext>
                </a:extLst>
              </a:tr>
              <a:tr h="78305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256QAM for PUSCH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1) 256QAM for PUSCH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Yes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256QAM for PUSCH is not possible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Type1 for FR1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strike="sngStrike" ker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[Type1] if needed </a:t>
                      </a:r>
                      <a:r>
                        <a:rPr lang="en-US" sz="1000" ker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Type 1 for FR2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No need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Yes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For FR1, RAN4 can further discuss to mandate 256QAM for PUSCH for FR1 in future release.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For FR2, </a:t>
                      </a:r>
                      <a:r>
                        <a:rPr lang="en-GB" sz="1000" ker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RAN4 will continue to discuss whether to introduce the requirements.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strike="sngStrike" ker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FFS on whether type 1 is sufficient considering the number of supporting MIMO layers.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RAN4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Optional for FR1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TBD for FR2</a:t>
                      </a:r>
                      <a:endParaRPr lang="ja-JP" sz="1000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08884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744826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CEA447B-3153-497A-9AA2-0E910D1694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kern="0" dirty="0">
                <a:solidFill>
                  <a:srgbClr val="000000"/>
                </a:solidFill>
                <a:ea typeface="ＭＳ Ｐゴシック" panose="020B0600070205080204" pitchFamily="50" charset="-128"/>
              </a:rPr>
              <a:t>pi/2-BPSK for PUSCH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4470A22-F6D8-4875-ACFF-D615256476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sz="1800" b="1" dirty="0"/>
              <a:t>Agreement on Monday</a:t>
            </a:r>
          </a:p>
          <a:p>
            <a:pPr lvl="1"/>
            <a:r>
              <a:rPr lang="en-US" altLang="ja-JP" sz="1400" dirty="0"/>
              <a:t>pi/2-BPSK for PUSCH is optional</a:t>
            </a:r>
          </a:p>
          <a:p>
            <a:pPr lvl="1"/>
            <a:r>
              <a:rPr lang="en-US" altLang="ja-JP" sz="1400" dirty="0"/>
              <a:t>Type 4 (per UE) with FR1/2 differentiation</a:t>
            </a:r>
          </a:p>
          <a:p>
            <a:pPr lvl="1"/>
            <a:r>
              <a:rPr lang="en-US" altLang="ja-JP" sz="1400" dirty="0"/>
              <a:t>RAN4 will define the same minimum requirements for pulse-shaped pi/2 BPSK and non pulse-shaped pi/2 BPSK for FR2.</a:t>
            </a:r>
          </a:p>
          <a:p>
            <a:r>
              <a:rPr lang="en-US" altLang="ja-JP" sz="1800" b="1" dirty="0">
                <a:solidFill>
                  <a:srgbClr val="FF0000"/>
                </a:solidFill>
              </a:rPr>
              <a:t>Proposed description (</a:t>
            </a:r>
            <a:r>
              <a:rPr lang="en-US" altLang="ja-JP" sz="1800" b="1" dirty="0">
                <a:solidFill>
                  <a:srgbClr val="00B050"/>
                </a:solidFill>
              </a:rPr>
              <a:t>Green is agreed part</a:t>
            </a:r>
            <a:r>
              <a:rPr lang="en-US" altLang="ja-JP" sz="1800" b="1" dirty="0">
                <a:solidFill>
                  <a:srgbClr val="FF0000"/>
                </a:solidFill>
              </a:rPr>
              <a:t>, Red is non agreed part):</a:t>
            </a:r>
          </a:p>
          <a:p>
            <a:pPr lvl="1"/>
            <a:endParaRPr lang="en-US" altLang="ja-JP" sz="1400" b="1" dirty="0">
              <a:solidFill>
                <a:srgbClr val="FF0000"/>
              </a:solidFill>
            </a:endParaRPr>
          </a:p>
          <a:p>
            <a:pPr lvl="2"/>
            <a:endParaRPr lang="en-US" altLang="ja-JP" sz="1200" b="1" dirty="0">
              <a:solidFill>
                <a:srgbClr val="FF0000"/>
              </a:solidFill>
            </a:endParaRPr>
          </a:p>
          <a:p>
            <a:pPr lvl="2"/>
            <a:endParaRPr lang="en-US" altLang="ja-JP" sz="1400" b="1" dirty="0">
              <a:solidFill>
                <a:srgbClr val="FF0000"/>
              </a:solidFill>
            </a:endParaRPr>
          </a:p>
        </p:txBody>
      </p:sp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F2A4245A-25C6-4383-BF06-064EE5D55A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2934810"/>
              </p:ext>
            </p:extLst>
          </p:nvPr>
        </p:nvGraphicFramePr>
        <p:xfrm>
          <a:off x="357232" y="3050146"/>
          <a:ext cx="11716059" cy="1392655"/>
        </p:xfrm>
        <a:graphic>
          <a:graphicData uri="http://schemas.openxmlformats.org/drawingml/2006/table">
            <a:tbl>
              <a:tblPr firstRow="1" firstCol="1" bandRow="1"/>
              <a:tblGrid>
                <a:gridCol w="1010851">
                  <a:extLst>
                    <a:ext uri="{9D8B030D-6E8A-4147-A177-3AD203B41FA5}">
                      <a16:colId xmlns:a16="http://schemas.microsoft.com/office/drawing/2014/main" val="1331757709"/>
                    </a:ext>
                  </a:extLst>
                </a:gridCol>
                <a:gridCol w="1070460">
                  <a:extLst>
                    <a:ext uri="{9D8B030D-6E8A-4147-A177-3AD203B41FA5}">
                      <a16:colId xmlns:a16="http://schemas.microsoft.com/office/drawing/2014/main" val="2634041400"/>
                    </a:ext>
                  </a:extLst>
                </a:gridCol>
                <a:gridCol w="615950">
                  <a:extLst>
                    <a:ext uri="{9D8B030D-6E8A-4147-A177-3AD203B41FA5}">
                      <a16:colId xmlns:a16="http://schemas.microsoft.com/office/drawing/2014/main" val="3150885029"/>
                    </a:ext>
                  </a:extLst>
                </a:gridCol>
                <a:gridCol w="618432">
                  <a:extLst>
                    <a:ext uri="{9D8B030D-6E8A-4147-A177-3AD203B41FA5}">
                      <a16:colId xmlns:a16="http://schemas.microsoft.com/office/drawing/2014/main" val="3186401603"/>
                    </a:ext>
                  </a:extLst>
                </a:gridCol>
                <a:gridCol w="1167322">
                  <a:extLst>
                    <a:ext uri="{9D8B030D-6E8A-4147-A177-3AD203B41FA5}">
                      <a16:colId xmlns:a16="http://schemas.microsoft.com/office/drawing/2014/main" val="385669061"/>
                    </a:ext>
                  </a:extLst>
                </a:gridCol>
                <a:gridCol w="1643631">
                  <a:extLst>
                    <a:ext uri="{9D8B030D-6E8A-4147-A177-3AD203B41FA5}">
                      <a16:colId xmlns:a16="http://schemas.microsoft.com/office/drawing/2014/main" val="3402190264"/>
                    </a:ext>
                  </a:extLst>
                </a:gridCol>
                <a:gridCol w="814639">
                  <a:extLst>
                    <a:ext uri="{9D8B030D-6E8A-4147-A177-3AD203B41FA5}">
                      <a16:colId xmlns:a16="http://schemas.microsoft.com/office/drawing/2014/main" val="2554242753"/>
                    </a:ext>
                  </a:extLst>
                </a:gridCol>
                <a:gridCol w="814639">
                  <a:extLst>
                    <a:ext uri="{9D8B030D-6E8A-4147-A177-3AD203B41FA5}">
                      <a16:colId xmlns:a16="http://schemas.microsoft.com/office/drawing/2014/main" val="3465617256"/>
                    </a:ext>
                  </a:extLst>
                </a:gridCol>
                <a:gridCol w="438302">
                  <a:extLst>
                    <a:ext uri="{9D8B030D-6E8A-4147-A177-3AD203B41FA5}">
                      <a16:colId xmlns:a16="http://schemas.microsoft.com/office/drawing/2014/main" val="1241318706"/>
                    </a:ext>
                  </a:extLst>
                </a:gridCol>
                <a:gridCol w="1919871">
                  <a:extLst>
                    <a:ext uri="{9D8B030D-6E8A-4147-A177-3AD203B41FA5}">
                      <a16:colId xmlns:a16="http://schemas.microsoft.com/office/drawing/2014/main" val="3420005547"/>
                    </a:ext>
                  </a:extLst>
                </a:gridCol>
                <a:gridCol w="519087">
                  <a:extLst>
                    <a:ext uri="{9D8B030D-6E8A-4147-A177-3AD203B41FA5}">
                      <a16:colId xmlns:a16="http://schemas.microsoft.com/office/drawing/2014/main" val="4272548282"/>
                    </a:ext>
                  </a:extLst>
                </a:gridCol>
                <a:gridCol w="727712">
                  <a:extLst>
                    <a:ext uri="{9D8B030D-6E8A-4147-A177-3AD203B41FA5}">
                      <a16:colId xmlns:a16="http://schemas.microsoft.com/office/drawing/2014/main" val="3351715226"/>
                    </a:ext>
                  </a:extLst>
                </a:gridCol>
                <a:gridCol w="355163">
                  <a:extLst>
                    <a:ext uri="{9D8B030D-6E8A-4147-A177-3AD203B41FA5}">
                      <a16:colId xmlns:a16="http://schemas.microsoft.com/office/drawing/2014/main" val="3008022293"/>
                    </a:ext>
                  </a:extLst>
                </a:gridCol>
              </a:tblGrid>
              <a:tr h="3983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Feature group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Components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Prerequisite feature groups 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Need for </a:t>
                      </a:r>
                      <a:r>
                        <a:rPr lang="en-US" sz="1000" kern="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gNB</a:t>
                      </a: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to know….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Consequences if the feature</a:t>
                      </a:r>
                      <a:b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</a:b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is not supported by the UE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Type (See R4-17121 19)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Need of FDD/TDD differentiation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Need of FR1/FR2 differentiation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RAN5 implication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Remarks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Responsible WG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Recommendation for TSG-RAN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TSG-RAN decision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7308828"/>
                  </a:ext>
                </a:extLst>
              </a:tr>
              <a:tr h="78305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pi/2-BPSK for PUSCH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1) pi/2-BPSK for PUSCH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Yes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pi/2-BPSK for PUSCH is not possible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Type 4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No need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Yes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RAN4 will define the same minimum requirements for pulse-shaped pi/2 BPSK and non pulse-shaped pi/2 BPSK for FR2.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RAN4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Optional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10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08884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53518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CEA447B-3153-497A-9AA2-0E910D1694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kern="0" dirty="0">
                <a:solidFill>
                  <a:srgbClr val="000000"/>
                </a:solidFill>
                <a:ea typeface="ＭＳ Ｐゴシック" panose="020B0600070205080204" pitchFamily="50" charset="-128"/>
              </a:rPr>
              <a:t>pi/2-BPSK for PUCCH format 3/4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4470A22-F6D8-4875-ACFF-D615256476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sz="1800" b="1" dirty="0"/>
              <a:t>Agreement on Monday</a:t>
            </a:r>
          </a:p>
          <a:p>
            <a:pPr lvl="1"/>
            <a:r>
              <a:rPr lang="en-US" altLang="ja-JP" sz="1400" dirty="0"/>
              <a:t>pi/2-BPSK for PUCCH format 3/4 is optional </a:t>
            </a:r>
          </a:p>
          <a:p>
            <a:pPr lvl="1"/>
            <a:r>
              <a:rPr lang="en-US" altLang="ja-JP" sz="1400" dirty="0"/>
              <a:t>Type is same as pi/2-BPSK for PUSCH, i.e. Type 4 (per UE) with FR1/2 differentiation</a:t>
            </a:r>
          </a:p>
          <a:p>
            <a:r>
              <a:rPr lang="en-US" altLang="ja-JP" sz="1800" b="1" dirty="0">
                <a:solidFill>
                  <a:srgbClr val="FF0000"/>
                </a:solidFill>
              </a:rPr>
              <a:t>Proposed description (</a:t>
            </a:r>
            <a:r>
              <a:rPr lang="en-US" altLang="ja-JP" sz="1800" b="1" dirty="0">
                <a:solidFill>
                  <a:srgbClr val="00B050"/>
                </a:solidFill>
              </a:rPr>
              <a:t>Green is agreed part</a:t>
            </a:r>
            <a:r>
              <a:rPr lang="en-US" altLang="ja-JP" sz="1800" b="1" dirty="0">
                <a:solidFill>
                  <a:srgbClr val="FF0000"/>
                </a:solidFill>
              </a:rPr>
              <a:t>, Red is non agreed part):</a:t>
            </a:r>
          </a:p>
          <a:p>
            <a:pPr lvl="1"/>
            <a:endParaRPr lang="en-US" altLang="ja-JP" sz="1400" b="1" dirty="0">
              <a:solidFill>
                <a:srgbClr val="FF0000"/>
              </a:solidFill>
            </a:endParaRPr>
          </a:p>
          <a:p>
            <a:pPr lvl="2"/>
            <a:endParaRPr lang="en-US" altLang="ja-JP" sz="1200" b="1" dirty="0">
              <a:solidFill>
                <a:srgbClr val="FF0000"/>
              </a:solidFill>
            </a:endParaRPr>
          </a:p>
          <a:p>
            <a:pPr lvl="2"/>
            <a:endParaRPr lang="en-US" altLang="ja-JP" sz="1400" b="1" dirty="0">
              <a:solidFill>
                <a:srgbClr val="FF0000"/>
              </a:solidFill>
            </a:endParaRPr>
          </a:p>
        </p:txBody>
      </p:sp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F2A4245A-25C6-4383-BF06-064EE5D55A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6293713"/>
              </p:ext>
            </p:extLst>
          </p:nvPr>
        </p:nvGraphicFramePr>
        <p:xfrm>
          <a:off x="237970" y="2662611"/>
          <a:ext cx="11716059" cy="1392655"/>
        </p:xfrm>
        <a:graphic>
          <a:graphicData uri="http://schemas.openxmlformats.org/drawingml/2006/table">
            <a:tbl>
              <a:tblPr firstRow="1" firstCol="1" bandRow="1"/>
              <a:tblGrid>
                <a:gridCol w="1010851">
                  <a:extLst>
                    <a:ext uri="{9D8B030D-6E8A-4147-A177-3AD203B41FA5}">
                      <a16:colId xmlns:a16="http://schemas.microsoft.com/office/drawing/2014/main" val="1331757709"/>
                    </a:ext>
                  </a:extLst>
                </a:gridCol>
                <a:gridCol w="1070460">
                  <a:extLst>
                    <a:ext uri="{9D8B030D-6E8A-4147-A177-3AD203B41FA5}">
                      <a16:colId xmlns:a16="http://schemas.microsoft.com/office/drawing/2014/main" val="2634041400"/>
                    </a:ext>
                  </a:extLst>
                </a:gridCol>
                <a:gridCol w="615950">
                  <a:extLst>
                    <a:ext uri="{9D8B030D-6E8A-4147-A177-3AD203B41FA5}">
                      <a16:colId xmlns:a16="http://schemas.microsoft.com/office/drawing/2014/main" val="3150885029"/>
                    </a:ext>
                  </a:extLst>
                </a:gridCol>
                <a:gridCol w="618432">
                  <a:extLst>
                    <a:ext uri="{9D8B030D-6E8A-4147-A177-3AD203B41FA5}">
                      <a16:colId xmlns:a16="http://schemas.microsoft.com/office/drawing/2014/main" val="3186401603"/>
                    </a:ext>
                  </a:extLst>
                </a:gridCol>
                <a:gridCol w="1167322">
                  <a:extLst>
                    <a:ext uri="{9D8B030D-6E8A-4147-A177-3AD203B41FA5}">
                      <a16:colId xmlns:a16="http://schemas.microsoft.com/office/drawing/2014/main" val="385669061"/>
                    </a:ext>
                  </a:extLst>
                </a:gridCol>
                <a:gridCol w="1643631">
                  <a:extLst>
                    <a:ext uri="{9D8B030D-6E8A-4147-A177-3AD203B41FA5}">
                      <a16:colId xmlns:a16="http://schemas.microsoft.com/office/drawing/2014/main" val="3402190264"/>
                    </a:ext>
                  </a:extLst>
                </a:gridCol>
                <a:gridCol w="814639">
                  <a:extLst>
                    <a:ext uri="{9D8B030D-6E8A-4147-A177-3AD203B41FA5}">
                      <a16:colId xmlns:a16="http://schemas.microsoft.com/office/drawing/2014/main" val="2554242753"/>
                    </a:ext>
                  </a:extLst>
                </a:gridCol>
                <a:gridCol w="814639">
                  <a:extLst>
                    <a:ext uri="{9D8B030D-6E8A-4147-A177-3AD203B41FA5}">
                      <a16:colId xmlns:a16="http://schemas.microsoft.com/office/drawing/2014/main" val="3465617256"/>
                    </a:ext>
                  </a:extLst>
                </a:gridCol>
                <a:gridCol w="438302">
                  <a:extLst>
                    <a:ext uri="{9D8B030D-6E8A-4147-A177-3AD203B41FA5}">
                      <a16:colId xmlns:a16="http://schemas.microsoft.com/office/drawing/2014/main" val="1241318706"/>
                    </a:ext>
                  </a:extLst>
                </a:gridCol>
                <a:gridCol w="1919871">
                  <a:extLst>
                    <a:ext uri="{9D8B030D-6E8A-4147-A177-3AD203B41FA5}">
                      <a16:colId xmlns:a16="http://schemas.microsoft.com/office/drawing/2014/main" val="3420005547"/>
                    </a:ext>
                  </a:extLst>
                </a:gridCol>
                <a:gridCol w="519087">
                  <a:extLst>
                    <a:ext uri="{9D8B030D-6E8A-4147-A177-3AD203B41FA5}">
                      <a16:colId xmlns:a16="http://schemas.microsoft.com/office/drawing/2014/main" val="4272548282"/>
                    </a:ext>
                  </a:extLst>
                </a:gridCol>
                <a:gridCol w="727712">
                  <a:extLst>
                    <a:ext uri="{9D8B030D-6E8A-4147-A177-3AD203B41FA5}">
                      <a16:colId xmlns:a16="http://schemas.microsoft.com/office/drawing/2014/main" val="3351715226"/>
                    </a:ext>
                  </a:extLst>
                </a:gridCol>
                <a:gridCol w="355163">
                  <a:extLst>
                    <a:ext uri="{9D8B030D-6E8A-4147-A177-3AD203B41FA5}">
                      <a16:colId xmlns:a16="http://schemas.microsoft.com/office/drawing/2014/main" val="3008022293"/>
                    </a:ext>
                  </a:extLst>
                </a:gridCol>
              </a:tblGrid>
              <a:tr h="3983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Feature group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Components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Prerequisite feature groups 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Need for </a:t>
                      </a:r>
                      <a:r>
                        <a:rPr lang="en-US" sz="1000" kern="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gNB</a:t>
                      </a: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to know….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Consequences if the feature</a:t>
                      </a:r>
                      <a:b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</a:b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is not supported by the UE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Type (See R4-17121 19)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Need of FDD/TDD differentiation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Need of FR1/FR2 differentiation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RAN5 implication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Remarks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Responsible WG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Recommendation for TSG-RAN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TSG-RAN decision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7308828"/>
                  </a:ext>
                </a:extLst>
              </a:tr>
              <a:tr h="78305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pi/2-BPSK for PUCCH format 3/4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1) pi/2-BPSK for PUCCH format 3/4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Yes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pi/2-BPSK for PUCCH  format 3/4 is not possible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Type 4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No need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Yes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RAN4</a:t>
                      </a:r>
                      <a:endParaRPr lang="ja-JP" sz="1000" kern="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Optional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1000" kern="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12887" marR="128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08884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561320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>
            <a:extLst>
              <a:ext uri="{FF2B5EF4-FFF2-40B4-BE49-F238E27FC236}">
                <a16:creationId xmlns:a16="http://schemas.microsoft.com/office/drawing/2014/main" id="{52CDB02E-39FC-455F-A138-1CF28FD7D9E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sz="4300" b="1" dirty="0">
                <a:latin typeface="Arial" panose="020B0604020202020204" pitchFamily="34" charset="0"/>
                <a:cs typeface="Arial" panose="020B0604020202020204" pitchFamily="34" charset="0"/>
              </a:rPr>
              <a:t>Other capabilities</a:t>
            </a:r>
            <a:endParaRPr lang="ja-JP" altLang="en-US" sz="43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07643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1963</TotalTime>
  <Words>2800</Words>
  <Application>Microsoft Office PowerPoint</Application>
  <PresentationFormat>ワイド画面</PresentationFormat>
  <Paragraphs>545</Paragraphs>
  <Slides>16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16</vt:i4>
      </vt:variant>
    </vt:vector>
  </HeadingPairs>
  <TitlesOfParts>
    <vt:vector size="24" baseType="lpstr">
      <vt:lpstr>Malgun Gothic</vt:lpstr>
      <vt:lpstr>ＭＳ Ｐゴシック</vt:lpstr>
      <vt:lpstr>ＭＳ 明朝</vt:lpstr>
      <vt:lpstr>游ゴシック</vt:lpstr>
      <vt:lpstr>游ゴシック Light</vt:lpstr>
      <vt:lpstr>Arial</vt:lpstr>
      <vt:lpstr>Times New Roman</vt:lpstr>
      <vt:lpstr>Office テーマ</vt:lpstr>
      <vt:lpstr>WF on UE feature list for RRM and modulation order</vt:lpstr>
      <vt:lpstr>Capabilities for modulation order</vt:lpstr>
      <vt:lpstr>Background</vt:lpstr>
      <vt:lpstr>Background </vt:lpstr>
      <vt:lpstr>256QAM for FR1/FR2 PDSCH</vt:lpstr>
      <vt:lpstr>256QAM for FR1/FR2 PUSCH</vt:lpstr>
      <vt:lpstr>pi/2-BPSK for PUSCH</vt:lpstr>
      <vt:lpstr>pi/2-BPSK for PUCCH format 3/4</vt:lpstr>
      <vt:lpstr>Other capabilities</vt:lpstr>
      <vt:lpstr>Background </vt:lpstr>
      <vt:lpstr>BWP switching delay</vt:lpstr>
      <vt:lpstr>1-symbol GP in unpaired spectrum</vt:lpstr>
      <vt:lpstr>Number of Tx ports</vt:lpstr>
      <vt:lpstr>Capabilities for RRM</vt:lpstr>
      <vt:lpstr>Background </vt:lpstr>
      <vt:lpstr>Simultaneous reception of data and SS block with different numerologies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佐野洋介</dc:creator>
  <cp:lastModifiedBy>佐野洋介</cp:lastModifiedBy>
  <cp:revision>88</cp:revision>
  <dcterms:created xsi:type="dcterms:W3CDTF">2018-02-27T15:26:42Z</dcterms:created>
  <dcterms:modified xsi:type="dcterms:W3CDTF">2018-03-02T09:45:28Z</dcterms:modified>
</cp:coreProperties>
</file>