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8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1DC10-39CF-4517-888D-E7A3E406F9C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46A735D-0772-436A-B362-A58C0472AE0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D92826-5C1F-4C06-B996-2851DA3D4B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D0BFA0-FDD7-4015-9ABF-40CDC8A88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841CF0-F81E-4C5D-B074-6FD0C9890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03149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090EAC-EA2E-470C-9F2A-910196329A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6FD8BF-3992-4396-AB45-21CC6E0B51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36A0B5-C1CC-4843-A1D2-2DD32F8D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A00170-569D-4517-9FA7-191CC5CCB5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B98232-98F5-4866-802F-BFE6C95D1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386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8116A10-DB45-4991-91D5-5E0AA9B09E9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804DC7-D14B-4CFC-8E45-5B5FE8BC0E8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2F6B9F-64BE-44FD-83D1-15F09BE8DA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2E987A-5ABF-4C91-A520-31D9A7669F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A281F97-8438-4E9A-8437-F7C5BADDE1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3551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89ADB1-6355-4FE5-BA8D-27E8FFD11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A08FA4-1C3C-4129-BD7C-CDE8FC25C3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7ECA2F-AA7E-4063-BBF4-D0915837EF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FDB7D1-D2AB-4CC3-88C5-81F0B29F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49FE2E-3F5F-44FC-8982-608E8A94A6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435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523F58-456F-4A14-8446-71D21C4F2B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28E21-15A3-4DE2-B220-C03AC4713E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DAFDCA-87CC-4247-AE46-35F424087E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88ECF3-800D-4A9D-B731-CBA0E9AAF8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B70D1E-115E-4E67-836D-C705325563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002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EC5CE0-A6BB-48E6-BB3F-46E02F45F2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6BB018-7F95-4B45-B95F-1EDFB4BA0E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9EDD1F-C12D-4A05-84E1-380E08EA4C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266104B-C4A1-4146-B2F9-7ED4DF2EA6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E89398-B0C0-4B3A-93E0-8A01F22151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135AE9-ABC1-447E-BDBD-2F4C496335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8333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8E4E34-3A37-42BB-9B89-7D7D3467B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E8C7CD0-F28A-4B90-9761-4252513839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8ACAE39-9584-4FE5-B6A8-5068A43A011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F6C06D3-5F75-4B7B-B3BC-D6C3174EB2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5378EC8-7B57-41C7-9455-B135D7FEE91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7E9DBDF-7E3F-4E9E-AF66-FC7FF5225F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790227C-9D77-4FDC-B911-FB5844960E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799F21-C2AB-4DF6-9183-B7C9E3A75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53195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0A41E-2A46-4328-A2B7-D1D6D91B7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4949EE-47AF-4198-BCBC-13CC44319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87F3C01-823E-4682-9625-4C24ECE3F1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2E1B14-29E1-4649-A3E4-24E33D525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46062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91E29C9-FB73-461B-A542-EE814B943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BB9078-FFEA-46B0-88C7-EAEE870F72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661346-461D-4454-B7CA-0937F3893B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6633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4EFFC-0C6E-4F49-B74B-4162DF390A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B4BA48-EE51-4F65-88B1-1357846132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AA39D6-E7A4-44AF-A739-9D11B8E4A5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F38A528-4F72-4B8C-990D-AF4DE29103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67B3CC-6B7C-4ABF-9FB4-BE71ED638B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A7C6A0-9ED7-48C8-AB3E-3AB26DE06B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8220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A85833-A7C3-4D67-8FAE-AD422432D3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F4F28B-8C8A-4067-A5F8-6A1A3EFC0B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7D583D5-6065-4DC0-B8C9-8D0F8FBD99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4AE2A3-D23A-492A-A3A5-9F26FB116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8C4FEE-3EB7-425D-B325-B988457E24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5AAC027-E734-40CC-A869-135893EE4C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3941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5AA7BFF-B4DB-4C22-8838-ABB9CA7541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40950F-5D9A-4E18-80E8-302A12B6F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26FFF29-1C02-4B2C-8F55-AD45521F1D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CE49D-A87C-4B86-A130-B6DD35322CBE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25623E-BCA4-480A-9BB8-99FC00B968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182E0-1396-4AFF-93DA-87B0625768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E5ADCF-C3D8-458A-B859-6CA43009C6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7971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4CA90E-70E5-4851-8587-FF1000DDC4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Draft WF on Feasibility of two NTA offset for FR2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86288A-EAAA-4F23-B0C2-EAA52C28D4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</p:spTree>
    <p:extLst>
      <p:ext uri="{BB962C8B-B14F-4D97-AF65-F5344CB8AC3E}">
        <p14:creationId xmlns:p14="http://schemas.microsoft.com/office/powerpoint/2010/main" val="9330805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A4100C-C073-4305-BFEB-EA00331A9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Motivation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541CF-CE61-48F7-8748-3B3180BEA4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Assuming 2 symbol PDCCH and 2 symbol DMRS</a:t>
            </a:r>
          </a:p>
          <a:p>
            <a:pPr lvl="1"/>
            <a:r>
              <a:rPr lang="en-US" dirty="0"/>
              <a:t>Each extra symbol used for switching between Rx and </a:t>
            </a:r>
            <a:r>
              <a:rPr lang="en-US" dirty="0" err="1"/>
              <a:t>Tx</a:t>
            </a:r>
            <a:r>
              <a:rPr lang="en-US" dirty="0"/>
              <a:t> is 10% throughput hit per slot</a:t>
            </a:r>
          </a:p>
          <a:p>
            <a:endParaRPr lang="en-US" dirty="0"/>
          </a:p>
          <a:p>
            <a:r>
              <a:rPr lang="en-US" dirty="0"/>
              <a:t>Forward compatibility</a:t>
            </a:r>
          </a:p>
          <a:p>
            <a:pPr lvl="1"/>
            <a:r>
              <a:rPr lang="en-US" dirty="0"/>
              <a:t>Without signaling, legacy UE’s in network will prevent a change in TA offset value in future</a:t>
            </a:r>
          </a:p>
          <a:p>
            <a:pPr lvl="1"/>
            <a:r>
              <a:rPr lang="en-US" dirty="0"/>
              <a:t>This would prevent 1 symbol switching from being ever implemented for 120KHz SCS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903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E77FCE-C200-43B2-A224-1A54275A8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 offset impact on Rx to </a:t>
            </a:r>
            <a:r>
              <a:rPr lang="en-US" dirty="0" err="1"/>
              <a:t>Tx</a:t>
            </a:r>
            <a:r>
              <a:rPr lang="en-US" dirty="0"/>
              <a:t> switching time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0883F9-3296-4D9E-A9A8-2648900309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TA offset impacts number of symbols needed for Rx to </a:t>
            </a:r>
            <a:r>
              <a:rPr lang="en-US" dirty="0" err="1"/>
              <a:t>Tx</a:t>
            </a:r>
            <a:r>
              <a:rPr lang="en-US" dirty="0"/>
              <a:t> switch at UE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For UE max available time for Rx to </a:t>
            </a:r>
            <a:r>
              <a:rPr lang="en-US" dirty="0" err="1"/>
              <a:t>Tx</a:t>
            </a:r>
            <a:r>
              <a:rPr lang="en-US" dirty="0"/>
              <a:t> switch if total switch needs to be done in n symbols </a:t>
            </a:r>
          </a:p>
          <a:p>
            <a:pPr lvl="1"/>
            <a:r>
              <a:rPr lang="en-US" dirty="0"/>
              <a:t>TRXTX = n*</a:t>
            </a:r>
            <a:r>
              <a:rPr lang="en-US" dirty="0" err="1"/>
              <a:t>Tsym</a:t>
            </a:r>
            <a:r>
              <a:rPr lang="en-US" dirty="0"/>
              <a:t> – TA – </a:t>
            </a:r>
            <a:r>
              <a:rPr lang="en-US" dirty="0" err="1"/>
              <a:t>TAoffset</a:t>
            </a:r>
            <a:r>
              <a:rPr lang="en-US" dirty="0"/>
              <a:t> </a:t>
            </a:r>
          </a:p>
        </p:txBody>
      </p:sp>
      <p:grpSp>
        <p:nvGrpSpPr>
          <p:cNvPr id="5" name="Canvas 34">
            <a:extLst>
              <a:ext uri="{FF2B5EF4-FFF2-40B4-BE49-F238E27FC236}">
                <a16:creationId xmlns:a16="http://schemas.microsoft.com/office/drawing/2014/main" id="{5D0917C4-29D9-4C53-88F8-DFAD3AF4790E}"/>
              </a:ext>
            </a:extLst>
          </p:cNvPr>
          <p:cNvGrpSpPr/>
          <p:nvPr/>
        </p:nvGrpSpPr>
        <p:grpSpPr>
          <a:xfrm>
            <a:off x="3124200" y="2281185"/>
            <a:ext cx="5943600" cy="2828290"/>
            <a:chOff x="0" y="0"/>
            <a:chExt cx="5943600" cy="282829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E4330DA7-AEF6-441D-B86F-9C6DC299E766}"/>
                </a:ext>
              </a:extLst>
            </p:cNvPr>
            <p:cNvSpPr/>
            <p:nvPr/>
          </p:nvSpPr>
          <p:spPr>
            <a:xfrm>
              <a:off x="0" y="0"/>
              <a:ext cx="5943600" cy="2828290"/>
            </a:xfrm>
            <a:prstGeom prst="rect">
              <a:avLst/>
            </a:prstGeom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</p:sp>
        <p:cxnSp>
          <p:nvCxnSpPr>
            <p:cNvPr id="7" name="Straight Arrow Connector 6">
              <a:extLst>
                <a:ext uri="{FF2B5EF4-FFF2-40B4-BE49-F238E27FC236}">
                  <a16:creationId xmlns:a16="http://schemas.microsoft.com/office/drawing/2014/main" id="{D88D91FE-F400-4874-8EF5-00AC8BE1F51B}"/>
                </a:ext>
              </a:extLst>
            </p:cNvPr>
            <p:cNvCxnSpPr/>
            <p:nvPr/>
          </p:nvCxnSpPr>
          <p:spPr>
            <a:xfrm>
              <a:off x="689820" y="303170"/>
              <a:ext cx="2872530" cy="14669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headEnd type="triangle"/>
              <a:tailEnd type="triangle"/>
            </a:ln>
            <a:effectLst/>
          </p:spPr>
        </p:cxn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B9636971-0891-4053-A4E4-5C3427A104A8}"/>
                </a:ext>
              </a:extLst>
            </p:cNvPr>
            <p:cNvSpPr>
              <a:spLocks/>
            </p:cNvSpPr>
            <p:nvPr/>
          </p:nvSpPr>
          <p:spPr>
            <a:xfrm>
              <a:off x="697542" y="387469"/>
              <a:ext cx="285115" cy="436245"/>
            </a:xfrm>
            <a:prstGeom prst="rect">
              <a:avLst/>
            </a:prstGeom>
            <a:solidFill>
              <a:srgbClr val="3253DC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0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A14C6C4-64CB-4099-9B71-B82B221CA991}"/>
                </a:ext>
              </a:extLst>
            </p:cNvPr>
            <p:cNvSpPr>
              <a:spLocks/>
            </p:cNvSpPr>
            <p:nvPr/>
          </p:nvSpPr>
          <p:spPr>
            <a:xfrm>
              <a:off x="982657" y="389690"/>
              <a:ext cx="285115" cy="436245"/>
            </a:xfrm>
            <a:prstGeom prst="rect">
              <a:avLst/>
            </a:prstGeom>
            <a:solidFill>
              <a:srgbClr val="70AD47">
                <a:lumMod val="60000"/>
                <a:lumOff val="40000"/>
              </a:srgbClr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7E223C4-13CC-4D67-8654-EE4C6D2F40AD}"/>
                </a:ext>
              </a:extLst>
            </p:cNvPr>
            <p:cNvSpPr>
              <a:spLocks/>
            </p:cNvSpPr>
            <p:nvPr/>
          </p:nvSpPr>
          <p:spPr>
            <a:xfrm>
              <a:off x="1143242" y="500499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8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2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6D47D9B-C197-45C4-9D5E-6453E217C964}"/>
                </a:ext>
              </a:extLst>
            </p:cNvPr>
            <p:cNvSpPr>
              <a:spLocks/>
            </p:cNvSpPr>
            <p:nvPr/>
          </p:nvSpPr>
          <p:spPr>
            <a:xfrm>
              <a:off x="1428357" y="500499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3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AEDC8976-379D-403C-BBFB-739E4A360DB6}"/>
                </a:ext>
              </a:extLst>
            </p:cNvPr>
            <p:cNvSpPr>
              <a:spLocks/>
            </p:cNvSpPr>
            <p:nvPr/>
          </p:nvSpPr>
          <p:spPr>
            <a:xfrm>
              <a:off x="1713472" y="500499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4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B8A143CB-872D-44FB-9449-0060F2FB9069}"/>
                </a:ext>
              </a:extLst>
            </p:cNvPr>
            <p:cNvSpPr>
              <a:spLocks/>
            </p:cNvSpPr>
            <p:nvPr/>
          </p:nvSpPr>
          <p:spPr>
            <a:xfrm>
              <a:off x="2601757" y="500499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11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9B38F6D-8014-484D-8CEF-30A9515EF9F2}"/>
                </a:ext>
              </a:extLst>
            </p:cNvPr>
            <p:cNvSpPr>
              <a:spLocks/>
            </p:cNvSpPr>
            <p:nvPr/>
          </p:nvSpPr>
          <p:spPr>
            <a:xfrm>
              <a:off x="2886872" y="500499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12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D9B3D1B9-3FCA-439D-BFFC-ECF865F5257E}"/>
                </a:ext>
              </a:extLst>
            </p:cNvPr>
            <p:cNvSpPr>
              <a:spLocks/>
            </p:cNvSpPr>
            <p:nvPr/>
          </p:nvSpPr>
          <p:spPr>
            <a:xfrm>
              <a:off x="3169527" y="500499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13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6" name="Text Box 19">
              <a:extLst>
                <a:ext uri="{FF2B5EF4-FFF2-40B4-BE49-F238E27FC236}">
                  <a16:creationId xmlns:a16="http://schemas.microsoft.com/office/drawing/2014/main" id="{8DCD9578-BD36-4282-ADB5-DBD9D8AC1C8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82802" y="616069"/>
              <a:ext cx="809948" cy="152281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BS Timeline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4D001739-A020-4F81-8F23-A3B05FABEBF9}"/>
                </a:ext>
              </a:extLst>
            </p:cNvPr>
            <p:cNvSpPr>
              <a:spLocks/>
            </p:cNvSpPr>
            <p:nvPr/>
          </p:nvSpPr>
          <p:spPr>
            <a:xfrm>
              <a:off x="3581712" y="380484"/>
              <a:ext cx="285115" cy="436245"/>
            </a:xfrm>
            <a:prstGeom prst="rect">
              <a:avLst/>
            </a:prstGeom>
            <a:solidFill>
              <a:srgbClr val="3253DC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0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64307CE7-CC92-4183-86E9-31E27D980AFA}"/>
                </a:ext>
              </a:extLst>
            </p:cNvPr>
            <p:cNvSpPr>
              <a:spLocks/>
            </p:cNvSpPr>
            <p:nvPr/>
          </p:nvSpPr>
          <p:spPr>
            <a:xfrm>
              <a:off x="3868732" y="380484"/>
              <a:ext cx="285115" cy="436245"/>
            </a:xfrm>
            <a:prstGeom prst="rect">
              <a:avLst/>
            </a:prstGeom>
            <a:solidFill>
              <a:srgbClr val="70AD47">
                <a:lumMod val="60000"/>
                <a:lumOff val="40000"/>
              </a:srgbClr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19" name="AutoShape 17">
              <a:extLst>
                <a:ext uri="{FF2B5EF4-FFF2-40B4-BE49-F238E27FC236}">
                  <a16:creationId xmlns:a16="http://schemas.microsoft.com/office/drawing/2014/main" id="{537CCFEB-E623-47EC-91DC-7042ED90C76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581712" y="250608"/>
              <a:ext cx="0" cy="2327492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0" name="AutoShape 17">
              <a:extLst>
                <a:ext uri="{FF2B5EF4-FFF2-40B4-BE49-F238E27FC236}">
                  <a16:creationId xmlns:a16="http://schemas.microsoft.com/office/drawing/2014/main" id="{E6B0F312-BE67-4057-8E32-BC3A1460A755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463532" y="232828"/>
              <a:ext cx="0" cy="1123950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BF6BFE86-0508-4F8D-96BD-EC3194E69354}"/>
                </a:ext>
              </a:extLst>
            </p:cNvPr>
            <p:cNvCxnSpPr/>
            <p:nvPr/>
          </p:nvCxnSpPr>
          <p:spPr>
            <a:xfrm flipV="1">
              <a:off x="3196832" y="1026578"/>
              <a:ext cx="273050" cy="635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6CFF3D3A-2A3C-4DAE-AEE1-C674E8EEE235}"/>
                </a:ext>
              </a:extLst>
            </p:cNvPr>
            <p:cNvCxnSpPr/>
            <p:nvPr/>
          </p:nvCxnSpPr>
          <p:spPr>
            <a:xfrm flipH="1">
              <a:off x="3574092" y="1025943"/>
              <a:ext cx="239395" cy="635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23" name="Text Box 19">
              <a:extLst>
                <a:ext uri="{FF2B5EF4-FFF2-40B4-BE49-F238E27FC236}">
                  <a16:creationId xmlns:a16="http://schemas.microsoft.com/office/drawing/2014/main" id="{54B5245C-35F2-44DF-B23C-2A17BE9D862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813487" y="977435"/>
              <a:ext cx="332105" cy="165735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TA</a:t>
              </a:r>
              <a:r>
                <a:rPr lang="en-GB" sz="8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offset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24" name="AutoShape 16">
              <a:extLst>
                <a:ext uri="{FF2B5EF4-FFF2-40B4-BE49-F238E27FC236}">
                  <a16:creationId xmlns:a16="http://schemas.microsoft.com/office/drawing/2014/main" id="{C565A8A3-0D55-43B2-9792-D1578F15020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689820" y="263841"/>
              <a:ext cx="7722" cy="2117409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5" name="Text Box 19">
              <a:extLst>
                <a:ext uri="{FF2B5EF4-FFF2-40B4-BE49-F238E27FC236}">
                  <a16:creationId xmlns:a16="http://schemas.microsoft.com/office/drawing/2014/main" id="{39361D36-8D1D-4A73-AC7B-009AFA0541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 flipV="1">
              <a:off x="2223171" y="234434"/>
              <a:ext cx="229235" cy="14605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Slot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B9636971-0891-4053-A4E4-5C3427A104A8}"/>
                </a:ext>
              </a:extLst>
            </p:cNvPr>
            <p:cNvSpPr>
              <a:spLocks/>
            </p:cNvSpPr>
            <p:nvPr/>
          </p:nvSpPr>
          <p:spPr>
            <a:xfrm>
              <a:off x="763844" y="1667961"/>
              <a:ext cx="285115" cy="435610"/>
            </a:xfrm>
            <a:prstGeom prst="rect">
              <a:avLst/>
            </a:prstGeom>
            <a:solidFill>
              <a:srgbClr val="3253DC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0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A14C6C4-64CB-4099-9B71-B82B221CA991}"/>
                </a:ext>
              </a:extLst>
            </p:cNvPr>
            <p:cNvSpPr>
              <a:spLocks/>
            </p:cNvSpPr>
            <p:nvPr/>
          </p:nvSpPr>
          <p:spPr>
            <a:xfrm>
              <a:off x="1057214" y="1667961"/>
              <a:ext cx="285115" cy="435610"/>
            </a:xfrm>
            <a:prstGeom prst="rect">
              <a:avLst/>
            </a:prstGeom>
            <a:solidFill>
              <a:srgbClr val="70AD47">
                <a:lumMod val="60000"/>
                <a:lumOff val="40000"/>
              </a:srgbClr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7E223C4-13CC-4D67-8654-EE4C6D2F40AD}"/>
                </a:ext>
              </a:extLst>
            </p:cNvPr>
            <p:cNvSpPr>
              <a:spLocks/>
            </p:cNvSpPr>
            <p:nvPr/>
          </p:nvSpPr>
          <p:spPr>
            <a:xfrm>
              <a:off x="1080434" y="1780991"/>
              <a:ext cx="285115" cy="435610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8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2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26D47D9B-C197-45C4-9D5E-6453E217C964}"/>
                </a:ext>
              </a:extLst>
            </p:cNvPr>
            <p:cNvSpPr>
              <a:spLocks/>
            </p:cNvSpPr>
            <p:nvPr/>
          </p:nvSpPr>
          <p:spPr>
            <a:xfrm>
              <a:off x="1367454" y="1780991"/>
              <a:ext cx="285115" cy="435610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3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AEDC8976-379D-403C-BBFB-739E4A360DB6}"/>
                </a:ext>
              </a:extLst>
            </p:cNvPr>
            <p:cNvSpPr>
              <a:spLocks/>
            </p:cNvSpPr>
            <p:nvPr/>
          </p:nvSpPr>
          <p:spPr>
            <a:xfrm>
              <a:off x="1648124" y="1780991"/>
              <a:ext cx="285115" cy="435610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4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8A143CB-872D-44FB-9449-0060F2FB9069}"/>
                </a:ext>
              </a:extLst>
            </p:cNvPr>
            <p:cNvSpPr>
              <a:spLocks/>
            </p:cNvSpPr>
            <p:nvPr/>
          </p:nvSpPr>
          <p:spPr>
            <a:xfrm>
              <a:off x="2519979" y="1780991"/>
              <a:ext cx="285115" cy="435610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11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B9B38F6D-8014-484D-8CEF-30A9515EF9F2}"/>
                </a:ext>
              </a:extLst>
            </p:cNvPr>
            <p:cNvSpPr>
              <a:spLocks/>
            </p:cNvSpPr>
            <p:nvPr/>
          </p:nvSpPr>
          <p:spPr>
            <a:xfrm>
              <a:off x="2806999" y="1780991"/>
              <a:ext cx="285115" cy="435610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12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D9B3D1B9-3FCA-439D-BFFC-ECF865F5257E}"/>
                </a:ext>
              </a:extLst>
            </p:cNvPr>
            <p:cNvSpPr>
              <a:spLocks/>
            </p:cNvSpPr>
            <p:nvPr/>
          </p:nvSpPr>
          <p:spPr>
            <a:xfrm>
              <a:off x="3094019" y="1780991"/>
              <a:ext cx="285115" cy="435610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9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13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4" name="Text Box 19">
              <a:extLst>
                <a:ext uri="{FF2B5EF4-FFF2-40B4-BE49-F238E27FC236}">
                  <a16:creationId xmlns:a16="http://schemas.microsoft.com/office/drawing/2014/main" id="{ADC76C2D-BE6F-4EE4-8863-607CB42E1C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607294" y="1896561"/>
              <a:ext cx="777506" cy="148139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UE Timeline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9840DB1-1A95-43D1-A906-B5FAE9BD8FD0}"/>
                </a:ext>
              </a:extLst>
            </p:cNvPr>
            <p:cNvSpPr>
              <a:spLocks/>
            </p:cNvSpPr>
            <p:nvPr/>
          </p:nvSpPr>
          <p:spPr>
            <a:xfrm>
              <a:off x="3645904" y="1660976"/>
              <a:ext cx="285115" cy="435610"/>
            </a:xfrm>
            <a:prstGeom prst="rect">
              <a:avLst/>
            </a:prstGeom>
            <a:solidFill>
              <a:srgbClr val="3253DC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solidFill>
                    <a:srgbClr val="FFFFFF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0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671AABB1-1696-4027-8137-1801C3030CE7}"/>
                </a:ext>
              </a:extLst>
            </p:cNvPr>
            <p:cNvSpPr>
              <a:spLocks/>
            </p:cNvSpPr>
            <p:nvPr/>
          </p:nvSpPr>
          <p:spPr>
            <a:xfrm>
              <a:off x="3939274" y="1660976"/>
              <a:ext cx="285115" cy="435610"/>
            </a:xfrm>
            <a:prstGeom prst="rect">
              <a:avLst/>
            </a:prstGeom>
            <a:solidFill>
              <a:srgbClr val="70AD47">
                <a:lumMod val="60000"/>
                <a:lumOff val="40000"/>
              </a:srgbClr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900"/>
                </a:spcAft>
              </a:pPr>
              <a:r>
                <a:rPr lang="en-GB" sz="1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1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37" name="AutoShape 16">
              <a:extLst>
                <a:ext uri="{FF2B5EF4-FFF2-40B4-BE49-F238E27FC236}">
                  <a16:creationId xmlns:a16="http://schemas.microsoft.com/office/drawing/2014/main" id="{A0F3082B-6D03-45BE-A58B-D1CC0C5EF27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56224" y="1143170"/>
              <a:ext cx="0" cy="1123315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41C1301D-5551-4E35-BB9C-2DD3E9C47B42}"/>
                </a:ext>
              </a:extLst>
            </p:cNvPr>
            <p:cNvCxnSpPr/>
            <p:nvPr/>
          </p:nvCxnSpPr>
          <p:spPr>
            <a:xfrm flipV="1">
              <a:off x="409044" y="1310188"/>
              <a:ext cx="273050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78B18B89-4D15-4C2B-B0CE-6956D2639CBD}"/>
                </a:ext>
              </a:extLst>
            </p:cNvPr>
            <p:cNvCxnSpPr/>
            <p:nvPr/>
          </p:nvCxnSpPr>
          <p:spPr>
            <a:xfrm flipH="1">
              <a:off x="758281" y="1309454"/>
              <a:ext cx="239395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40" name="Text Box 19">
              <a:extLst>
                <a:ext uri="{FF2B5EF4-FFF2-40B4-BE49-F238E27FC236}">
                  <a16:creationId xmlns:a16="http://schemas.microsoft.com/office/drawing/2014/main" id="{FDEE5743-C8F5-4771-B41C-A847C67E5DE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6702" y="1274068"/>
              <a:ext cx="220041" cy="169477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r>
                <a:rPr lang="en-GB" sz="8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prop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41" name="AutoShape 16">
              <a:extLst>
                <a:ext uri="{FF2B5EF4-FFF2-40B4-BE49-F238E27FC236}">
                  <a16:creationId xmlns:a16="http://schemas.microsoft.com/office/drawing/2014/main" id="{FBEF92CC-39E2-4129-93D1-B1E255A70931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143241" y="243041"/>
              <a:ext cx="0" cy="1123950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2" name="AutoShape 16">
              <a:extLst>
                <a:ext uri="{FF2B5EF4-FFF2-40B4-BE49-F238E27FC236}">
                  <a16:creationId xmlns:a16="http://schemas.microsoft.com/office/drawing/2014/main" id="{26481A6F-D2D2-462D-B0B4-36FC6F336A4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1079105" y="1181194"/>
              <a:ext cx="1328" cy="1473106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3" name="Straight Arrow Connector 42">
              <a:extLst>
                <a:ext uri="{FF2B5EF4-FFF2-40B4-BE49-F238E27FC236}">
                  <a16:creationId xmlns:a16="http://schemas.microsoft.com/office/drawing/2014/main" id="{5CC3DE9D-DBDC-4BFC-82C8-7885490BB843}"/>
                </a:ext>
              </a:extLst>
            </p:cNvPr>
            <p:cNvCxnSpPr/>
            <p:nvPr/>
          </p:nvCxnSpPr>
          <p:spPr>
            <a:xfrm flipV="1">
              <a:off x="806690" y="1202612"/>
              <a:ext cx="272415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FE7DF80F-F8A6-4BBB-B152-8C012AA52AC5}"/>
                </a:ext>
              </a:extLst>
            </p:cNvPr>
            <p:cNvCxnSpPr/>
            <p:nvPr/>
          </p:nvCxnSpPr>
          <p:spPr>
            <a:xfrm flipH="1">
              <a:off x="1143240" y="1201977"/>
              <a:ext cx="238760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45" name="Text Box 19">
              <a:extLst>
                <a:ext uri="{FF2B5EF4-FFF2-40B4-BE49-F238E27FC236}">
                  <a16:creationId xmlns:a16="http://schemas.microsoft.com/office/drawing/2014/main" id="{EC7AAB84-7789-4D98-B98A-00579E99FDD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31018" y="1113960"/>
              <a:ext cx="219710" cy="1689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r>
                <a:rPr lang="en-GB" sz="8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prop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46" name="AutoShape 16">
              <a:extLst>
                <a:ext uri="{FF2B5EF4-FFF2-40B4-BE49-F238E27FC236}">
                  <a16:creationId xmlns:a16="http://schemas.microsoft.com/office/drawing/2014/main" id="{15605A6D-BA39-4A3B-B035-F849C01B788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342685" y="1361100"/>
              <a:ext cx="0" cy="1123315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47" name="Straight Arrow Connector 46">
              <a:extLst>
                <a:ext uri="{FF2B5EF4-FFF2-40B4-BE49-F238E27FC236}">
                  <a16:creationId xmlns:a16="http://schemas.microsoft.com/office/drawing/2014/main" id="{D5455791-194B-489E-AB1A-96CDDC6F076F}"/>
                </a:ext>
              </a:extLst>
            </p:cNvPr>
            <p:cNvCxnSpPr/>
            <p:nvPr/>
          </p:nvCxnSpPr>
          <p:spPr>
            <a:xfrm flipV="1">
              <a:off x="806689" y="1501435"/>
              <a:ext cx="271780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48" name="Straight Arrow Connector 47">
              <a:extLst>
                <a:ext uri="{FF2B5EF4-FFF2-40B4-BE49-F238E27FC236}">
                  <a16:creationId xmlns:a16="http://schemas.microsoft.com/office/drawing/2014/main" id="{2F0A299D-481F-4DB1-94F6-14E21652E68E}"/>
                </a:ext>
              </a:extLst>
            </p:cNvPr>
            <p:cNvCxnSpPr/>
            <p:nvPr/>
          </p:nvCxnSpPr>
          <p:spPr>
            <a:xfrm flipH="1">
              <a:off x="1333809" y="1500800"/>
              <a:ext cx="238125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49" name="Text Box 19">
              <a:extLst>
                <a:ext uri="{FF2B5EF4-FFF2-40B4-BE49-F238E27FC236}">
                  <a16:creationId xmlns:a16="http://schemas.microsoft.com/office/drawing/2014/main" id="{EE7C92B2-C8AE-4C24-8B42-F96616A9748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571933" y="1437046"/>
              <a:ext cx="739669" cy="19465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r>
                <a:rPr lang="en-GB" sz="8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prop</a:t>
              </a:r>
              <a:r>
                <a:rPr lang="en-GB" sz="8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+TA</a:t>
              </a:r>
              <a:r>
                <a:rPr lang="en-GB" sz="800" baseline="-25000"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 offset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57E223C4-13CC-4D67-8654-EE4C6D2F40AD}"/>
                </a:ext>
              </a:extLst>
            </p:cNvPr>
            <p:cNvSpPr>
              <a:spLocks/>
            </p:cNvSpPr>
            <p:nvPr/>
          </p:nvSpPr>
          <p:spPr>
            <a:xfrm>
              <a:off x="3963070" y="1773850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8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2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57E223C4-13CC-4D67-8654-EE4C6D2F40AD}"/>
                </a:ext>
              </a:extLst>
            </p:cNvPr>
            <p:cNvSpPr>
              <a:spLocks/>
            </p:cNvSpPr>
            <p:nvPr/>
          </p:nvSpPr>
          <p:spPr>
            <a:xfrm>
              <a:off x="4032920" y="510200"/>
              <a:ext cx="285115" cy="436245"/>
            </a:xfrm>
            <a:prstGeom prst="rect">
              <a:avLst/>
            </a:prstGeom>
            <a:solidFill>
              <a:srgbClr val="E04F4F"/>
            </a:solidFill>
            <a:ln w="1079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algn="ctr">
                <a:spcBef>
                  <a:spcPts val="0"/>
                </a:spcBef>
                <a:spcAft>
                  <a:spcPts val="0"/>
                </a:spcAft>
              </a:pPr>
              <a:r>
                <a:rPr lang="en-GB" sz="800" kern="1200">
                  <a:solidFill>
                    <a:srgbClr val="FFFFFF"/>
                  </a:solidFill>
                  <a:effectLst/>
                  <a:latin typeface="Microsoft Sans Serif" panose="020B0604020202020204" pitchFamily="34" charset="0"/>
                  <a:ea typeface="Arial Unicode MS" panose="020B0604020202020204" pitchFamily="34" charset="-128"/>
                  <a:cs typeface="Times New Roman" panose="02020603050405020304" pitchFamily="18" charset="0"/>
                </a:rPr>
                <a:t>2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89723A20-14E6-4855-BC10-FEBA5BFF1CCB}"/>
                </a:ext>
              </a:extLst>
            </p:cNvPr>
            <p:cNvCxnSpPr/>
            <p:nvPr/>
          </p:nvCxnSpPr>
          <p:spPr>
            <a:xfrm>
              <a:off x="2108130" y="800100"/>
              <a:ext cx="438150" cy="0"/>
            </a:xfrm>
            <a:prstGeom prst="line">
              <a:avLst/>
            </a:prstGeom>
            <a:noFill/>
            <a:ln w="57150" cap="flat" cmpd="sng" algn="ctr">
              <a:solidFill>
                <a:srgbClr val="ED7D31"/>
              </a:solidFill>
              <a:prstDash val="sysDot"/>
              <a:miter lim="800000"/>
            </a:ln>
            <a:effectLst/>
          </p:spPr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304AA93E-8403-4CE6-8A51-5ED8BFECB4B5}"/>
                </a:ext>
              </a:extLst>
            </p:cNvPr>
            <p:cNvCxnSpPr/>
            <p:nvPr/>
          </p:nvCxnSpPr>
          <p:spPr>
            <a:xfrm>
              <a:off x="1998587" y="2015150"/>
              <a:ext cx="438150" cy="0"/>
            </a:xfrm>
            <a:prstGeom prst="line">
              <a:avLst/>
            </a:prstGeom>
            <a:noFill/>
            <a:ln w="57150" cap="flat" cmpd="sng" algn="ctr">
              <a:solidFill>
                <a:srgbClr val="ED7D31"/>
              </a:solidFill>
              <a:prstDash val="sysDot"/>
              <a:miter lim="800000"/>
            </a:ln>
            <a:effectLst/>
          </p:spPr>
        </p:cxnSp>
        <p:cxnSp>
          <p:nvCxnSpPr>
            <p:cNvPr id="54" name="AutoShape 16">
              <a:extLst>
                <a:ext uri="{FF2B5EF4-FFF2-40B4-BE49-F238E27FC236}">
                  <a16:creationId xmlns:a16="http://schemas.microsoft.com/office/drawing/2014/main" id="{ADDDD566-0D75-4052-B743-83B6894ED99D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1057214" y="1591605"/>
              <a:ext cx="0" cy="1123315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5" name="Straight Arrow Connector 54">
              <a:extLst>
                <a:ext uri="{FF2B5EF4-FFF2-40B4-BE49-F238E27FC236}">
                  <a16:creationId xmlns:a16="http://schemas.microsoft.com/office/drawing/2014/main" id="{A7F6100D-AC90-44FC-8B68-19D852AB6742}"/>
                </a:ext>
              </a:extLst>
            </p:cNvPr>
            <p:cNvCxnSpPr/>
            <p:nvPr/>
          </p:nvCxnSpPr>
          <p:spPr>
            <a:xfrm flipV="1">
              <a:off x="779440" y="2565695"/>
              <a:ext cx="273050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56" name="Straight Arrow Connector 55">
              <a:extLst>
                <a:ext uri="{FF2B5EF4-FFF2-40B4-BE49-F238E27FC236}">
                  <a16:creationId xmlns:a16="http://schemas.microsoft.com/office/drawing/2014/main" id="{2903892D-DD06-4FE6-80B2-0150D76B69B7}"/>
                </a:ext>
              </a:extLst>
            </p:cNvPr>
            <p:cNvCxnSpPr/>
            <p:nvPr/>
          </p:nvCxnSpPr>
          <p:spPr>
            <a:xfrm flipH="1">
              <a:off x="1086140" y="2565060"/>
              <a:ext cx="239395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57" name="Text Box 19">
              <a:extLst>
                <a:ext uri="{FF2B5EF4-FFF2-40B4-BE49-F238E27FC236}">
                  <a16:creationId xmlns:a16="http://schemas.microsoft.com/office/drawing/2014/main" id="{BF0B9DA8-3D83-4468-93F7-356A61DC5F2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65150" y="2529500"/>
              <a:ext cx="291760" cy="1689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 b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r>
                <a:rPr lang="en-GB" sz="800" b="1" baseline="-2500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RXTX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  <p:cxnSp>
          <p:nvCxnSpPr>
            <p:cNvPr id="58" name="AutoShape 16">
              <a:extLst>
                <a:ext uri="{FF2B5EF4-FFF2-40B4-BE49-F238E27FC236}">
                  <a16:creationId xmlns:a16="http://schemas.microsoft.com/office/drawing/2014/main" id="{10B92161-EBE0-47CB-A562-0E91B673655E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3379134" y="1201977"/>
              <a:ext cx="1270" cy="1472565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59" name="AutoShape 16">
              <a:extLst>
                <a:ext uri="{FF2B5EF4-FFF2-40B4-BE49-F238E27FC236}">
                  <a16:creationId xmlns:a16="http://schemas.microsoft.com/office/drawing/2014/main" id="{374E7D55-1F99-422F-A3F1-18CC690505D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3642729" y="1381682"/>
              <a:ext cx="0" cy="1123315"/>
            </a:xfrm>
            <a:prstGeom prst="straightConnector1">
              <a:avLst/>
            </a:prstGeom>
            <a:noFill/>
            <a:ln w="9525" cap="flat">
              <a:solidFill>
                <a:srgbClr val="000000"/>
              </a:solidFill>
              <a:prstDash val="sysDot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78660B6B-1076-4C1A-BF55-DEF3F19ABFB8}"/>
                </a:ext>
              </a:extLst>
            </p:cNvPr>
            <p:cNvCxnSpPr/>
            <p:nvPr/>
          </p:nvCxnSpPr>
          <p:spPr>
            <a:xfrm flipV="1">
              <a:off x="3100867" y="2445385"/>
              <a:ext cx="273050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cxnSp>
          <p:nvCxnSpPr>
            <p:cNvPr id="61" name="Straight Arrow Connector 60">
              <a:extLst>
                <a:ext uri="{FF2B5EF4-FFF2-40B4-BE49-F238E27FC236}">
                  <a16:creationId xmlns:a16="http://schemas.microsoft.com/office/drawing/2014/main" id="{46163D82-DA3E-4051-8FB5-BFA6A8974B91}"/>
                </a:ext>
              </a:extLst>
            </p:cNvPr>
            <p:cNvCxnSpPr/>
            <p:nvPr/>
          </p:nvCxnSpPr>
          <p:spPr>
            <a:xfrm flipH="1">
              <a:off x="3653387" y="2444750"/>
              <a:ext cx="239395" cy="5080"/>
            </a:xfrm>
            <a:prstGeom prst="straightConnector1">
              <a:avLst/>
            </a:prstGeom>
            <a:noFill/>
            <a:ln w="6350" cap="flat" cmpd="sng" algn="ctr">
              <a:solidFill>
                <a:srgbClr val="4472C4"/>
              </a:solidFill>
              <a:prstDash val="solid"/>
              <a:miter lim="800000"/>
              <a:tailEnd type="triangle"/>
            </a:ln>
            <a:effectLst/>
          </p:spPr>
        </p:cxnSp>
        <p:sp>
          <p:nvSpPr>
            <p:cNvPr id="62" name="Text Box 19">
              <a:extLst>
                <a:ext uri="{FF2B5EF4-FFF2-40B4-BE49-F238E27FC236}">
                  <a16:creationId xmlns:a16="http://schemas.microsoft.com/office/drawing/2014/main" id="{49A52A5E-2092-4FF1-9344-E867C134B6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86872" y="2409190"/>
              <a:ext cx="291465" cy="16891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rot="0" vert="horz" wrap="square" lIns="0" tIns="0" rIns="0" bIns="0" anchor="t" anchorCtr="0" upright="1">
              <a:noAutofit/>
            </a:bodyPr>
            <a:lstStyle/>
            <a:p>
              <a:pPr marL="0" marR="0">
                <a:spcBef>
                  <a:spcPts val="0"/>
                </a:spcBef>
                <a:spcAft>
                  <a:spcPts val="900"/>
                </a:spcAft>
              </a:pPr>
              <a:r>
                <a:rPr lang="en-GB" sz="800" b="1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</a:t>
              </a:r>
              <a:r>
                <a:rPr lang="en-GB" sz="800" b="1" baseline="-25000">
                  <a:solidFill>
                    <a:srgbClr val="FF0000"/>
                  </a:solidFill>
                  <a:effectLst/>
                  <a:latin typeface="Times New Roman" panose="02020603050405020304" pitchFamily="18" charset="0"/>
                  <a:ea typeface="Times New Roman" panose="02020603050405020304" pitchFamily="18" charset="0"/>
                </a:rPr>
                <a:t>TXRX</a:t>
              </a:r>
              <a:endParaRPr lang="en-US" sz="1200">
                <a:effectLst/>
                <a:latin typeface="Times New Roman" panose="02020603050405020304" pitchFamily="18" charset="0"/>
                <a:ea typeface="Arial Unicode MS" panose="020B060402020202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2070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087F3-3544-4332-A742-4652811B2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1-symbol switching in 120KHz SCS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A71F1C-D175-48CE-9DBA-4924551F48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Current TA offset for FR2 – 13763 Tc = 7us </a:t>
            </a:r>
          </a:p>
          <a:p>
            <a:r>
              <a:rPr lang="en-US" dirty="0"/>
              <a:t>For a UE that is 300 </a:t>
            </a:r>
            <a:r>
              <a:rPr lang="en-US" dirty="0" err="1"/>
              <a:t>mts</a:t>
            </a:r>
            <a:r>
              <a:rPr lang="en-US" dirty="0"/>
              <a:t> away from </a:t>
            </a:r>
            <a:r>
              <a:rPr lang="en-US" dirty="0" err="1"/>
              <a:t>gNodeB</a:t>
            </a:r>
            <a:r>
              <a:rPr lang="en-US" dirty="0"/>
              <a:t> TA = 2 us</a:t>
            </a:r>
          </a:p>
          <a:p>
            <a:r>
              <a:rPr lang="en-US" dirty="0" err="1"/>
              <a:t>TA_offset</a:t>
            </a:r>
            <a:r>
              <a:rPr lang="en-US" dirty="0"/>
              <a:t> + TA = 7+2 &gt; 8.92 = </a:t>
            </a:r>
            <a:r>
              <a:rPr lang="en-US" dirty="0" err="1"/>
              <a:t>Tsym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1 symbol switching is not feasible</a:t>
            </a:r>
          </a:p>
          <a:p>
            <a:r>
              <a:rPr lang="en-US" dirty="0"/>
              <a:t>Even with no TA, the max </a:t>
            </a:r>
            <a:r>
              <a:rPr lang="en-US" dirty="0" err="1"/>
              <a:t>TRxTx</a:t>
            </a:r>
            <a:r>
              <a:rPr lang="en-US" dirty="0"/>
              <a:t> = 8.92 – 7 = 1.92 which is infeasible for UE</a:t>
            </a:r>
          </a:p>
        </p:txBody>
      </p:sp>
    </p:spTree>
    <p:extLst>
      <p:ext uri="{BB962C8B-B14F-4D97-AF65-F5344CB8AC3E}">
        <p14:creationId xmlns:p14="http://schemas.microsoft.com/office/powerpoint/2010/main" val="42753092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F8D1D9-849A-4A81-8DF1-747F7B04F6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for Investigation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FA5E60-F12D-40C3-8901-A5205AD372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Proposal 1: Companies to investigate whether it is feasible from both UE and network perspectives to have two values of </a:t>
            </a:r>
            <a:r>
              <a:rPr lang="en-US" dirty="0" err="1"/>
              <a:t>NTA_offset</a:t>
            </a:r>
            <a:r>
              <a:rPr lang="en-US" dirty="0"/>
              <a:t> for FR2: existing value (</a:t>
            </a:r>
            <a:r>
              <a:rPr lang="en-GB" dirty="0"/>
              <a:t>13763 Tc</a:t>
            </a:r>
            <a:r>
              <a:rPr lang="en-US" dirty="0"/>
              <a:t>) in TS 38.133 and a shorter value. The shorter value is FFS.</a:t>
            </a:r>
          </a:p>
          <a:p>
            <a:pPr lvl="1"/>
            <a:r>
              <a:rPr lang="en-US" dirty="0"/>
              <a:t>Companies to also investigate the system performance benefit </a:t>
            </a:r>
          </a:p>
          <a:p>
            <a:r>
              <a:rPr lang="en-US" dirty="0"/>
              <a:t>Proposal 2: If based on RAN4 studies, two </a:t>
            </a:r>
            <a:r>
              <a:rPr lang="en-US" dirty="0" err="1"/>
              <a:t>NTA_offset</a:t>
            </a:r>
            <a:r>
              <a:rPr lang="en-US" dirty="0"/>
              <a:t> values are considered to be feasible, then RAN4 will request RAN2 to introduce 1-bit broadcast signaling in FR2 for UE to know which TA offset to use. The larger NTA offset value can be used as default</a:t>
            </a:r>
          </a:p>
          <a:p>
            <a:r>
              <a:rPr lang="en-US" dirty="0"/>
              <a:t>Interested companies are to provide their views including the feasible value of the second </a:t>
            </a:r>
            <a:r>
              <a:rPr lang="en-US" dirty="0" err="1"/>
              <a:t>NTA_offset</a:t>
            </a:r>
            <a:r>
              <a:rPr lang="en-US" dirty="0"/>
              <a:t> (shorter value) for FR2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4469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355</Words>
  <Application>Microsoft Office PowerPoint</Application>
  <PresentationFormat>Widescreen</PresentationFormat>
  <Paragraphs>62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 Unicode MS</vt:lpstr>
      <vt:lpstr>Arial</vt:lpstr>
      <vt:lpstr>Calibri</vt:lpstr>
      <vt:lpstr>Calibri Light</vt:lpstr>
      <vt:lpstr>Microsoft Sans Serif</vt:lpstr>
      <vt:lpstr>Times New Roman</vt:lpstr>
      <vt:lpstr>Office Theme</vt:lpstr>
      <vt:lpstr>Draft WF on Feasibility of two NTA offset for FR2</vt:lpstr>
      <vt:lpstr>Motivation</vt:lpstr>
      <vt:lpstr>TA offset impact on Rx to Tx switching time</vt:lpstr>
      <vt:lpstr>1-symbol switching in 120KHz SCS</vt:lpstr>
      <vt:lpstr>Proposals for Investigation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 offset signaling for FR2</dc:title>
  <dc:creator>Awlok Josan</dc:creator>
  <cp:lastModifiedBy>Awlok Josan</cp:lastModifiedBy>
  <cp:revision>28</cp:revision>
  <dcterms:created xsi:type="dcterms:W3CDTF">2018-03-01T07:31:43Z</dcterms:created>
  <dcterms:modified xsi:type="dcterms:W3CDTF">2018-03-02T11:57:23Z</dcterms:modified>
</cp:coreProperties>
</file>