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63" r:id="rId6"/>
    <p:sldId id="367" r:id="rId7"/>
    <p:sldId id="366" r:id="rId8"/>
    <p:sldId id="365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121" d="100"/>
          <a:sy n="121" d="100"/>
        </p:scale>
        <p:origin x="131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02.03.2018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the test methodology of </a:t>
            </a:r>
            <a:br>
              <a:rPr lang="en-GB" altLang="en-US" sz="4000" dirty="0" smtClean="0"/>
            </a:br>
            <a:r>
              <a:rPr lang="en-GB" altLang="en-US" sz="4000" dirty="0" smtClean="0"/>
              <a:t>beam correspondence 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Media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Tek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0335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</a:t>
            </a:r>
            <a:r>
              <a:rPr lang="en-US" altLang="zh-CN" sz="1800" b="1" dirty="0" smtClean="0"/>
              <a:t>#86 Meeting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it-IT" sz="1800" b="1" dirty="0" smtClean="0"/>
              <a:t>Athens, Greece, 26 </a:t>
            </a:r>
            <a:r>
              <a:rPr lang="it-IT" sz="1800" b="1" dirty="0"/>
              <a:t>- </a:t>
            </a:r>
            <a:r>
              <a:rPr lang="it-IT" sz="1800" b="1" dirty="0" smtClean="0"/>
              <a:t>02 Febrauary </a:t>
            </a:r>
            <a:r>
              <a:rPr lang="it-IT" sz="1800" b="1" dirty="0"/>
              <a:t>2018</a:t>
            </a:r>
            <a:br>
              <a:rPr lang="it-IT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 smtClean="0"/>
              <a:t>7</a:t>
            </a:r>
            <a:r>
              <a:rPr lang="en-GB" sz="1800" b="1" dirty="0" smtClean="0"/>
              <a:t>.4.9.12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R4-1803458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37150"/>
          </a:xfrm>
        </p:spPr>
        <p:txBody>
          <a:bodyPr/>
          <a:lstStyle/>
          <a:p>
            <a:pPr marL="365760" indent="-365760"/>
            <a:r>
              <a:rPr lang="en-US" altLang="ko-KR" sz="2000" dirty="0" smtClean="0"/>
              <a:t>RAN4 </a:t>
            </a:r>
            <a:r>
              <a:rPr lang="en-US" altLang="ko-KR" sz="2000" dirty="0"/>
              <a:t>discussed </a:t>
            </a:r>
            <a:r>
              <a:rPr lang="en-US" altLang="ko-KR" sz="2000" dirty="0" smtClean="0"/>
              <a:t>how to </a:t>
            </a:r>
            <a:r>
              <a:rPr lang="en-US" altLang="ko-KR" sz="2000" dirty="0"/>
              <a:t>define </a:t>
            </a:r>
            <a:r>
              <a:rPr lang="en-US" altLang="ko-KR" sz="2000" dirty="0" smtClean="0"/>
              <a:t>the beam </a:t>
            </a:r>
            <a:r>
              <a:rPr lang="en-US" altLang="ko-KR" sz="2000" dirty="0"/>
              <a:t>correspondence RF requirements </a:t>
            </a:r>
            <a:r>
              <a:rPr lang="en-US" altLang="ko-KR" sz="2000" dirty="0" smtClean="0"/>
              <a:t>in TS38.101-2.</a:t>
            </a:r>
            <a:endParaRPr lang="en-US" altLang="ko-KR" sz="2000" dirty="0"/>
          </a:p>
          <a:p>
            <a:pPr marL="365760" indent="-365760"/>
            <a:r>
              <a:rPr lang="en-US" altLang="ko-KR" sz="2000" dirty="0" smtClean="0"/>
              <a:t>Three companies provided the detail test methodology as below</a:t>
            </a:r>
          </a:p>
          <a:p>
            <a:pPr marL="765810" lvl="1" indent="-365760"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[1] LGE (R4-1801637): EIS based EIRP beam correspondence evaluation</a:t>
            </a:r>
          </a:p>
          <a:p>
            <a:pPr marL="765810" lvl="1" indent="-365760"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[2] </a:t>
            </a:r>
            <a:r>
              <a:rPr lang="en-US" altLang="ko-KR" sz="1600" dirty="0" smtClean="0"/>
              <a:t>Media </a:t>
            </a:r>
            <a:r>
              <a:rPr lang="en-US" altLang="ko-KR" sz="1600" dirty="0" err="1" smtClean="0"/>
              <a:t>Tek</a:t>
            </a:r>
            <a:r>
              <a:rPr lang="en-US" altLang="ko-KR" sz="1600" dirty="0" smtClean="0"/>
              <a:t> </a:t>
            </a:r>
            <a:r>
              <a:rPr lang="en-US" altLang="ko-KR" sz="1600" dirty="0" smtClean="0"/>
              <a:t>(R4-1802282) : Partial &amp; full beam correspondence evaluation</a:t>
            </a:r>
          </a:p>
          <a:p>
            <a:pPr marL="765810" lvl="1" indent="-365760"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[3] Qualcomm (R4-1800731) : Real </a:t>
            </a:r>
            <a:r>
              <a:rPr lang="en-US" altLang="ko-KR" sz="1600" dirty="0" err="1" smtClean="0"/>
              <a:t>Tx</a:t>
            </a:r>
            <a:r>
              <a:rPr lang="en-US" altLang="ko-KR" sz="1600" dirty="0" smtClean="0"/>
              <a:t> and best </a:t>
            </a:r>
            <a:r>
              <a:rPr lang="en-US" altLang="ko-KR" sz="1600" dirty="0" err="1" smtClean="0"/>
              <a:t>Tx</a:t>
            </a:r>
            <a:r>
              <a:rPr lang="en-US" altLang="ko-KR" sz="1600" dirty="0"/>
              <a:t> beam correspondence evaluation</a:t>
            </a:r>
            <a:endParaRPr lang="en-US" altLang="ko-KR" sz="1600" dirty="0" smtClean="0"/>
          </a:p>
          <a:p>
            <a:pPr marL="365760" indent="-365760"/>
            <a:r>
              <a:rPr lang="en-US" altLang="ko-KR" sz="2000" dirty="0"/>
              <a:t>During online/offline discussions, companies discussed </a:t>
            </a:r>
            <a:r>
              <a:rPr lang="en-US" altLang="ko-KR" sz="2000" dirty="0" smtClean="0"/>
              <a:t>pros and cons according to the proposed test methodologies. </a:t>
            </a:r>
          </a:p>
          <a:p>
            <a:pPr marL="365760" indent="-365760"/>
            <a:r>
              <a:rPr lang="en-US" altLang="ko-KR" sz="2000" strike="sngStrike" dirty="0" smtClean="0"/>
              <a:t>One </a:t>
            </a:r>
            <a:r>
              <a:rPr lang="en-US" altLang="ko-KR" sz="2000" strike="sngStrike" dirty="0"/>
              <a:t>remaining </a:t>
            </a:r>
            <a:r>
              <a:rPr lang="en-US" altLang="ko-KR" sz="2000" strike="sngStrike" dirty="0" smtClean="0"/>
              <a:t>issue for EIS requirements </a:t>
            </a:r>
            <a:r>
              <a:rPr lang="en-US" altLang="ko-KR" sz="2000" strike="sngStrike" dirty="0"/>
              <a:t>is whether </a:t>
            </a:r>
            <a:r>
              <a:rPr lang="en-US" altLang="ko-KR" sz="2000" strike="sngStrike" dirty="0" smtClean="0"/>
              <a:t>to define the CDF based EIS requirements or not. </a:t>
            </a:r>
          </a:p>
          <a:p>
            <a:pPr marL="365760" indent="-365760"/>
            <a:r>
              <a:rPr lang="en-US" altLang="ko-KR" sz="2000" strike="sngStrike" dirty="0"/>
              <a:t>The CDF based EIS for spherical </a:t>
            </a:r>
            <a:r>
              <a:rPr lang="en-US" altLang="ko-KR" sz="2000" strike="sngStrike" dirty="0" smtClean="0"/>
              <a:t>coverage is </a:t>
            </a:r>
            <a:r>
              <a:rPr lang="en-US" altLang="ko-KR" sz="2000" strike="sngStrike" dirty="0"/>
              <a:t>quite similar </a:t>
            </a:r>
            <a:r>
              <a:rPr lang="en-US" altLang="ko-KR" sz="2000" strike="sngStrike" dirty="0" smtClean="0"/>
              <a:t>to that with </a:t>
            </a:r>
            <a:r>
              <a:rPr lang="en-US" altLang="ko-KR" sz="2000" strike="sngStrike" dirty="0"/>
              <a:t>EIRP </a:t>
            </a:r>
            <a:r>
              <a:rPr lang="en-US" altLang="ko-KR" sz="2000" strike="sngStrike" dirty="0" smtClean="0"/>
              <a:t>if the beam </a:t>
            </a:r>
            <a:r>
              <a:rPr lang="en-US" altLang="ko-KR" sz="2000" strike="sngStrike" dirty="0"/>
              <a:t>reciprocity </a:t>
            </a:r>
            <a:r>
              <a:rPr lang="en-US" altLang="ko-KR" sz="2000" strike="sngStrike" dirty="0" smtClean="0"/>
              <a:t>between Rx beam and </a:t>
            </a:r>
            <a:r>
              <a:rPr lang="en-US" altLang="ko-KR" sz="2000" strike="sngStrike" dirty="0" err="1" smtClean="0"/>
              <a:t>Tx</a:t>
            </a:r>
            <a:r>
              <a:rPr lang="en-US" altLang="ko-KR" sz="2000" strike="sngStrike" dirty="0" smtClean="0"/>
              <a:t> beam is guaranteed.</a:t>
            </a:r>
          </a:p>
          <a:p>
            <a:pPr marL="365760" indent="-365760"/>
            <a:r>
              <a:rPr lang="en-US" altLang="ko-KR" sz="2000" strike="sngStrike" dirty="0" smtClean="0"/>
              <a:t>This </a:t>
            </a:r>
            <a:r>
              <a:rPr lang="en-US" altLang="ko-KR" sz="2000" strike="sngStrike" dirty="0"/>
              <a:t>WF </a:t>
            </a:r>
            <a:r>
              <a:rPr lang="en-US" altLang="ko-KR" sz="2000" strike="sngStrike" dirty="0" smtClean="0"/>
              <a:t>is on the related discussions </a:t>
            </a:r>
            <a:r>
              <a:rPr lang="en-US" altLang="ko-KR" sz="2000" strike="sngStrike" dirty="0"/>
              <a:t>on how </a:t>
            </a:r>
            <a:r>
              <a:rPr lang="en-US" altLang="ko-KR" sz="2000" strike="sngStrike" dirty="0" smtClean="0"/>
              <a:t>to specify the beam correspondence test methodology and exception of CDF based EIS </a:t>
            </a:r>
            <a:r>
              <a:rPr lang="en-US" altLang="ko-KR" sz="2000" strike="sngStrike" dirty="0"/>
              <a:t>spherical </a:t>
            </a:r>
            <a:r>
              <a:rPr lang="en-US" altLang="ko-KR" sz="2000" strike="sngStrike" dirty="0" smtClean="0"/>
              <a:t>coverage for beam correspondence capable UE.</a:t>
            </a:r>
            <a:endParaRPr lang="en-US" sz="1600" strike="sng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483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37150"/>
          </a:xfrm>
        </p:spPr>
        <p:txBody>
          <a:bodyPr/>
          <a:lstStyle/>
          <a:p>
            <a:pPr marL="365760" indent="-365760"/>
            <a:r>
              <a:rPr lang="en-US" altLang="ko-KR" dirty="0" smtClean="0"/>
              <a:t>Beam correspondence: </a:t>
            </a:r>
            <a:endParaRPr lang="en-US" altLang="ko-KR" sz="2000" dirty="0" smtClean="0"/>
          </a:p>
          <a:p>
            <a:pPr lvl="1"/>
            <a:r>
              <a:rPr lang="en-US" altLang="ko-KR" b="1" dirty="0" smtClean="0"/>
              <a:t>UE aspects in RAN1:</a:t>
            </a:r>
            <a:r>
              <a:rPr lang="en-US" altLang="ko-KR" dirty="0" smtClean="0"/>
              <a:t> </a:t>
            </a:r>
            <a:endParaRPr lang="en-US" altLang="ko-KR" dirty="0"/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/>
              <a:t>UE is able to determine a UE </a:t>
            </a:r>
            <a:r>
              <a:rPr lang="en-US" altLang="zh-CN" dirty="0" err="1"/>
              <a:t>Tx</a:t>
            </a:r>
            <a:r>
              <a:rPr lang="en-US" altLang="zh-CN" dirty="0"/>
              <a:t> beam for the uplink transmission based on UE’s downlink measurement on UE’s one or more Rx beams.</a:t>
            </a:r>
            <a:endParaRPr lang="zh-CN" altLang="zh-CN" dirty="0"/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dirty="0"/>
              <a:t>UE is able to determine a UE Rx beam for the downlink reception based on TRP’s indication based on uplink measurement on UE’s one or more </a:t>
            </a:r>
            <a:r>
              <a:rPr lang="en-GB" altLang="zh-CN" dirty="0" err="1"/>
              <a:t>Tx</a:t>
            </a:r>
            <a:r>
              <a:rPr lang="en-GB" altLang="zh-CN" dirty="0"/>
              <a:t> beams</a:t>
            </a:r>
            <a:r>
              <a:rPr lang="en-GB" altLang="zh-CN" dirty="0" smtClean="0"/>
              <a:t>.</a:t>
            </a:r>
            <a:endParaRPr lang="zh-CN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0720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 of comparison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467086"/>
              </p:ext>
            </p:extLst>
          </p:nvPr>
        </p:nvGraphicFramePr>
        <p:xfrm>
          <a:off x="273267" y="975360"/>
          <a:ext cx="8610601" cy="5730240"/>
        </p:xfrm>
        <a:graphic>
          <a:graphicData uri="http://schemas.openxmlformats.org/drawingml/2006/table">
            <a:tbl>
              <a:tblPr firstRow="1" bandRow="1"/>
              <a:tblGrid>
                <a:gridCol w="2470103"/>
                <a:gridCol w="3022516"/>
                <a:gridCol w="3117982"/>
              </a:tblGrid>
              <a:tr h="3294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method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Cons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11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[1] by LGE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- Evaluate difference of direction and power between </a:t>
                      </a:r>
                      <a:r>
                        <a:rPr lang="en-US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Tx</a:t>
                      </a: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and Rx beam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Not simple test compare with QC proposal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Need to know UE ant. Configuration and a lot of antennas.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r>
                        <a:rPr lang="en-US" altLang="ko-KR" sz="16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Difficult to decide the distance between antennas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[2] by MTK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 </a:t>
                      </a:r>
                      <a:r>
                        <a:rPr lang="en-GB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UE implicitly verify by using the spherical coverage test</a:t>
                      </a:r>
                      <a:endParaRPr lang="ko-KR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+mn-cs"/>
                        </a:rPr>
                        <a:t>- Can not differentiate “full” and “partial” beam correspondence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+mn-cs"/>
                        </a:rPr>
                        <a:t>-New concept for “partial” beam correspondence and too late to introduce in rel-15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strike="noStrike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Adjacent UE can be impacted by  unmatched direction between </a:t>
                      </a:r>
                      <a:r>
                        <a:rPr lang="en-US" altLang="ko-KR" sz="1600" strike="noStrike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Tx</a:t>
                      </a:r>
                      <a:r>
                        <a:rPr lang="en-US" altLang="ko-KR" sz="1600" strike="noStrike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and Rx beam</a:t>
                      </a:r>
                      <a:endParaRPr lang="ko-KR" altLang="en-US" sz="160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6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[3] by QC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Simple test for power difference between </a:t>
                      </a:r>
                      <a:r>
                        <a:rPr lang="en-US" altLang="ko-KR" sz="1600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Tx</a:t>
                      </a: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and Rx beam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+mn-cs"/>
                        </a:rPr>
                        <a:t>- No EIRP CDF test time saving for UEs with beam correspondence capability as beam sweeping is always required.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600" strike="noStrike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Adjacent UE can be impacted by  unmatched direction between </a:t>
                      </a:r>
                      <a:r>
                        <a:rPr lang="en-US" altLang="ko-KR" sz="1600" strike="noStrike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Tx</a:t>
                      </a:r>
                      <a:r>
                        <a:rPr lang="en-US" altLang="ko-KR" sz="1600" strike="noStrike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and Rx beam</a:t>
                      </a:r>
                      <a:endParaRPr lang="ko-KR" altLang="ko-KR" sz="1600" strike="noStrike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011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6537"/>
            <a:ext cx="8229600" cy="5456663"/>
          </a:xfrm>
        </p:spPr>
        <p:txBody>
          <a:bodyPr/>
          <a:lstStyle/>
          <a:p>
            <a:r>
              <a:rPr lang="en-US" altLang="ko-KR" dirty="0" smtClean="0"/>
              <a:t>The </a:t>
            </a:r>
            <a:r>
              <a:rPr lang="en-US" altLang="ko-KR" dirty="0"/>
              <a:t>metric to choose the test methodology for beam correspondence RF requirement is test simplicity to save the OTA test time</a:t>
            </a:r>
            <a:r>
              <a:rPr lang="en-US" altLang="ko-KR" dirty="0" smtClean="0"/>
              <a:t>.</a:t>
            </a:r>
          </a:p>
          <a:p>
            <a:pPr marL="685800" lvl="1"/>
            <a:r>
              <a:rPr lang="en-US" altLang="ko-KR" dirty="0" smtClean="0">
                <a:solidFill>
                  <a:srgbClr val="FF0000"/>
                </a:solidFill>
              </a:rPr>
              <a:t>RAN4 </a:t>
            </a:r>
            <a:r>
              <a:rPr lang="en-US" altLang="ko-KR" dirty="0">
                <a:solidFill>
                  <a:srgbClr val="FF0000"/>
                </a:solidFill>
              </a:rPr>
              <a:t>will specify the minimum RF requirements of beam correspondence based on [2] </a:t>
            </a:r>
            <a:r>
              <a:rPr lang="en-US" altLang="ko-KR" dirty="0" smtClean="0">
                <a:solidFill>
                  <a:srgbClr val="FF0000"/>
                </a:solidFill>
              </a:rPr>
              <a:t>to reduce the test time and test burden and </a:t>
            </a:r>
            <a:r>
              <a:rPr lang="en-US" altLang="ko-KR" dirty="0">
                <a:solidFill>
                  <a:srgbClr val="FF0000"/>
                </a:solidFill>
              </a:rPr>
              <a:t>inform to RAN WG5 for the test methodology of beam </a:t>
            </a:r>
            <a:r>
              <a:rPr lang="en-US" altLang="ko-KR" dirty="0" smtClean="0">
                <a:solidFill>
                  <a:srgbClr val="FF0000"/>
                </a:solidFill>
              </a:rPr>
              <a:t>correspondence. </a:t>
            </a:r>
            <a:endParaRPr lang="en-US" altLang="ko-KR" dirty="0">
              <a:solidFill>
                <a:srgbClr val="FF0000"/>
              </a:solidFill>
            </a:endParaRPr>
          </a:p>
          <a:p>
            <a:pPr marL="685800" lvl="1"/>
            <a:r>
              <a:rPr lang="en-US" altLang="ko-KR" dirty="0" smtClean="0"/>
              <a:t>FFS how to capture the full beam correspondence RF requirements. </a:t>
            </a:r>
          </a:p>
          <a:p>
            <a:pPr marL="400050" lvl="1" indent="0">
              <a:buNone/>
            </a:pPr>
            <a:endParaRPr lang="en-US" altLang="ko-KR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0195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openxmlformats.org/package/2006/metadata/core-properties"/>
    <ds:schemaRef ds:uri="http://purl.org/dc/dcmitype/"/>
    <ds:schemaRef ds:uri="66EEDB98-F073-460B-B9B0-9643F9FE785E"/>
    <ds:schemaRef ds:uri="http://schemas.microsoft.com/office/2006/documentManagement/types"/>
    <ds:schemaRef ds:uri="17c5c574-4f42-45b3-8a7f-77d8e859d074"/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14305</TotalTime>
  <Words>477</Words>
  <Application>Microsoft Office PowerPoint</Application>
  <PresentationFormat>화면 슬라이드 쇼(4:3)</PresentationFormat>
  <Paragraphs>45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MS Mincho</vt:lpstr>
      <vt:lpstr>SimSun</vt:lpstr>
      <vt:lpstr>맑은 고딕</vt:lpstr>
      <vt:lpstr>Arial</vt:lpstr>
      <vt:lpstr>Calibri</vt:lpstr>
      <vt:lpstr>Times New Roman</vt:lpstr>
      <vt:lpstr>Wingdings</vt:lpstr>
      <vt:lpstr>Office Theme</vt:lpstr>
      <vt:lpstr>WF on the test methodology of  beam correspondence </vt:lpstr>
      <vt:lpstr>Background</vt:lpstr>
      <vt:lpstr>Definition</vt:lpstr>
      <vt:lpstr>Summary of comparison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임수환/책임연구원/차세대표준(연)CAS팀(suhwan.lim@lge.com)</cp:lastModifiedBy>
  <cp:revision>877</cp:revision>
  <dcterms:created xsi:type="dcterms:W3CDTF">2013-05-13T16:02:00Z</dcterms:created>
  <dcterms:modified xsi:type="dcterms:W3CDTF">2018-03-02T14:03:09Z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1511973202</vt:lpwstr>
  </property>
  <property fmtid="{D5CDD505-2E9C-101B-9397-08002B2CF9AE}" pid="19" name="CTPClassification">
    <vt:lpwstr>CTP_NT</vt:lpwstr>
  </property>
</Properties>
</file>