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6"/>
  </p:notesMasterIdLst>
  <p:sldIdLst>
    <p:sldId id="256" r:id="rId2"/>
    <p:sldId id="259" r:id="rId3"/>
    <p:sldId id="270" r:id="rId4"/>
    <p:sldId id="257" r:id="rId5"/>
    <p:sldId id="258" r:id="rId6"/>
    <p:sldId id="272" r:id="rId7"/>
    <p:sldId id="283" r:id="rId8"/>
    <p:sldId id="277" r:id="rId9"/>
    <p:sldId id="281" r:id="rId10"/>
    <p:sldId id="266" r:id="rId11"/>
    <p:sldId id="262" r:id="rId12"/>
    <p:sldId id="263" r:id="rId13"/>
    <p:sldId id="269" r:id="rId14"/>
    <p:sldId id="267" r:id="rId15"/>
  </p:sldIdLst>
  <p:sldSz cx="9144000" cy="5143500" type="screen16x9"/>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40" autoAdjust="0"/>
    <p:restoredTop sz="91304" autoAdjust="0"/>
  </p:normalViewPr>
  <p:slideViewPr>
    <p:cSldViewPr snapToObjects="1" showGuides="1">
      <p:cViewPr varScale="1">
        <p:scale>
          <a:sx n="211" d="100"/>
          <a:sy n="211" d="100"/>
        </p:scale>
        <p:origin x="174" y="234"/>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3/1/2018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a:t>Click icon to add picture</a:t>
            </a:r>
            <a:endParaRPr/>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a:t>Click icon to add picture</a:t>
            </a:r>
            <a:endParaRPr/>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a:t>Click icon to add picture</a:t>
            </a:r>
            <a:endParaRPr/>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a:t>Click icon to add picture</a:t>
            </a:r>
            <a:endParaRP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a:t>Click icon to add picture</a:t>
            </a:r>
            <a:endParaRPr/>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a:t>Click icon to add picture</a:t>
            </a:r>
            <a:endParaRPr/>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a:t>Click icon to add picture</a:t>
            </a:r>
            <a:endParaRPr/>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a:t>Click icon to add picture</a:t>
            </a:r>
            <a:endParaRP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dirty="0"/>
              <a:t>R4-1703415</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a:t>Click icon to add picture</a:t>
            </a:r>
            <a:endParaRPr/>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dirty="0"/>
              <a:t>R4-1703415</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dirty="0"/>
              <a:t>R4-1703415</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dirty="0"/>
              <a:t>R4-1703415</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dirty="0"/>
              <a:t>R4-1703415</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a:t>September 2017</a:t>
            </a:r>
          </a:p>
        </p:txBody>
      </p:sp>
      <p:sp>
        <p:nvSpPr>
          <p:cNvPr id="8" name="Footer Placeholder 7"/>
          <p:cNvSpPr>
            <a:spLocks noGrp="1"/>
          </p:cNvSpPr>
          <p:nvPr>
            <p:ph type="ftr" sz="quarter" idx="11"/>
          </p:nvPr>
        </p:nvSpPr>
        <p:spPr/>
        <p:txBody>
          <a:bodyPr/>
          <a:lstStyle/>
          <a:p>
            <a:r>
              <a:rPr lang="en-US" dirty="0"/>
              <a:t>R4-1703415</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dirty="0"/>
              <a:t>R4-1703415</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September 2017</a:t>
            </a:r>
          </a:p>
        </p:txBody>
      </p:sp>
      <p:sp>
        <p:nvSpPr>
          <p:cNvPr id="3" name="Footer Placeholder 2"/>
          <p:cNvSpPr>
            <a:spLocks noGrp="1"/>
          </p:cNvSpPr>
          <p:nvPr>
            <p:ph type="ftr" sz="quarter" idx="11"/>
          </p:nvPr>
        </p:nvSpPr>
        <p:spPr/>
        <p:txBody>
          <a:bodyPr/>
          <a:lstStyle/>
          <a:p>
            <a:r>
              <a:rPr lang="en-US" dirty="0"/>
              <a:t>R4-1703415</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dirty="0"/>
              <a:t>R4-1703415</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a:t>September 2017</a:t>
            </a:r>
            <a:endParaRPr lang="en-US" dirty="0"/>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dirty="0"/>
              <a:t>R4-1703415</a:t>
            </a:r>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 </a:t>
            </a:r>
            <a:r>
              <a:rPr lang="en-GB" sz="1200" dirty="0">
                <a:latin typeface="Arial" panose="020B0604020202020204" pitchFamily="34" charset="0"/>
                <a:ea typeface="SimSun" panose="02010600030101010101" pitchFamily="2" charset="-122"/>
              </a:rPr>
              <a:t>Rohde &amp; Schwarz</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GB" sz="1200" dirty="0">
                <a:latin typeface="Arial" panose="020B0604020202020204" pitchFamily="34" charset="0"/>
                <a:ea typeface="Times New Roman" panose="02020603050405020304" pitchFamily="18" charset="0"/>
              </a:rPr>
              <a:t>Proposals for Characterization of Quiet Zone at mm-wave NR frequencies for Combined axis Positioner</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7.10.2</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a:tabLst>
                <a:tab pos="6264275" algn="r"/>
                <a:tab pos="6480810" algn="r"/>
              </a:tabLst>
            </a:pPr>
            <a:r>
              <a:rPr lang="en-US" sz="1100" b="1" dirty="0">
                <a:solidFill>
                  <a:schemeClr val="tx1"/>
                </a:solidFill>
                <a:latin typeface="Arial" panose="020B0604020202020204" pitchFamily="34" charset="0"/>
                <a:ea typeface="Times New Roman" panose="02020603050405020304" pitchFamily="18" charset="0"/>
              </a:rPr>
              <a:t>3GPP TSG-RAN4 Meeting RAN4#86		</a:t>
            </a:r>
            <a:r>
              <a:rPr lang="en-US" sz="1100" b="1" dirty="0" err="1">
                <a:solidFill>
                  <a:schemeClr val="tx1"/>
                </a:solidFill>
                <a:latin typeface="Arial" panose="020B0604020202020204" pitchFamily="34" charset="0"/>
                <a:ea typeface="Times New Roman" panose="02020603050405020304" pitchFamily="18" charset="0"/>
              </a:rPr>
              <a:t>Tdoc</a:t>
            </a:r>
            <a:r>
              <a:rPr lang="en-US" sz="1100" b="1" dirty="0">
                <a:solidFill>
                  <a:schemeClr val="tx1"/>
                </a:solidFill>
                <a:latin typeface="Arial" panose="020B0604020202020204" pitchFamily="34" charset="0"/>
                <a:ea typeface="Times New Roman" panose="02020603050405020304" pitchFamily="18" charset="0"/>
              </a:rPr>
              <a:t>: </a:t>
            </a:r>
            <a:r>
              <a:rPr lang="es-ES_tradnl" sz="1100" b="1" dirty="0">
                <a:solidFill>
                  <a:schemeClr val="tx1"/>
                </a:solidFill>
                <a:latin typeface="Arial" panose="020B0604020202020204" pitchFamily="34" charset="0"/>
              </a:rPr>
              <a:t>R4-1803415</a:t>
            </a:r>
            <a:br>
              <a:rPr lang="en-US" sz="1100" b="1" dirty="0">
                <a:solidFill>
                  <a:schemeClr val="tx1"/>
                </a:solidFill>
                <a:latin typeface="Arial" panose="020B0604020202020204" pitchFamily="34" charset="0"/>
                <a:ea typeface="Times New Roman" panose="02020603050405020304" pitchFamily="18" charset="0"/>
              </a:rPr>
            </a:br>
            <a:r>
              <a:rPr lang="en-US" sz="1100" b="1" dirty="0">
                <a:solidFill>
                  <a:schemeClr val="tx1"/>
                </a:solidFill>
                <a:latin typeface="Arial" panose="020B0604020202020204" pitchFamily="34" charset="0"/>
                <a:ea typeface="Times New Roman" panose="02020603050405020304" pitchFamily="18" charset="0"/>
              </a:rPr>
              <a:t>Athens, Greece, 26 February – 2 March 2018</a:t>
            </a: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 Antenna Polarization</a:t>
            </a:r>
          </a:p>
        </p:txBody>
      </p:sp>
      <p:sp>
        <p:nvSpPr>
          <p:cNvPr id="3" name="Content Placeholder 2"/>
          <p:cNvSpPr>
            <a:spLocks noGrp="1"/>
          </p:cNvSpPr>
          <p:nvPr>
            <p:ph idx="1"/>
          </p:nvPr>
        </p:nvSpPr>
        <p:spPr>
          <a:xfrm>
            <a:off x="360000" y="1026000"/>
            <a:ext cx="4821600" cy="3483000"/>
          </a:xfrm>
        </p:spPr>
        <p:txBody>
          <a:bodyPr>
            <a:normAutofit/>
          </a:bodyPr>
          <a:lstStyle/>
          <a:p>
            <a:r>
              <a:rPr lang="en-US" dirty="0"/>
              <a:t>As agreed in </a:t>
            </a:r>
            <a:r>
              <a:rPr lang="en-US" dirty="0">
                <a:solidFill>
                  <a:srgbClr val="000000"/>
                </a:solidFill>
              </a:rPr>
              <a:t>R4-1711958, QZ procedure is to be done separately for both the polarizations.</a:t>
            </a:r>
          </a:p>
          <a:p>
            <a:endParaRPr lang="en-US" dirty="0"/>
          </a:p>
          <a:p>
            <a:r>
              <a:rPr lang="en-US" b="1" dirty="0"/>
              <a:t>Proposal 6: Characterize the QZ quality for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components individually</a:t>
            </a:r>
          </a:p>
        </p:txBody>
      </p:sp>
      <p:sp>
        <p:nvSpPr>
          <p:cNvPr id="6" name="Slide Number Placeholder 5"/>
          <p:cNvSpPr>
            <a:spLocks noGrp="1"/>
          </p:cNvSpPr>
          <p:nvPr>
            <p:ph type="sldNum" sz="quarter" idx="12"/>
          </p:nvPr>
        </p:nvSpPr>
        <p:spPr/>
        <p:txBody>
          <a:bodyPr/>
          <a:lstStyle/>
          <a:p>
            <a:fld id="{57CB76AC-E5DF-427C-ABDC-2F4FBD8E4B69}" type="slidenum">
              <a:rPr lang="en-US" smtClean="0"/>
              <a:t>10</a:t>
            </a:fld>
            <a:endParaRPr lang="en-US"/>
          </a:p>
        </p:txBody>
      </p:sp>
      <p:sp>
        <p:nvSpPr>
          <p:cNvPr id="28" name="TextBox 27"/>
          <p:cNvSpPr txBox="1"/>
          <p:nvPr/>
        </p:nvSpPr>
        <p:spPr>
          <a:xfrm>
            <a:off x="5867401" y="2343150"/>
            <a:ext cx="2667000" cy="230832"/>
          </a:xfrm>
          <a:prstGeom prst="rect">
            <a:avLst/>
          </a:prstGeom>
          <a:noFill/>
        </p:spPr>
        <p:txBody>
          <a:bodyPr wrap="square" rtlCol="0">
            <a:spAutoFit/>
          </a:bodyPr>
          <a:lstStyle/>
          <a:p>
            <a:r>
              <a:rPr lang="en-US" sz="900" dirty="0"/>
              <a:t>Requires two separate antenna orientations</a:t>
            </a:r>
          </a:p>
        </p:txBody>
      </p:sp>
      <p:sp>
        <p:nvSpPr>
          <p:cNvPr id="1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30" name="Date Placeholder 3">
            <a:extLst>
              <a:ext uri="{FF2B5EF4-FFF2-40B4-BE49-F238E27FC236}">
                <a16:creationId xmlns:a16="http://schemas.microsoft.com/office/drawing/2014/main" id="{848DBE66-80E4-4D32-BC28-3A9ADC255A26}"/>
              </a:ext>
            </a:extLst>
          </p:cNvPr>
          <p:cNvSpPr>
            <a:spLocks noGrp="1"/>
          </p:cNvSpPr>
          <p:nvPr>
            <p:ph type="dt" sz="half" idx="10"/>
          </p:nvPr>
        </p:nvSpPr>
        <p:spPr>
          <a:xfrm>
            <a:off x="2592000" y="4787900"/>
            <a:ext cx="989400" cy="138700"/>
          </a:xfrm>
        </p:spPr>
        <p:txBody>
          <a:bodyPr/>
          <a:lstStyle/>
          <a:p>
            <a:r>
              <a:rPr lang="en-US" dirty="0"/>
              <a:t>February 2018</a:t>
            </a:r>
          </a:p>
        </p:txBody>
      </p:sp>
      <p:sp>
        <p:nvSpPr>
          <p:cNvPr id="35" name="Footer Placeholder 4">
            <a:extLst>
              <a:ext uri="{FF2B5EF4-FFF2-40B4-BE49-F238E27FC236}">
                <a16:creationId xmlns:a16="http://schemas.microsoft.com/office/drawing/2014/main" id="{D5A7AC3D-0C01-4859-8834-2E4E1C6923FC}"/>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pic>
        <p:nvPicPr>
          <p:cNvPr id="3074" name="Picture 2" descr="image001">
            <a:extLst>
              <a:ext uri="{FF2B5EF4-FFF2-40B4-BE49-F238E27FC236}">
                <a16:creationId xmlns:a16="http://schemas.microsoft.com/office/drawing/2014/main" id="{6F85CD20-E6EE-497E-96E2-B84693B487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7504" y="712714"/>
            <a:ext cx="38195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865667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Combined MU for TRP/TRS</a:t>
            </a:r>
          </a:p>
        </p:txBody>
      </p:sp>
      <p:sp>
        <p:nvSpPr>
          <p:cNvPr id="3" name="Content Placeholder 2"/>
          <p:cNvSpPr>
            <a:spLocks noGrp="1"/>
          </p:cNvSpPr>
          <p:nvPr>
            <p:ph idx="1"/>
          </p:nvPr>
        </p:nvSpPr>
        <p:spPr/>
        <p:txBody>
          <a:bodyPr/>
          <a:lstStyle/>
          <a:p>
            <a:r>
              <a:rPr lang="en-US" dirty="0"/>
              <a:t>The combined MU element related to the quality of the quiet zone for TRP/TRS and offset between UE antenna array and </a:t>
            </a:r>
            <a:r>
              <a:rPr lang="en-US" dirty="0" err="1"/>
              <a:t>centre</a:t>
            </a:r>
            <a:r>
              <a:rPr lang="en-US" dirty="0"/>
              <a:t> of quiet zone is the standard deviation of the all the positions and orientations. </a:t>
            </a:r>
          </a:p>
          <a:p>
            <a:r>
              <a:rPr lang="en-US" b="1" dirty="0"/>
              <a:t>Proposal 7: The MU element quantifying the quality of the quiet zone for TRP/TRS combined with the MU element of offset between UE antenna array and center of quiet zone is the standard deviation of the all the efficiency measurement results as described in the procedure (Proposal 3,4,5,</a:t>
            </a:r>
            <a:r>
              <a:rPr lang="en-US" b="1" dirty="0">
                <a:solidFill>
                  <a:srgbClr val="C00000"/>
                </a:solidFill>
              </a:rPr>
              <a:t>6</a:t>
            </a:r>
            <a:r>
              <a:rPr lang="en-US" b="1" dirty="0"/>
              <a:t>)</a:t>
            </a:r>
          </a:p>
        </p:txBody>
      </p:sp>
      <p:sp>
        <p:nvSpPr>
          <p:cNvPr id="6" name="Slide Number Placeholder 5"/>
          <p:cNvSpPr>
            <a:spLocks noGrp="1"/>
          </p:cNvSpPr>
          <p:nvPr>
            <p:ph type="sldNum" sz="quarter" idx="12"/>
          </p:nvPr>
        </p:nvSpPr>
        <p:spPr/>
        <p:txBody>
          <a:bodyPr/>
          <a:lstStyle/>
          <a:p>
            <a:fld id="{57CB76AC-E5DF-427C-ABDC-2F4FBD8E4B69}" type="slidenum">
              <a:rPr lang="en-US" smtClean="0"/>
              <a:t>11</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9" name="Date Placeholder 3">
            <a:extLst>
              <a:ext uri="{FF2B5EF4-FFF2-40B4-BE49-F238E27FC236}">
                <a16:creationId xmlns:a16="http://schemas.microsoft.com/office/drawing/2014/main" id="{B76C0F78-ABD9-4405-B6F8-B38945FC2352}"/>
              </a:ext>
            </a:extLst>
          </p:cNvPr>
          <p:cNvSpPr>
            <a:spLocks noGrp="1"/>
          </p:cNvSpPr>
          <p:nvPr>
            <p:ph type="dt" sz="half" idx="10"/>
          </p:nvPr>
        </p:nvSpPr>
        <p:spPr>
          <a:xfrm>
            <a:off x="2592000" y="4787900"/>
            <a:ext cx="989400" cy="138700"/>
          </a:xfrm>
        </p:spPr>
        <p:txBody>
          <a:bodyPr/>
          <a:lstStyle/>
          <a:p>
            <a:r>
              <a:rPr lang="en-US" dirty="0"/>
              <a:t>February 2018</a:t>
            </a:r>
          </a:p>
        </p:txBody>
      </p:sp>
      <p:sp>
        <p:nvSpPr>
          <p:cNvPr id="8" name="Footer Placeholder 4">
            <a:extLst>
              <a:ext uri="{FF2B5EF4-FFF2-40B4-BE49-F238E27FC236}">
                <a16:creationId xmlns:a16="http://schemas.microsoft.com/office/drawing/2014/main" id="{DF842546-C5FA-438F-A113-2C11A3C3995C}"/>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2587795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Combined MU for EIRP/EIS</a:t>
            </a:r>
          </a:p>
        </p:txBody>
      </p:sp>
      <p:sp>
        <p:nvSpPr>
          <p:cNvPr id="3" name="Content Placeholder 2"/>
          <p:cNvSpPr>
            <a:spLocks noGrp="1"/>
          </p:cNvSpPr>
          <p:nvPr>
            <p:ph idx="1"/>
          </p:nvPr>
        </p:nvSpPr>
        <p:spPr>
          <a:xfrm>
            <a:off x="360000" y="1026000"/>
            <a:ext cx="8280000" cy="3483000"/>
          </a:xfrm>
        </p:spPr>
        <p:txBody>
          <a:bodyPr/>
          <a:lstStyle/>
          <a:p>
            <a:r>
              <a:rPr lang="en-GB" dirty="0"/>
              <a:t>The combined MU of quality of the QZ and offset between UE antenna array and centre of QZ for EIRP and EIS can be determined from a subset of the measurements taken to determine the combined MU of TRP/TRS, specifically the respective peak gain measurements</a:t>
            </a:r>
          </a:p>
          <a:p>
            <a:pPr lvl="1"/>
            <a:r>
              <a:rPr lang="en-GB" dirty="0"/>
              <a:t>The combined MU element corresponds to the standard deviation of the peak gain radiated by the reference antenna radiated in the respective reference orientations</a:t>
            </a:r>
          </a:p>
          <a:p>
            <a:r>
              <a:rPr lang="en-GB" b="1" dirty="0"/>
              <a:t>Proposal 8: </a:t>
            </a:r>
            <a:r>
              <a:rPr lang="en-US" b="1" dirty="0"/>
              <a:t>The MU element quantifying the quality of the quiet zone for EIRP/EIS combined with the MU element of offset between UE antenna array and </a:t>
            </a:r>
            <a:r>
              <a:rPr lang="en-US" b="1" dirty="0" err="1"/>
              <a:t>centre</a:t>
            </a:r>
            <a:r>
              <a:rPr lang="en-US" b="1" dirty="0"/>
              <a:t> of quiet zone is the standard deviation of the all the peak gain measurements as described in the procedure (Proposal 3,4,5,</a:t>
            </a:r>
            <a:r>
              <a:rPr lang="en-US" b="1" dirty="0">
                <a:solidFill>
                  <a:srgbClr val="C00000"/>
                </a:solidFill>
              </a:rPr>
              <a:t>6</a:t>
            </a:r>
            <a:r>
              <a:rPr lang="en-US" b="1" dirty="0"/>
              <a:t>) </a:t>
            </a:r>
            <a:endParaRPr lang="en-GB" b="1" dirty="0"/>
          </a:p>
        </p:txBody>
      </p:sp>
      <p:sp>
        <p:nvSpPr>
          <p:cNvPr id="6" name="Slide Number Placeholder 5"/>
          <p:cNvSpPr>
            <a:spLocks noGrp="1"/>
          </p:cNvSpPr>
          <p:nvPr>
            <p:ph type="sldNum" sz="quarter" idx="12"/>
          </p:nvPr>
        </p:nvSpPr>
        <p:spPr/>
        <p:txBody>
          <a:bodyPr/>
          <a:lstStyle/>
          <a:p>
            <a:fld id="{57CB76AC-E5DF-427C-ABDC-2F4FBD8E4B69}" type="slidenum">
              <a:rPr lang="en-US" smtClean="0"/>
              <a:t>12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6EFEFDCE-7636-44A4-B15D-7B07979F1511}"/>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6E8E8A79-C213-466A-82C1-FB45BABACACD}"/>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1760016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fontScale="85000" lnSpcReduction="10000"/>
          </a:bodyPr>
          <a:lstStyle/>
          <a:p>
            <a:r>
              <a:rPr lang="en-GB" b="1" dirty="0"/>
              <a:t>Proposal 1: The quality of the QZ measurements shall be based on efficiency measurements, i.e., full 3D pattern measurements as in R4-1711958</a:t>
            </a:r>
          </a:p>
          <a:p>
            <a:r>
              <a:rPr lang="en-GB" b="1" dirty="0"/>
              <a:t>Proposal 2: the 3D pattern measurement grid is FFS</a:t>
            </a:r>
            <a:endParaRPr lang="en-US" b="1" dirty="0"/>
          </a:p>
          <a:p>
            <a:r>
              <a:rPr lang="en-US" sz="1600" b="1" dirty="0"/>
              <a:t>Proposal 3: Use 7 reference antenna positions to determine the quality of the quiet zone and the effect of offsetting the reference antenna from the </a:t>
            </a:r>
            <a:r>
              <a:rPr lang="en-US" sz="1600" b="1" dirty="0" err="1"/>
              <a:t>centre</a:t>
            </a:r>
            <a:r>
              <a:rPr lang="en-US" sz="1600" b="1" dirty="0"/>
              <a:t> of the quiet zone to the dimension of the QZ</a:t>
            </a:r>
          </a:p>
          <a:p>
            <a:r>
              <a:rPr lang="en-GB" sz="1600" b="1" strike="sngStrike" dirty="0"/>
              <a:t>Proposal 4: Use the 29 orientations mentioned in Table 1 for the antenna positions as in Proposal 3.</a:t>
            </a:r>
            <a:endParaRPr lang="en-US" sz="1600" b="1" strike="sngStrike" dirty="0"/>
          </a:p>
          <a:p>
            <a:r>
              <a:rPr lang="en-US" sz="1400" b="1" dirty="0">
                <a:solidFill>
                  <a:srgbClr val="C00000"/>
                </a:solidFill>
              </a:rPr>
              <a:t>Proposal 4: Measurement is done for 8</a:t>
            </a:r>
            <a:r>
              <a:rPr lang="en-GB" sz="1400" b="1" dirty="0">
                <a:solidFill>
                  <a:srgbClr val="C00000"/>
                </a:solidFill>
              </a:rPr>
              <a:t> different azimuth orientations i.e., Θ = 0</a:t>
            </a:r>
            <a:r>
              <a:rPr lang="en-GB" sz="1400" b="1" baseline="30000" dirty="0">
                <a:solidFill>
                  <a:srgbClr val="C00000"/>
                </a:solidFill>
              </a:rPr>
              <a:t>o</a:t>
            </a:r>
            <a:r>
              <a:rPr lang="en-GB" sz="1400" b="1" dirty="0">
                <a:solidFill>
                  <a:srgbClr val="C00000"/>
                </a:solidFill>
              </a:rPr>
              <a:t>, 45</a:t>
            </a:r>
            <a:r>
              <a:rPr lang="en-GB" sz="1400" b="1" baseline="30000" dirty="0">
                <a:solidFill>
                  <a:srgbClr val="C00000"/>
                </a:solidFill>
              </a:rPr>
              <a:t>o</a:t>
            </a:r>
            <a:r>
              <a:rPr lang="en-GB" sz="1400" b="1" dirty="0">
                <a:solidFill>
                  <a:srgbClr val="C00000"/>
                </a:solidFill>
              </a:rPr>
              <a:t>, 90</a:t>
            </a:r>
            <a:r>
              <a:rPr lang="en-GB" sz="1400" b="1" baseline="30000" dirty="0">
                <a:solidFill>
                  <a:srgbClr val="C00000"/>
                </a:solidFill>
              </a:rPr>
              <a:t> o</a:t>
            </a:r>
            <a:r>
              <a:rPr lang="en-GB" sz="1400" b="1" dirty="0">
                <a:solidFill>
                  <a:srgbClr val="C00000"/>
                </a:solidFill>
              </a:rPr>
              <a:t>, 135</a:t>
            </a:r>
            <a:r>
              <a:rPr lang="en-GB" sz="1400" b="1" baseline="30000" dirty="0">
                <a:solidFill>
                  <a:srgbClr val="C00000"/>
                </a:solidFill>
              </a:rPr>
              <a:t> o</a:t>
            </a:r>
            <a:r>
              <a:rPr lang="en-GB" sz="1400" b="1" dirty="0">
                <a:solidFill>
                  <a:srgbClr val="C00000"/>
                </a:solidFill>
              </a:rPr>
              <a:t>, 180</a:t>
            </a:r>
            <a:r>
              <a:rPr lang="en-GB" sz="1400" b="1" baseline="30000" dirty="0">
                <a:solidFill>
                  <a:srgbClr val="C00000"/>
                </a:solidFill>
              </a:rPr>
              <a:t>o</a:t>
            </a:r>
            <a:r>
              <a:rPr lang="en-GB" sz="1400" b="1" dirty="0">
                <a:solidFill>
                  <a:srgbClr val="C00000"/>
                </a:solidFill>
              </a:rPr>
              <a:t>, 225</a:t>
            </a:r>
            <a:r>
              <a:rPr lang="en-GB" sz="1400" b="1" baseline="30000" dirty="0">
                <a:solidFill>
                  <a:srgbClr val="C00000"/>
                </a:solidFill>
              </a:rPr>
              <a:t>o</a:t>
            </a:r>
            <a:r>
              <a:rPr lang="en-GB" sz="1400" b="1" dirty="0">
                <a:solidFill>
                  <a:srgbClr val="C00000"/>
                </a:solidFill>
              </a:rPr>
              <a:t>, 270</a:t>
            </a:r>
            <a:r>
              <a:rPr lang="en-GB" sz="1400" b="1" baseline="30000" dirty="0">
                <a:solidFill>
                  <a:srgbClr val="C00000"/>
                </a:solidFill>
              </a:rPr>
              <a:t>o</a:t>
            </a:r>
            <a:r>
              <a:rPr lang="en-GB" sz="1400" b="1" dirty="0">
                <a:solidFill>
                  <a:srgbClr val="C00000"/>
                </a:solidFill>
              </a:rPr>
              <a:t>, and 315</a:t>
            </a:r>
            <a:r>
              <a:rPr lang="en-GB" sz="1400" b="1" baseline="30000" dirty="0">
                <a:solidFill>
                  <a:srgbClr val="C00000"/>
                </a:solidFill>
              </a:rPr>
              <a:t>o </a:t>
            </a:r>
            <a:r>
              <a:rPr lang="en-GB" sz="1400" b="1" dirty="0">
                <a:solidFill>
                  <a:srgbClr val="C00000"/>
                </a:solidFill>
              </a:rPr>
              <a:t>and 8 different elevation orientations </a:t>
            </a:r>
            <a:r>
              <a:rPr lang="el-GR" sz="1400" b="1" dirty="0">
                <a:solidFill>
                  <a:srgbClr val="C00000"/>
                </a:solidFill>
                <a:latin typeface="Tahoma" panose="020B0604030504040204" pitchFamily="34" charset="0"/>
                <a:ea typeface="Tahoma" panose="020B0604030504040204" pitchFamily="34" charset="0"/>
                <a:cs typeface="Tahoma" panose="020B0604030504040204" pitchFamily="34" charset="0"/>
              </a:rPr>
              <a:t>Ψ</a:t>
            </a:r>
            <a:r>
              <a:rPr lang="en-GB" sz="1400" b="1" dirty="0">
                <a:solidFill>
                  <a:srgbClr val="C00000"/>
                </a:solidFill>
              </a:rPr>
              <a:t> = -90</a:t>
            </a:r>
            <a:r>
              <a:rPr lang="en-GB" sz="1400" b="1" baseline="30000" dirty="0">
                <a:solidFill>
                  <a:srgbClr val="C00000"/>
                </a:solidFill>
              </a:rPr>
              <a:t>o</a:t>
            </a:r>
            <a:r>
              <a:rPr lang="en-GB" sz="1400" b="1" dirty="0">
                <a:solidFill>
                  <a:srgbClr val="C00000"/>
                </a:solidFill>
              </a:rPr>
              <a:t>, -45</a:t>
            </a:r>
            <a:r>
              <a:rPr lang="en-GB" sz="1400" b="1" baseline="30000" dirty="0">
                <a:solidFill>
                  <a:srgbClr val="C00000"/>
                </a:solidFill>
              </a:rPr>
              <a:t>o</a:t>
            </a:r>
            <a:r>
              <a:rPr lang="en-GB" sz="1400" b="1" dirty="0">
                <a:solidFill>
                  <a:srgbClr val="C00000"/>
                </a:solidFill>
              </a:rPr>
              <a:t>, 0</a:t>
            </a:r>
            <a:r>
              <a:rPr lang="en-GB" sz="1400" b="1" baseline="30000" dirty="0">
                <a:solidFill>
                  <a:srgbClr val="C00000"/>
                </a:solidFill>
              </a:rPr>
              <a:t>o</a:t>
            </a:r>
            <a:r>
              <a:rPr lang="en-GB" sz="1400" b="1" dirty="0">
                <a:solidFill>
                  <a:srgbClr val="C00000"/>
                </a:solidFill>
              </a:rPr>
              <a:t>, 45</a:t>
            </a:r>
            <a:r>
              <a:rPr lang="en-GB" sz="1400" b="1" baseline="30000" dirty="0">
                <a:solidFill>
                  <a:srgbClr val="C00000"/>
                </a:solidFill>
              </a:rPr>
              <a:t>o</a:t>
            </a:r>
            <a:r>
              <a:rPr lang="en-GB" sz="1400" b="1" dirty="0">
                <a:solidFill>
                  <a:srgbClr val="C00000"/>
                </a:solidFill>
              </a:rPr>
              <a:t>, and 90</a:t>
            </a:r>
            <a:r>
              <a:rPr lang="en-GB" sz="1400" b="1" baseline="30000" dirty="0">
                <a:solidFill>
                  <a:srgbClr val="C00000"/>
                </a:solidFill>
              </a:rPr>
              <a:t>o </a:t>
            </a:r>
            <a:r>
              <a:rPr lang="en-GB" sz="1400" b="1" dirty="0">
                <a:solidFill>
                  <a:srgbClr val="C00000"/>
                </a:solidFill>
              </a:rPr>
              <a:t>. </a:t>
            </a:r>
            <a:endParaRPr lang="en-US" sz="1400" b="1" dirty="0">
              <a:solidFill>
                <a:srgbClr val="C00000"/>
              </a:solidFill>
            </a:endParaRPr>
          </a:p>
          <a:p>
            <a:r>
              <a:rPr lang="en-US" sz="1400" b="1" dirty="0">
                <a:solidFill>
                  <a:srgbClr val="C00000"/>
                </a:solidFill>
              </a:rPr>
              <a:t>Proposal 5: For combined axis positioner it is not required to measure </a:t>
            </a:r>
            <a:r>
              <a:rPr lang="en-GB" sz="1400" b="1" dirty="0">
                <a:solidFill>
                  <a:srgbClr val="C00000"/>
                </a:solidFill>
              </a:rPr>
              <a:t>Θ = 180</a:t>
            </a:r>
            <a:r>
              <a:rPr lang="en-GB" sz="1400" b="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GB" sz="1400" b="1" dirty="0">
                <a:solidFill>
                  <a:srgbClr val="C00000"/>
                </a:solidFill>
                <a:ea typeface="Tahoma" panose="020B0604030504040204" pitchFamily="34" charset="0"/>
                <a:cs typeface="Tahoma" panose="020B0604030504040204" pitchFamily="34" charset="0"/>
              </a:rPr>
              <a:t>position</a:t>
            </a:r>
          </a:p>
          <a:p>
            <a:r>
              <a:rPr lang="en-US" b="1" dirty="0"/>
              <a:t>Proposal </a:t>
            </a:r>
            <a:r>
              <a:rPr lang="en-US" b="1" strike="sngStrike" dirty="0"/>
              <a:t>5</a:t>
            </a:r>
            <a:r>
              <a:rPr lang="en-US" b="1" dirty="0">
                <a:solidFill>
                  <a:srgbClr val="C00000"/>
                </a:solidFill>
              </a:rPr>
              <a:t>6</a:t>
            </a:r>
            <a:r>
              <a:rPr lang="en-US" b="1" dirty="0"/>
              <a:t>: Characterize the QZ quality for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components individually</a:t>
            </a:r>
          </a:p>
          <a:p>
            <a:r>
              <a:rPr lang="en-US" b="1" dirty="0"/>
              <a:t>Proposal </a:t>
            </a:r>
            <a:r>
              <a:rPr lang="en-US" b="1" strike="sngStrike" dirty="0"/>
              <a:t>6</a:t>
            </a:r>
            <a:r>
              <a:rPr lang="en-US" b="1" dirty="0">
                <a:solidFill>
                  <a:srgbClr val="C00000"/>
                </a:solidFill>
              </a:rPr>
              <a:t>7</a:t>
            </a:r>
            <a:r>
              <a:rPr lang="en-US" b="1" dirty="0"/>
              <a:t>: The MU element quantifying the quality of the quiet zone for TRP/TRS combined with the MU element of offset between UE antenna array and center of quiet zone is the standard deviation of the all the efficiency measurement results as described in the procedure (Proposal 3,4,5,</a:t>
            </a:r>
            <a:r>
              <a:rPr lang="en-US" b="1" dirty="0">
                <a:solidFill>
                  <a:srgbClr val="C00000"/>
                </a:solidFill>
              </a:rPr>
              <a:t>6</a:t>
            </a:r>
            <a:r>
              <a:rPr lang="en-US" b="1" dirty="0"/>
              <a:t>)</a:t>
            </a:r>
          </a:p>
          <a:p>
            <a:r>
              <a:rPr lang="en-GB" b="1" dirty="0"/>
              <a:t>Proposal </a:t>
            </a:r>
            <a:r>
              <a:rPr lang="en-GB" b="1" strike="sngStrike" dirty="0"/>
              <a:t>7</a:t>
            </a:r>
            <a:r>
              <a:rPr lang="en-GB" b="1" dirty="0">
                <a:solidFill>
                  <a:srgbClr val="C00000"/>
                </a:solidFill>
              </a:rPr>
              <a:t>8</a:t>
            </a:r>
            <a:r>
              <a:rPr lang="en-GB" b="1" dirty="0"/>
              <a:t>: </a:t>
            </a:r>
            <a:r>
              <a:rPr lang="en-US" b="1" dirty="0"/>
              <a:t>The MU element quantifying the quality of the quiet zone for EIRP/EIS combined with the MU element of offset between UE antenna array and </a:t>
            </a:r>
            <a:r>
              <a:rPr lang="en-US" b="1" dirty="0" err="1"/>
              <a:t>centre</a:t>
            </a:r>
            <a:r>
              <a:rPr lang="en-US" b="1" dirty="0"/>
              <a:t> of quiet zone is the standard deviation of the all the peak gain measurements as described in the procedure (Proposal 3,4,5</a:t>
            </a:r>
            <a:r>
              <a:rPr lang="en-US" b="1" dirty="0">
                <a:solidFill>
                  <a:srgbClr val="C00000"/>
                </a:solidFill>
              </a:rPr>
              <a:t>,6</a:t>
            </a:r>
            <a:r>
              <a:rPr lang="en-US" b="1" dirty="0"/>
              <a:t>) </a:t>
            </a:r>
            <a:endParaRPr lang="en-GB" b="1" dirty="0"/>
          </a:p>
          <a:p>
            <a:endParaRPr lang="en-US" b="1" baseline="30000" dirty="0"/>
          </a:p>
          <a:p>
            <a:endParaRPr lang="en-US" b="1" dirty="0"/>
          </a:p>
          <a:p>
            <a:endParaRPr lang="en-US" b="1" dirty="0"/>
          </a:p>
          <a:p>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13</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9" name="Date Placeholder 3">
            <a:extLst>
              <a:ext uri="{FF2B5EF4-FFF2-40B4-BE49-F238E27FC236}">
                <a16:creationId xmlns:a16="http://schemas.microsoft.com/office/drawing/2014/main" id="{F8BB4CB0-C47E-4BBA-AF0F-290E5C4F591B}"/>
              </a:ext>
            </a:extLst>
          </p:cNvPr>
          <p:cNvSpPr>
            <a:spLocks noGrp="1"/>
          </p:cNvSpPr>
          <p:nvPr>
            <p:ph type="dt" sz="half" idx="10"/>
          </p:nvPr>
        </p:nvSpPr>
        <p:spPr>
          <a:xfrm>
            <a:off x="2592000" y="4787900"/>
            <a:ext cx="989400" cy="138700"/>
          </a:xfrm>
        </p:spPr>
        <p:txBody>
          <a:bodyPr/>
          <a:lstStyle/>
          <a:p>
            <a:r>
              <a:rPr lang="en-US" dirty="0"/>
              <a:t>February 2018</a:t>
            </a:r>
          </a:p>
        </p:txBody>
      </p:sp>
      <p:sp>
        <p:nvSpPr>
          <p:cNvPr id="8" name="Footer Placeholder 4">
            <a:extLst>
              <a:ext uri="{FF2B5EF4-FFF2-40B4-BE49-F238E27FC236}">
                <a16:creationId xmlns:a16="http://schemas.microsoft.com/office/drawing/2014/main" id="{9E263543-6633-475E-AA62-CAD8C330FD3A}"/>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GB" dirty="0"/>
              <a:t>[1] CTIA, “Test Plan for Wireless Device Over-the-Air Performance” Version 3.7, June 2017</a:t>
            </a:r>
            <a:endParaRPr lang="en-US" dirty="0"/>
          </a:p>
          <a:p>
            <a:r>
              <a:rPr lang="en-GB" dirty="0"/>
              <a:t>[2] 3GPP TR 25.914 “Measurements of radio performances for UMTS terminals in speech mode”</a:t>
            </a:r>
            <a:endParaRPr lang="en-US" dirty="0"/>
          </a:p>
          <a:p>
            <a:r>
              <a:rPr lang="en-GB" dirty="0"/>
              <a:t>[3] 3GPP TS 34.114, “User Equipment (UE) / Mobile Station (MS) Over The Air (OTA) antenna performance; Conformance testing”</a:t>
            </a:r>
          </a:p>
          <a:p>
            <a:r>
              <a:rPr lang="en-GB" dirty="0"/>
              <a:t>[4] R4-1708200, Black Box vs White Box Testing for NR, Rohde &amp; Schwarz, TSG RAN WG4 Meeting #84, Berlin, China, August 2017</a:t>
            </a:r>
            <a:endParaRPr lang="en-US" dirty="0"/>
          </a:p>
          <a:p>
            <a:r>
              <a:rPr lang="en-GB" dirty="0"/>
              <a:t>[5] </a:t>
            </a:r>
            <a:r>
              <a:rPr lang="de-DE" sz="1600" dirty="0">
                <a:latin typeface="Arial" panose="020B0604020202020204" pitchFamily="34" charset="0"/>
                <a:ea typeface="Times New Roman" panose="02020603050405020304" pitchFamily="18" charset="0"/>
              </a:rPr>
              <a:t>R4-1711958</a:t>
            </a:r>
            <a:r>
              <a:rPr lang="en-GB" dirty="0"/>
              <a:t>, TP (TR38.810) on Quality of Quiet Zone </a:t>
            </a:r>
            <a:r>
              <a:rPr lang="en-GB" dirty="0" err="1"/>
              <a:t>charecterization</a:t>
            </a:r>
            <a:r>
              <a:rPr lang="en-GB" dirty="0"/>
              <a:t> for FR2, </a:t>
            </a:r>
            <a:r>
              <a:rPr lang="en-US" dirty="0"/>
              <a:t>Rohde &amp; Schwarz, September, 2017</a:t>
            </a:r>
            <a:endParaRPr lang="en-GB" dirty="0"/>
          </a:p>
          <a:p>
            <a:r>
              <a:rPr lang="en-US" dirty="0"/>
              <a:t>[6] R4-1707756, WF on NR MU and test tolerance, CATR, Intel Corporation, Rohde &amp; Schwarz, Anritsu, Fraunhofer HHI, 3GPP TSG-RAN WG4 Meeting #84, Berlin, Germany, August, 2017</a:t>
            </a:r>
          </a:p>
          <a:p>
            <a:r>
              <a:rPr lang="en-GB" dirty="0"/>
              <a:t>[7] R4-1709769, On Measurement Grids for mm-wave NR, Rohde &amp; Schwarz, 3GPP TSG RAN WG4 NR#3, Nagoya, Japan, September 2017</a:t>
            </a:r>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14</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7EB78841-10F4-44BD-8D11-C6E1A8A0B308}"/>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83EC9E29-0471-4DB3-9404-36456CB03F22}"/>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56721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a:xfrm>
            <a:off x="360000" y="1026000"/>
            <a:ext cx="8280000" cy="3483000"/>
          </a:xfrm>
        </p:spPr>
        <p:txBody>
          <a:bodyPr/>
          <a:lstStyle/>
          <a:p>
            <a:r>
              <a:rPr lang="en-GB" sz="1200" dirty="0"/>
              <a:t>For below 6GHz, characterization of the quiet zone test procedures, also commonly referred to as ‘ripple test’ have been defined by CTIA (normative) [1] and 3GPP (informative) [2, 3]. </a:t>
            </a:r>
          </a:p>
          <a:p>
            <a:pPr lvl="1"/>
            <a:r>
              <a:rPr lang="en-GB" sz="1200" dirty="0"/>
              <a:t>The outcome of the ripple test is a surface standard deviation that effectively predicts the variation of the TRP/TRS measurements, spherical surface integrals of EIRP/EIS, when the DUT is placed anywhere within the quiet zone. </a:t>
            </a:r>
          </a:p>
          <a:p>
            <a:r>
              <a:rPr lang="en-US" sz="1200" dirty="0"/>
              <a:t>In </a:t>
            </a:r>
            <a:r>
              <a:rPr lang="en-GB" sz="1200" dirty="0">
                <a:ea typeface="Times New Roman" panose="02020603050405020304" pitchFamily="18" charset="0"/>
              </a:rPr>
              <a:t>R4-1711278, QZ quality characterization procedure to capture the impact of  amplitude variation in the test zone was described </a:t>
            </a:r>
          </a:p>
          <a:p>
            <a:r>
              <a:rPr lang="en-US" sz="1200" dirty="0"/>
              <a:t>This procedure is most suited for positioners using distributed Azimuth – Elevation axis as shown in </a:t>
            </a:r>
            <a:r>
              <a:rPr lang="en-GB" sz="1200" dirty="0">
                <a:ea typeface="Malgun Gothic" panose="020B0503020000020004" pitchFamily="34" charset="-127"/>
              </a:rPr>
              <a:t>R4-1713682 of partial test results using the described procedure</a:t>
            </a:r>
          </a:p>
          <a:p>
            <a:r>
              <a:rPr lang="en-US" sz="1200" dirty="0"/>
              <a:t>The objective of this contribution is to introduce a ‘Characterization of the quality of Quiet Zone’ test procedure for TRP/TRS (3D surface integrals) and for EIRP/EIS (single point power measurements) for </a:t>
            </a:r>
            <a:r>
              <a:rPr lang="en-US" sz="1200" i="1" dirty="0"/>
              <a:t>combined-axis</a:t>
            </a:r>
            <a:r>
              <a:rPr lang="en-US" sz="1200" b="1" i="1" dirty="0"/>
              <a:t> </a:t>
            </a:r>
            <a:r>
              <a:rPr lang="en-US" sz="1200" dirty="0"/>
              <a:t>Azimuth – Roll type of positioner for </a:t>
            </a:r>
            <a:r>
              <a:rPr lang="en-US" sz="1200" dirty="0" err="1"/>
              <a:t>mmwave</a:t>
            </a:r>
            <a:r>
              <a:rPr lang="en-US" sz="1200" dirty="0"/>
              <a:t> frequencies combined with the MU of offset between UE antenna array and center of quiet zone [4,5]. This procedure is applicable to the any FF measurement setup. </a:t>
            </a:r>
          </a:p>
          <a:p>
            <a:r>
              <a:rPr lang="en-US" sz="1200" dirty="0"/>
              <a:t>Once agreement is reached, a TP will be created</a:t>
            </a:r>
          </a:p>
        </p:txBody>
      </p:sp>
      <p:sp>
        <p:nvSpPr>
          <p:cNvPr id="4" name="Date Placeholder 3"/>
          <p:cNvSpPr>
            <a:spLocks noGrp="1"/>
          </p:cNvSpPr>
          <p:nvPr>
            <p:ph type="dt" sz="half" idx="10"/>
          </p:nvPr>
        </p:nvSpPr>
        <p:spPr>
          <a:xfrm>
            <a:off x="2592000" y="4787900"/>
            <a:ext cx="989400" cy="138700"/>
          </a:xfrm>
        </p:spPr>
        <p:txBody>
          <a:bodyPr/>
          <a:lstStyle/>
          <a:p>
            <a:r>
              <a:rPr lang="en-US" dirty="0"/>
              <a:t>February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Footer Placeholder 4">
            <a:extLst>
              <a:ext uri="{FF2B5EF4-FFF2-40B4-BE49-F238E27FC236}">
                <a16:creationId xmlns:a16="http://schemas.microsoft.com/office/drawing/2014/main" id="{BAD8CC50-15A8-4E61-92B9-6645E138E6CE}"/>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388A7-2CA6-48BC-9457-496674B0EABC}"/>
              </a:ext>
            </a:extLst>
          </p:cNvPr>
          <p:cNvSpPr>
            <a:spLocks noGrp="1"/>
          </p:cNvSpPr>
          <p:nvPr>
            <p:ph type="title"/>
          </p:nvPr>
        </p:nvSpPr>
        <p:spPr/>
        <p:txBody>
          <a:bodyPr/>
          <a:lstStyle/>
          <a:p>
            <a:r>
              <a:rPr lang="en-US" dirty="0"/>
              <a:t>CTIA Ripple Test Procedure for combined axis system</a:t>
            </a:r>
          </a:p>
        </p:txBody>
      </p:sp>
      <p:sp>
        <p:nvSpPr>
          <p:cNvPr id="6" name="Slide Number Placeholder 5">
            <a:extLst>
              <a:ext uri="{FF2B5EF4-FFF2-40B4-BE49-F238E27FC236}">
                <a16:creationId xmlns:a16="http://schemas.microsoft.com/office/drawing/2014/main" id="{31B87C89-8320-4BB6-8093-C0B16E04E796}"/>
              </a:ext>
            </a:extLst>
          </p:cNvPr>
          <p:cNvSpPr>
            <a:spLocks noGrp="1"/>
          </p:cNvSpPr>
          <p:nvPr>
            <p:ph type="sldNum" sz="quarter" idx="12"/>
          </p:nvPr>
        </p:nvSpPr>
        <p:spPr/>
        <p:txBody>
          <a:bodyPr/>
          <a:lstStyle/>
          <a:p>
            <a:fld id="{57CB76AC-E5DF-427C-ABDC-2F4FBD8E4B69}" type="slidenum">
              <a:rPr lang="en-US" smtClean="0"/>
              <a:t>3</a:t>
            </a:fld>
            <a:endParaRPr lang="en-US"/>
          </a:p>
        </p:txBody>
      </p:sp>
      <p:pic>
        <p:nvPicPr>
          <p:cNvPr id="28" name="Picture 27">
            <a:extLst>
              <a:ext uri="{FF2B5EF4-FFF2-40B4-BE49-F238E27FC236}">
                <a16:creationId xmlns:a16="http://schemas.microsoft.com/office/drawing/2014/main" id="{800622FF-E482-407D-A8E7-FA61AFF24A8A}"/>
              </a:ext>
            </a:extLst>
          </p:cNvPr>
          <p:cNvPicPr>
            <a:picLocks noChangeAspect="1"/>
          </p:cNvPicPr>
          <p:nvPr/>
        </p:nvPicPr>
        <p:blipFill>
          <a:blip r:embed="rId2"/>
          <a:stretch>
            <a:fillRect/>
          </a:stretch>
        </p:blipFill>
        <p:spPr>
          <a:xfrm>
            <a:off x="4570800" y="942637"/>
            <a:ext cx="3962400" cy="1942280"/>
          </a:xfrm>
          <a:prstGeom prst="rect">
            <a:avLst/>
          </a:prstGeom>
        </p:spPr>
      </p:pic>
      <p:sp>
        <p:nvSpPr>
          <p:cNvPr id="29" name="Content Placeholder 2">
            <a:extLst>
              <a:ext uri="{FF2B5EF4-FFF2-40B4-BE49-F238E27FC236}">
                <a16:creationId xmlns:a16="http://schemas.microsoft.com/office/drawing/2014/main" id="{E437D58D-41D7-4B4E-8476-793B5DB0BB9F}"/>
              </a:ext>
            </a:extLst>
          </p:cNvPr>
          <p:cNvSpPr>
            <a:spLocks noGrp="1"/>
          </p:cNvSpPr>
          <p:nvPr>
            <p:ph idx="1"/>
          </p:nvPr>
        </p:nvSpPr>
        <p:spPr>
          <a:xfrm>
            <a:off x="360000" y="1026000"/>
            <a:ext cx="4104000" cy="3483000"/>
          </a:xfrm>
        </p:spPr>
        <p:txBody>
          <a:bodyPr>
            <a:normAutofit/>
          </a:bodyPr>
          <a:lstStyle/>
          <a:p>
            <a:r>
              <a:rPr lang="en-US" sz="1200" dirty="0"/>
              <a:t>A characterization of the quiet zone test is generally only performed once when the chamber is commissioned</a:t>
            </a:r>
          </a:p>
          <a:p>
            <a:r>
              <a:rPr lang="en-US" sz="1200" dirty="0"/>
              <a:t>The surface standard deviation of the pattern variations corresponds to the MU element of the ‘Quality of the Quiet Zone’ </a:t>
            </a:r>
            <a:endParaRPr lang="en-US" sz="1200" dirty="0">
              <a:solidFill>
                <a:srgbClr val="FF0000"/>
              </a:solidFill>
            </a:endParaRPr>
          </a:p>
        </p:txBody>
      </p:sp>
      <p:sp>
        <p:nvSpPr>
          <p:cNvPr id="8" name="Date Placeholder 3">
            <a:extLst>
              <a:ext uri="{FF2B5EF4-FFF2-40B4-BE49-F238E27FC236}">
                <a16:creationId xmlns:a16="http://schemas.microsoft.com/office/drawing/2014/main" id="{E9122438-6418-4523-A9C4-DBEE6F900B54}"/>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CA6ABAD3-58A4-4533-A304-80228F356D1E}"/>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extLst>
      <p:ext uri="{BB962C8B-B14F-4D97-AF65-F5344CB8AC3E}">
        <p14:creationId xmlns:p14="http://schemas.microsoft.com/office/powerpoint/2010/main" val="1080371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Directional Antennas</a:t>
            </a:r>
          </a:p>
        </p:txBody>
      </p:sp>
      <p:sp>
        <p:nvSpPr>
          <p:cNvPr id="3" name="Content Placeholder 2"/>
          <p:cNvSpPr>
            <a:spLocks noGrp="1"/>
          </p:cNvSpPr>
          <p:nvPr>
            <p:ph idx="1"/>
          </p:nvPr>
        </p:nvSpPr>
        <p:spPr/>
        <p:txBody>
          <a:bodyPr/>
          <a:lstStyle/>
          <a:p>
            <a:r>
              <a:rPr lang="en-US" dirty="0"/>
              <a:t>In R4-1800849, a mask was proposed </a:t>
            </a:r>
            <a:r>
              <a:rPr lang="en-US" dirty="0">
                <a:solidFill>
                  <a:schemeClr val="accent1"/>
                </a:solidFill>
              </a:rPr>
              <a:t>which is under discussion</a:t>
            </a:r>
            <a:r>
              <a:rPr lang="en-US" dirty="0"/>
              <a:t>. </a:t>
            </a:r>
            <a:r>
              <a:rPr lang="en-US" strike="sngStrike" dirty="0"/>
              <a:t>for a directional reference antenna which was agreed.</a:t>
            </a: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9B8EF582-FAC6-4ADD-94D1-CC97F676653F}"/>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8FF164C2-7034-46BE-9AC1-1971E5427FE0}"/>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139189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 for TRP/TIS based Efficiency Measurements</a:t>
            </a:r>
          </a:p>
        </p:txBody>
      </p:sp>
      <p:sp>
        <p:nvSpPr>
          <p:cNvPr id="3" name="Content Placeholder 2"/>
          <p:cNvSpPr>
            <a:spLocks noGrp="1"/>
          </p:cNvSpPr>
          <p:nvPr>
            <p:ph idx="1"/>
          </p:nvPr>
        </p:nvSpPr>
        <p:spPr/>
        <p:txBody>
          <a:bodyPr/>
          <a:lstStyle/>
          <a:p>
            <a:r>
              <a:rPr lang="en-US" dirty="0"/>
              <a:t>As described in TP R4-1711958, the quality of the QZ measurements for integrated RF parameters should be based on 3D pattern measurements</a:t>
            </a:r>
            <a:endParaRPr lang="en-GB" dirty="0"/>
          </a:p>
          <a:p>
            <a:pPr lvl="1"/>
            <a:r>
              <a:rPr lang="en-GB" dirty="0"/>
              <a:t>A signal source is connected to the reference antenna via a coaxial cable</a:t>
            </a:r>
          </a:p>
          <a:p>
            <a:pPr lvl="1"/>
            <a:r>
              <a:rPr lang="en-GB" dirty="0"/>
              <a:t>A measurement receiver is connected to the measurement antenna (ideally, a multi-port VNA is used to simultaneously measure the </a:t>
            </a:r>
            <a:r>
              <a:rPr lang="en-GB" dirty="0">
                <a:latin typeface="Symbol" panose="05050102010706020507" pitchFamily="18" charset="2"/>
              </a:rPr>
              <a:t>q</a:t>
            </a:r>
            <a:r>
              <a:rPr lang="en-GB" dirty="0"/>
              <a:t> and </a:t>
            </a:r>
            <a:r>
              <a:rPr lang="en-GB" dirty="0">
                <a:latin typeface="Symbol" panose="05050102010706020507" pitchFamily="18" charset="2"/>
              </a:rPr>
              <a:t>f</a:t>
            </a:r>
            <a:r>
              <a:rPr lang="en-GB" dirty="0"/>
              <a:t> polarizations)</a:t>
            </a:r>
          </a:p>
          <a:p>
            <a:r>
              <a:rPr lang="en-GB" dirty="0"/>
              <a:t>Suitable TRP/TRS grids have been proposed and studied in [R4-1800952] but more work is planned, e.g., adaptive grids, before proposing a grid</a:t>
            </a:r>
          </a:p>
          <a:p>
            <a:r>
              <a:rPr lang="en-GB" b="1" dirty="0"/>
              <a:t>Proposal 1: The quality of the QZ measurements shall be based on efficiency measurements, i.e., full 3D pattern measurements as in R4-1711958</a:t>
            </a:r>
          </a:p>
          <a:p>
            <a:r>
              <a:rPr lang="en-GB" b="1" dirty="0"/>
              <a:t>Proposal 2: the 3D pattern measurement grid is FFS</a:t>
            </a:r>
            <a:endParaRPr lang="en-US" b="1" dirty="0"/>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3651A7C3-7A65-49FB-B93A-80FFD0E971E3}"/>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CCD52A9C-083C-4E80-A12D-3E77C25A1185}"/>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FE89B-53B2-4DC5-8253-D5B5A279893F}"/>
              </a:ext>
            </a:extLst>
          </p:cNvPr>
          <p:cNvSpPr>
            <a:spLocks noGrp="1"/>
          </p:cNvSpPr>
          <p:nvPr>
            <p:ph type="title"/>
          </p:nvPr>
        </p:nvSpPr>
        <p:spPr>
          <a:xfrm>
            <a:off x="360000" y="162000"/>
            <a:ext cx="8280000" cy="504750"/>
          </a:xfrm>
        </p:spPr>
        <p:txBody>
          <a:bodyPr/>
          <a:lstStyle/>
          <a:p>
            <a:r>
              <a:rPr lang="en-US" dirty="0"/>
              <a:t>QZ Quality for combined axis positioner</a:t>
            </a:r>
          </a:p>
        </p:txBody>
      </p:sp>
      <p:sp>
        <p:nvSpPr>
          <p:cNvPr id="6" name="Slide Number Placeholder 5">
            <a:extLst>
              <a:ext uri="{FF2B5EF4-FFF2-40B4-BE49-F238E27FC236}">
                <a16:creationId xmlns:a16="http://schemas.microsoft.com/office/drawing/2014/main" id="{FC0D4365-2C5B-43F3-88A6-99A58C56464F}"/>
              </a:ext>
            </a:extLst>
          </p:cNvPr>
          <p:cNvSpPr>
            <a:spLocks noGrp="1"/>
          </p:cNvSpPr>
          <p:nvPr>
            <p:ph type="sldNum" sz="quarter" idx="12"/>
          </p:nvPr>
        </p:nvSpPr>
        <p:spPr/>
        <p:txBody>
          <a:bodyPr/>
          <a:lstStyle/>
          <a:p>
            <a:fld id="{57CB76AC-E5DF-427C-ABDC-2F4FBD8E4B69}" type="slidenum">
              <a:rPr lang="en-US" smtClean="0"/>
              <a:t>6</a:t>
            </a:fld>
            <a:endParaRPr lang="en-US" dirty="0"/>
          </a:p>
        </p:txBody>
      </p:sp>
      <p:grpSp>
        <p:nvGrpSpPr>
          <p:cNvPr id="136" name="Group 135">
            <a:extLst>
              <a:ext uri="{FF2B5EF4-FFF2-40B4-BE49-F238E27FC236}">
                <a16:creationId xmlns:a16="http://schemas.microsoft.com/office/drawing/2014/main" id="{71F4279F-28B1-4DC6-AAC0-75C565EFBCFD}"/>
              </a:ext>
            </a:extLst>
          </p:cNvPr>
          <p:cNvGrpSpPr/>
          <p:nvPr/>
        </p:nvGrpSpPr>
        <p:grpSpPr>
          <a:xfrm>
            <a:off x="123488" y="738601"/>
            <a:ext cx="4440116" cy="3511938"/>
            <a:chOff x="343614" y="738601"/>
            <a:chExt cx="4440116" cy="3511938"/>
          </a:xfrm>
        </p:grpSpPr>
        <p:grpSp>
          <p:nvGrpSpPr>
            <p:cNvPr id="73" name="Group 72">
              <a:extLst>
                <a:ext uri="{FF2B5EF4-FFF2-40B4-BE49-F238E27FC236}">
                  <a16:creationId xmlns:a16="http://schemas.microsoft.com/office/drawing/2014/main" id="{6E851D5A-3C26-43C6-9516-CDDA030E6AA6}"/>
                </a:ext>
              </a:extLst>
            </p:cNvPr>
            <p:cNvGrpSpPr/>
            <p:nvPr/>
          </p:nvGrpSpPr>
          <p:grpSpPr>
            <a:xfrm>
              <a:off x="343614" y="738601"/>
              <a:ext cx="4440116" cy="3511938"/>
              <a:chOff x="4233139" y="161998"/>
              <a:chExt cx="4587610" cy="3729232"/>
            </a:xfrm>
          </p:grpSpPr>
          <p:sp>
            <p:nvSpPr>
              <p:cNvPr id="74" name="Rectangle 73">
                <a:extLst>
                  <a:ext uri="{FF2B5EF4-FFF2-40B4-BE49-F238E27FC236}">
                    <a16:creationId xmlns:a16="http://schemas.microsoft.com/office/drawing/2014/main" id="{D52AE925-5426-457E-9276-506A40816A27}"/>
                  </a:ext>
                </a:extLst>
              </p:cNvPr>
              <p:cNvSpPr/>
              <p:nvPr/>
            </p:nvSpPr>
            <p:spPr>
              <a:xfrm>
                <a:off x="5695950" y="310846"/>
                <a:ext cx="2552700" cy="22057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75" name="TextBox 74">
                <a:extLst>
                  <a:ext uri="{FF2B5EF4-FFF2-40B4-BE49-F238E27FC236}">
                    <a16:creationId xmlns:a16="http://schemas.microsoft.com/office/drawing/2014/main" id="{623AE42E-C24C-44E0-B091-6164DFCDC98B}"/>
                  </a:ext>
                </a:extLst>
              </p:cNvPr>
              <p:cNvSpPr txBox="1"/>
              <p:nvPr/>
            </p:nvSpPr>
            <p:spPr>
              <a:xfrm>
                <a:off x="5676900" y="1135416"/>
                <a:ext cx="228600" cy="138499"/>
              </a:xfrm>
              <a:prstGeom prst="rect">
                <a:avLst/>
              </a:prstGeom>
              <a:noFill/>
            </p:spPr>
            <p:txBody>
              <a:bodyPr wrap="square" lIns="0" tIns="0" rIns="0" bIns="0" rtlCol="0">
                <a:spAutoFit/>
              </a:bodyPr>
              <a:lstStyle/>
              <a:p>
                <a:r>
                  <a:rPr lang="en-US" sz="900" b="1" dirty="0">
                    <a:solidFill>
                      <a:srgbClr val="C00000"/>
                    </a:solidFill>
                  </a:rPr>
                  <a:t>P3</a:t>
                </a:r>
              </a:p>
            </p:txBody>
          </p:sp>
          <p:sp>
            <p:nvSpPr>
              <p:cNvPr id="76" name="TextBox 75">
                <a:extLst>
                  <a:ext uri="{FF2B5EF4-FFF2-40B4-BE49-F238E27FC236}">
                    <a16:creationId xmlns:a16="http://schemas.microsoft.com/office/drawing/2014/main" id="{A45ABB3E-051E-433A-8924-1CB07ADF5FFE}"/>
                  </a:ext>
                </a:extLst>
              </p:cNvPr>
              <p:cNvSpPr txBox="1"/>
              <p:nvPr/>
            </p:nvSpPr>
            <p:spPr>
              <a:xfrm>
                <a:off x="6120613" y="1142925"/>
                <a:ext cx="228600" cy="138499"/>
              </a:xfrm>
              <a:prstGeom prst="rect">
                <a:avLst/>
              </a:prstGeom>
              <a:noFill/>
            </p:spPr>
            <p:txBody>
              <a:bodyPr wrap="square" lIns="0" tIns="0" rIns="0" bIns="0" rtlCol="0">
                <a:spAutoFit/>
              </a:bodyPr>
              <a:lstStyle/>
              <a:p>
                <a:r>
                  <a:rPr lang="en-US" sz="900" b="1" dirty="0">
                    <a:solidFill>
                      <a:srgbClr val="C00000"/>
                    </a:solidFill>
                  </a:rPr>
                  <a:t>P1</a:t>
                </a:r>
              </a:p>
            </p:txBody>
          </p:sp>
          <p:sp>
            <p:nvSpPr>
              <p:cNvPr id="77" name="TextBox 76">
                <a:extLst>
                  <a:ext uri="{FF2B5EF4-FFF2-40B4-BE49-F238E27FC236}">
                    <a16:creationId xmlns:a16="http://schemas.microsoft.com/office/drawing/2014/main" id="{372096F7-A6B4-4B7F-AA65-13B43987FEB3}"/>
                  </a:ext>
                </a:extLst>
              </p:cNvPr>
              <p:cNvSpPr txBox="1"/>
              <p:nvPr/>
            </p:nvSpPr>
            <p:spPr>
              <a:xfrm>
                <a:off x="6606385" y="1492724"/>
                <a:ext cx="228600" cy="138499"/>
              </a:xfrm>
              <a:prstGeom prst="rect">
                <a:avLst/>
              </a:prstGeom>
              <a:noFill/>
            </p:spPr>
            <p:txBody>
              <a:bodyPr wrap="square" lIns="0" tIns="0" rIns="0" bIns="0" rtlCol="0">
                <a:spAutoFit/>
              </a:bodyPr>
              <a:lstStyle/>
              <a:p>
                <a:r>
                  <a:rPr lang="en-US" sz="900" b="1" dirty="0">
                    <a:solidFill>
                      <a:srgbClr val="C00000"/>
                    </a:solidFill>
                  </a:rPr>
                  <a:t>P2</a:t>
                </a:r>
              </a:p>
            </p:txBody>
          </p:sp>
          <p:sp>
            <p:nvSpPr>
              <p:cNvPr id="78" name="TextBox 77">
                <a:extLst>
                  <a:ext uri="{FF2B5EF4-FFF2-40B4-BE49-F238E27FC236}">
                    <a16:creationId xmlns:a16="http://schemas.microsoft.com/office/drawing/2014/main" id="{1E24BD0E-BDEA-4161-8177-A1659392D717}"/>
                  </a:ext>
                </a:extLst>
              </p:cNvPr>
              <p:cNvSpPr txBox="1"/>
              <p:nvPr/>
            </p:nvSpPr>
            <p:spPr>
              <a:xfrm>
                <a:off x="5715000" y="1604081"/>
                <a:ext cx="228600" cy="138499"/>
              </a:xfrm>
              <a:prstGeom prst="rect">
                <a:avLst/>
              </a:prstGeom>
              <a:noFill/>
            </p:spPr>
            <p:txBody>
              <a:bodyPr wrap="square" lIns="0" tIns="0" rIns="0" bIns="0" rtlCol="0">
                <a:spAutoFit/>
              </a:bodyPr>
              <a:lstStyle/>
              <a:p>
                <a:r>
                  <a:rPr lang="en-US" sz="900" b="1" dirty="0">
                    <a:solidFill>
                      <a:srgbClr val="C00000"/>
                    </a:solidFill>
                  </a:rPr>
                  <a:t>P5</a:t>
                </a:r>
              </a:p>
            </p:txBody>
          </p:sp>
          <p:sp>
            <p:nvSpPr>
              <p:cNvPr id="79" name="TextBox 78">
                <a:extLst>
                  <a:ext uri="{FF2B5EF4-FFF2-40B4-BE49-F238E27FC236}">
                    <a16:creationId xmlns:a16="http://schemas.microsoft.com/office/drawing/2014/main" id="{AB6C6E5C-F809-41B8-B0A0-F31D3E3BAE8A}"/>
                  </a:ext>
                </a:extLst>
              </p:cNvPr>
              <p:cNvSpPr txBox="1"/>
              <p:nvPr/>
            </p:nvSpPr>
            <p:spPr>
              <a:xfrm>
                <a:off x="6159871" y="674756"/>
                <a:ext cx="228600" cy="147068"/>
              </a:xfrm>
              <a:prstGeom prst="rect">
                <a:avLst/>
              </a:prstGeom>
              <a:noFill/>
            </p:spPr>
            <p:txBody>
              <a:bodyPr wrap="square" lIns="0" tIns="0" rIns="0" bIns="0" rtlCol="0">
                <a:spAutoFit/>
              </a:bodyPr>
              <a:lstStyle/>
              <a:p>
                <a:r>
                  <a:rPr lang="en-US" sz="900" b="1" dirty="0">
                    <a:solidFill>
                      <a:srgbClr val="C00000"/>
                    </a:solidFill>
                  </a:rPr>
                  <a:t>P6</a:t>
                </a:r>
              </a:p>
            </p:txBody>
          </p:sp>
          <p:sp>
            <p:nvSpPr>
              <p:cNvPr id="80" name="TextBox 79">
                <a:extLst>
                  <a:ext uri="{FF2B5EF4-FFF2-40B4-BE49-F238E27FC236}">
                    <a16:creationId xmlns:a16="http://schemas.microsoft.com/office/drawing/2014/main" id="{E9AC795E-BB69-4E57-B66E-9A181E1CABC2}"/>
                  </a:ext>
                </a:extLst>
              </p:cNvPr>
              <p:cNvSpPr txBox="1"/>
              <p:nvPr/>
            </p:nvSpPr>
            <p:spPr>
              <a:xfrm>
                <a:off x="6070906" y="1911736"/>
                <a:ext cx="228600" cy="147068"/>
              </a:xfrm>
              <a:prstGeom prst="rect">
                <a:avLst/>
              </a:prstGeom>
              <a:noFill/>
            </p:spPr>
            <p:txBody>
              <a:bodyPr wrap="square" lIns="0" tIns="0" rIns="0" bIns="0" rtlCol="0">
                <a:spAutoFit/>
              </a:bodyPr>
              <a:lstStyle/>
              <a:p>
                <a:r>
                  <a:rPr lang="en-US" sz="900" b="1" dirty="0">
                    <a:solidFill>
                      <a:srgbClr val="C00000"/>
                    </a:solidFill>
                  </a:rPr>
                  <a:t>P7</a:t>
                </a:r>
              </a:p>
            </p:txBody>
          </p:sp>
          <p:pic>
            <p:nvPicPr>
              <p:cNvPr id="81" name="Picture 80">
                <a:extLst>
                  <a:ext uri="{FF2B5EF4-FFF2-40B4-BE49-F238E27FC236}">
                    <a16:creationId xmlns:a16="http://schemas.microsoft.com/office/drawing/2014/main" id="{82F6B418-CFF5-42F6-8807-5A194A45C043}"/>
                  </a:ext>
                </a:extLst>
              </p:cNvPr>
              <p:cNvPicPr>
                <a:picLocks noChangeAspect="1"/>
              </p:cNvPicPr>
              <p:nvPr/>
            </p:nvPicPr>
            <p:blipFill>
              <a:blip r:embed="rId2"/>
              <a:stretch>
                <a:fillRect/>
              </a:stretch>
            </p:blipFill>
            <p:spPr>
              <a:xfrm>
                <a:off x="5812430" y="1289570"/>
                <a:ext cx="195081" cy="152407"/>
              </a:xfrm>
              <a:prstGeom prst="rect">
                <a:avLst/>
              </a:prstGeom>
            </p:spPr>
          </p:pic>
          <p:pic>
            <p:nvPicPr>
              <p:cNvPr id="82" name="Picture 81">
                <a:extLst>
                  <a:ext uri="{FF2B5EF4-FFF2-40B4-BE49-F238E27FC236}">
                    <a16:creationId xmlns:a16="http://schemas.microsoft.com/office/drawing/2014/main" id="{3E7C0B45-8142-436F-B9D7-F66829B16D62}"/>
                  </a:ext>
                </a:extLst>
              </p:cNvPr>
              <p:cNvPicPr>
                <a:picLocks noChangeAspect="1"/>
              </p:cNvPicPr>
              <p:nvPr/>
            </p:nvPicPr>
            <p:blipFill>
              <a:blip r:embed="rId2"/>
              <a:stretch>
                <a:fillRect/>
              </a:stretch>
            </p:blipFill>
            <p:spPr>
              <a:xfrm>
                <a:off x="6205719" y="1301507"/>
                <a:ext cx="195081" cy="152407"/>
              </a:xfrm>
              <a:prstGeom prst="rect">
                <a:avLst/>
              </a:prstGeom>
            </p:spPr>
          </p:pic>
          <p:pic>
            <p:nvPicPr>
              <p:cNvPr id="83" name="Picture 82">
                <a:extLst>
                  <a:ext uri="{FF2B5EF4-FFF2-40B4-BE49-F238E27FC236}">
                    <a16:creationId xmlns:a16="http://schemas.microsoft.com/office/drawing/2014/main" id="{F175F632-F550-41C9-A42C-1CA4F0272AA0}"/>
                  </a:ext>
                </a:extLst>
              </p:cNvPr>
              <p:cNvPicPr>
                <a:picLocks noChangeAspect="1"/>
              </p:cNvPicPr>
              <p:nvPr/>
            </p:nvPicPr>
            <p:blipFill>
              <a:blip r:embed="rId2"/>
              <a:stretch>
                <a:fillRect/>
              </a:stretch>
            </p:blipFill>
            <p:spPr>
              <a:xfrm>
                <a:off x="6716733" y="1302863"/>
                <a:ext cx="195081" cy="152407"/>
              </a:xfrm>
              <a:prstGeom prst="rect">
                <a:avLst/>
              </a:prstGeom>
            </p:spPr>
          </p:pic>
          <p:pic>
            <p:nvPicPr>
              <p:cNvPr id="84" name="Picture 83">
                <a:extLst>
                  <a:ext uri="{FF2B5EF4-FFF2-40B4-BE49-F238E27FC236}">
                    <a16:creationId xmlns:a16="http://schemas.microsoft.com/office/drawing/2014/main" id="{4AA13C5B-8747-49E5-97AA-2DBCB993CB44}"/>
                  </a:ext>
                </a:extLst>
              </p:cNvPr>
              <p:cNvPicPr>
                <a:picLocks noChangeAspect="1"/>
              </p:cNvPicPr>
              <p:nvPr/>
            </p:nvPicPr>
            <p:blipFill>
              <a:blip r:embed="rId2"/>
              <a:stretch>
                <a:fillRect/>
              </a:stretch>
            </p:blipFill>
            <p:spPr>
              <a:xfrm>
                <a:off x="6427691" y="1134881"/>
                <a:ext cx="195081" cy="152407"/>
              </a:xfrm>
              <a:prstGeom prst="rect">
                <a:avLst/>
              </a:prstGeom>
            </p:spPr>
          </p:pic>
          <p:pic>
            <p:nvPicPr>
              <p:cNvPr id="85" name="Picture 84">
                <a:extLst>
                  <a:ext uri="{FF2B5EF4-FFF2-40B4-BE49-F238E27FC236}">
                    <a16:creationId xmlns:a16="http://schemas.microsoft.com/office/drawing/2014/main" id="{E6DFB0BB-9060-417A-B9BB-2400CB1E9E90}"/>
                  </a:ext>
                </a:extLst>
              </p:cNvPr>
              <p:cNvPicPr>
                <a:picLocks noChangeAspect="1"/>
              </p:cNvPicPr>
              <p:nvPr/>
            </p:nvPicPr>
            <p:blipFill>
              <a:blip r:embed="rId2"/>
              <a:stretch>
                <a:fillRect/>
              </a:stretch>
            </p:blipFill>
            <p:spPr>
              <a:xfrm>
                <a:off x="6222949" y="1759329"/>
                <a:ext cx="195081" cy="152407"/>
              </a:xfrm>
              <a:prstGeom prst="rect">
                <a:avLst/>
              </a:prstGeom>
            </p:spPr>
          </p:pic>
          <p:pic>
            <p:nvPicPr>
              <p:cNvPr id="86" name="Picture 85">
                <a:extLst>
                  <a:ext uri="{FF2B5EF4-FFF2-40B4-BE49-F238E27FC236}">
                    <a16:creationId xmlns:a16="http://schemas.microsoft.com/office/drawing/2014/main" id="{DD807030-C7EE-45AC-BED0-D87646388AF9}"/>
                  </a:ext>
                </a:extLst>
              </p:cNvPr>
              <p:cNvPicPr>
                <a:picLocks noChangeAspect="1"/>
              </p:cNvPicPr>
              <p:nvPr/>
            </p:nvPicPr>
            <p:blipFill>
              <a:blip r:embed="rId2"/>
              <a:stretch>
                <a:fillRect/>
              </a:stretch>
            </p:blipFill>
            <p:spPr>
              <a:xfrm>
                <a:off x="6198223" y="867125"/>
                <a:ext cx="195081" cy="152407"/>
              </a:xfrm>
              <a:prstGeom prst="rect">
                <a:avLst/>
              </a:prstGeom>
            </p:spPr>
          </p:pic>
          <p:sp>
            <p:nvSpPr>
              <p:cNvPr id="88" name="Oval 87">
                <a:extLst>
                  <a:ext uri="{FF2B5EF4-FFF2-40B4-BE49-F238E27FC236}">
                    <a16:creationId xmlns:a16="http://schemas.microsoft.com/office/drawing/2014/main" id="{3C20050C-461E-4C45-826D-D7BD338EC1DD}"/>
                  </a:ext>
                </a:extLst>
              </p:cNvPr>
              <p:cNvSpPr/>
              <p:nvPr/>
            </p:nvSpPr>
            <p:spPr>
              <a:xfrm>
                <a:off x="5997654" y="933872"/>
                <a:ext cx="917549" cy="92047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0" name="Arrow: Down 89">
                <a:extLst>
                  <a:ext uri="{FF2B5EF4-FFF2-40B4-BE49-F238E27FC236}">
                    <a16:creationId xmlns:a16="http://schemas.microsoft.com/office/drawing/2014/main" id="{42963306-54E1-4255-B98A-7775D010BCEE}"/>
                  </a:ext>
                </a:extLst>
              </p:cNvPr>
              <p:cNvSpPr/>
              <p:nvPr/>
            </p:nvSpPr>
            <p:spPr>
              <a:xfrm rot="15480251">
                <a:off x="7239960" y="511532"/>
                <a:ext cx="149938" cy="752405"/>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1" name="TextBox 90">
                <a:extLst>
                  <a:ext uri="{FF2B5EF4-FFF2-40B4-BE49-F238E27FC236}">
                    <a16:creationId xmlns:a16="http://schemas.microsoft.com/office/drawing/2014/main" id="{84D1F82F-3D3C-4462-8099-A8834DD5A72D}"/>
                  </a:ext>
                </a:extLst>
              </p:cNvPr>
              <p:cNvSpPr txBox="1"/>
              <p:nvPr/>
            </p:nvSpPr>
            <p:spPr>
              <a:xfrm>
                <a:off x="7647491" y="549051"/>
                <a:ext cx="1173258" cy="400110"/>
              </a:xfrm>
              <a:prstGeom prst="rect">
                <a:avLst/>
              </a:prstGeom>
              <a:noFill/>
            </p:spPr>
            <p:txBody>
              <a:bodyPr wrap="square" rtlCol="0">
                <a:spAutoFit/>
              </a:bodyPr>
              <a:lstStyle/>
              <a:p>
                <a:r>
                  <a:rPr lang="en-US" sz="1000" dirty="0"/>
                  <a:t>To Measurement Antenna</a:t>
                </a:r>
              </a:p>
            </p:txBody>
          </p:sp>
          <p:cxnSp>
            <p:nvCxnSpPr>
              <p:cNvPr id="92" name="Straight Connector 91">
                <a:extLst>
                  <a:ext uri="{FF2B5EF4-FFF2-40B4-BE49-F238E27FC236}">
                    <a16:creationId xmlns:a16="http://schemas.microsoft.com/office/drawing/2014/main" id="{BED0254E-B091-46BB-BAF1-7676EC1A9A7D}"/>
                  </a:ext>
                </a:extLst>
              </p:cNvPr>
              <p:cNvCxnSpPr/>
              <p:nvPr/>
            </p:nvCxnSpPr>
            <p:spPr>
              <a:xfrm>
                <a:off x="5634279" y="1373197"/>
                <a:ext cx="2599841" cy="0"/>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7B241EC0-2641-464F-9ADD-93989D1AB24E}"/>
                  </a:ext>
                </a:extLst>
              </p:cNvPr>
              <p:cNvSpPr txBox="1"/>
              <p:nvPr/>
            </p:nvSpPr>
            <p:spPr>
              <a:xfrm>
                <a:off x="7647491" y="1413736"/>
                <a:ext cx="586629" cy="153888"/>
              </a:xfrm>
              <a:prstGeom prst="rect">
                <a:avLst/>
              </a:prstGeom>
              <a:noFill/>
            </p:spPr>
            <p:txBody>
              <a:bodyPr wrap="square" lIns="0" tIns="0" rIns="0" bIns="0" rtlCol="0">
                <a:spAutoFit/>
              </a:bodyPr>
              <a:lstStyle/>
              <a:p>
                <a:r>
                  <a:rPr lang="en-US" sz="1000" dirty="0"/>
                  <a:t>Phi Axis</a:t>
                </a:r>
              </a:p>
            </p:txBody>
          </p:sp>
          <p:cxnSp>
            <p:nvCxnSpPr>
              <p:cNvPr id="94" name="Straight Connector 93">
                <a:extLst>
                  <a:ext uri="{FF2B5EF4-FFF2-40B4-BE49-F238E27FC236}">
                    <a16:creationId xmlns:a16="http://schemas.microsoft.com/office/drawing/2014/main" id="{FE67CA6B-8EF5-45CC-BBE1-EDB66FB14B45}"/>
                  </a:ext>
                </a:extLst>
              </p:cNvPr>
              <p:cNvCxnSpPr>
                <a:cxnSpLocks/>
              </p:cNvCxnSpPr>
              <p:nvPr/>
            </p:nvCxnSpPr>
            <p:spPr>
              <a:xfrm>
                <a:off x="6402920" y="354820"/>
                <a:ext cx="6089" cy="3055130"/>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32243EDA-4163-46B5-8FE5-BF18F4F94B42}"/>
                  </a:ext>
                </a:extLst>
              </p:cNvPr>
              <p:cNvSpPr txBox="1"/>
              <p:nvPr/>
            </p:nvSpPr>
            <p:spPr>
              <a:xfrm rot="16200000">
                <a:off x="6175601" y="407838"/>
                <a:ext cx="645567" cy="153888"/>
              </a:xfrm>
              <a:prstGeom prst="rect">
                <a:avLst/>
              </a:prstGeom>
              <a:noFill/>
            </p:spPr>
            <p:txBody>
              <a:bodyPr wrap="square" lIns="0" tIns="0" rIns="0" bIns="0" rtlCol="0">
                <a:spAutoFit/>
              </a:bodyPr>
              <a:lstStyle/>
              <a:p>
                <a:r>
                  <a:rPr lang="en-US" sz="1000" dirty="0"/>
                  <a:t>Theta Axis</a:t>
                </a:r>
              </a:p>
            </p:txBody>
          </p:sp>
          <p:sp>
            <p:nvSpPr>
              <p:cNvPr id="96" name="Oval 95">
                <a:extLst>
                  <a:ext uri="{FF2B5EF4-FFF2-40B4-BE49-F238E27FC236}">
                    <a16:creationId xmlns:a16="http://schemas.microsoft.com/office/drawing/2014/main" id="{6C1E596F-D2A1-4435-8909-521BA7EE4C1C}"/>
                  </a:ext>
                </a:extLst>
              </p:cNvPr>
              <p:cNvSpPr/>
              <p:nvPr/>
            </p:nvSpPr>
            <p:spPr>
              <a:xfrm>
                <a:off x="4233139" y="2985290"/>
                <a:ext cx="4432135" cy="905940"/>
              </a:xfrm>
              <a:prstGeom prst="ellipse">
                <a:avLst/>
              </a:prstGeom>
              <a:solidFill>
                <a:schemeClr val="tx1">
                  <a:lumMod val="50000"/>
                  <a:lumOff val="50000"/>
                </a:schemeClr>
              </a:solidFill>
              <a:ln cmpd="sng">
                <a:solidFill>
                  <a:schemeClr val="tx1">
                    <a:lumMod val="50000"/>
                    <a:lumOff val="50000"/>
                  </a:schemeClr>
                </a:solid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8" name="Rectangle 97">
                <a:extLst>
                  <a:ext uri="{FF2B5EF4-FFF2-40B4-BE49-F238E27FC236}">
                    <a16:creationId xmlns:a16="http://schemas.microsoft.com/office/drawing/2014/main" id="{E3AFACED-C2C4-4FB1-9FD1-96FE1FE37DA9}"/>
                  </a:ext>
                </a:extLst>
              </p:cNvPr>
              <p:cNvSpPr/>
              <p:nvPr/>
            </p:nvSpPr>
            <p:spPr>
              <a:xfrm>
                <a:off x="4908081" y="1273914"/>
                <a:ext cx="291448" cy="231037"/>
              </a:xfrm>
              <a:prstGeom prst="rect">
                <a:avLst/>
              </a:prstGeom>
              <a:solidFill>
                <a:schemeClr val="tx1">
                  <a:lumMod val="50000"/>
                  <a:lumOff val="50000"/>
                </a:schemeClr>
              </a:solidFill>
              <a:ln>
                <a:noFill/>
              </a:ln>
              <a:scene3d>
                <a:camera prst="orthographicFront"/>
                <a:lightRig rig="threePt" dir="t"/>
              </a:scene3d>
              <a:sp3d extrusionH="76200" prstMaterial="matte">
                <a:bevelT/>
                <a:bevelB/>
                <a:extrusionClr>
                  <a:schemeClr val="tx1">
                    <a:lumMod val="50000"/>
                    <a:lumOff val="5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9" name="Cylinder 98">
                <a:extLst>
                  <a:ext uri="{FF2B5EF4-FFF2-40B4-BE49-F238E27FC236}">
                    <a16:creationId xmlns:a16="http://schemas.microsoft.com/office/drawing/2014/main" id="{3C4146BE-3A8A-488A-90A7-2483B0C4A981}"/>
                  </a:ext>
                </a:extLst>
              </p:cNvPr>
              <p:cNvSpPr/>
              <p:nvPr/>
            </p:nvSpPr>
            <p:spPr>
              <a:xfrm rot="5400000">
                <a:off x="5360605" y="1134520"/>
                <a:ext cx="143134" cy="489095"/>
              </a:xfrm>
              <a:prstGeom prst="can">
                <a:avLst/>
              </a:prstGeom>
              <a:solidFill>
                <a:schemeClr val="tx1">
                  <a:lumMod val="50000"/>
                  <a:lumOff val="50000"/>
                </a:schemeClr>
              </a:solidFill>
              <a:ln>
                <a:solidFill>
                  <a:schemeClr val="tx1">
                    <a:lumMod val="50000"/>
                    <a:lumOff val="50000"/>
                  </a:schemeClr>
                </a:solidFill>
              </a:ln>
              <a:scene3d>
                <a:camera prst="orthographicFront"/>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7" name="Rectangle 96">
                <a:extLst>
                  <a:ext uri="{FF2B5EF4-FFF2-40B4-BE49-F238E27FC236}">
                    <a16:creationId xmlns:a16="http://schemas.microsoft.com/office/drawing/2014/main" id="{9C7E0027-1A8F-4799-BB75-9576C7DE9A1F}"/>
                  </a:ext>
                </a:extLst>
              </p:cNvPr>
              <p:cNvSpPr/>
              <p:nvPr/>
            </p:nvSpPr>
            <p:spPr>
              <a:xfrm>
                <a:off x="4981593" y="1504951"/>
                <a:ext cx="142850" cy="1899950"/>
              </a:xfrm>
              <a:prstGeom prst="rect">
                <a:avLst/>
              </a:prstGeom>
              <a:solidFill>
                <a:schemeClr val="tx1">
                  <a:lumMod val="50000"/>
                  <a:lumOff val="50000"/>
                </a:schemeClr>
              </a:solidFill>
              <a:ln>
                <a:noFill/>
              </a:ln>
              <a:scene3d>
                <a:camera prst="orthographicFront"/>
                <a:lightRig rig="threePt" dir="t"/>
              </a:scene3d>
              <a:sp3d>
                <a:bevelT w="44450"/>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pic>
            <p:nvPicPr>
              <p:cNvPr id="108" name="Picture 107">
                <a:extLst>
                  <a:ext uri="{FF2B5EF4-FFF2-40B4-BE49-F238E27FC236}">
                    <a16:creationId xmlns:a16="http://schemas.microsoft.com/office/drawing/2014/main" id="{184F60B7-E7E7-40B2-A185-D465C321BA16}"/>
                  </a:ext>
                </a:extLst>
              </p:cNvPr>
              <p:cNvPicPr>
                <a:picLocks noChangeAspect="1"/>
              </p:cNvPicPr>
              <p:nvPr/>
            </p:nvPicPr>
            <p:blipFill>
              <a:blip r:embed="rId2"/>
              <a:stretch>
                <a:fillRect/>
              </a:stretch>
            </p:blipFill>
            <p:spPr>
              <a:xfrm>
                <a:off x="5890240" y="1542476"/>
                <a:ext cx="195081" cy="152407"/>
              </a:xfrm>
              <a:prstGeom prst="rect">
                <a:avLst/>
              </a:prstGeom>
            </p:spPr>
          </p:pic>
          <p:sp>
            <p:nvSpPr>
              <p:cNvPr id="120" name="TextBox 119">
                <a:extLst>
                  <a:ext uri="{FF2B5EF4-FFF2-40B4-BE49-F238E27FC236}">
                    <a16:creationId xmlns:a16="http://schemas.microsoft.com/office/drawing/2014/main" id="{118830C3-AAA2-41FF-B7CE-01E934423BA4}"/>
                  </a:ext>
                </a:extLst>
              </p:cNvPr>
              <p:cNvSpPr txBox="1"/>
              <p:nvPr/>
            </p:nvSpPr>
            <p:spPr>
              <a:xfrm>
                <a:off x="6471618" y="1006822"/>
                <a:ext cx="228600" cy="147068"/>
              </a:xfrm>
              <a:prstGeom prst="rect">
                <a:avLst/>
              </a:prstGeom>
              <a:noFill/>
            </p:spPr>
            <p:txBody>
              <a:bodyPr wrap="square" lIns="0" tIns="0" rIns="0" bIns="0" rtlCol="0">
                <a:spAutoFit/>
              </a:bodyPr>
              <a:lstStyle/>
              <a:p>
                <a:r>
                  <a:rPr lang="en-US" sz="900" b="1" dirty="0">
                    <a:solidFill>
                      <a:srgbClr val="C00000"/>
                    </a:solidFill>
                  </a:rPr>
                  <a:t>P4</a:t>
                </a:r>
              </a:p>
            </p:txBody>
          </p:sp>
        </p:grpSp>
        <p:grpSp>
          <p:nvGrpSpPr>
            <p:cNvPr id="104" name="Group 103">
              <a:extLst>
                <a:ext uri="{FF2B5EF4-FFF2-40B4-BE49-F238E27FC236}">
                  <a16:creationId xmlns:a16="http://schemas.microsoft.com/office/drawing/2014/main" id="{0DF13B95-71F2-459A-9BB2-5D1644AA92CC}"/>
                </a:ext>
              </a:extLst>
            </p:cNvPr>
            <p:cNvGrpSpPr/>
            <p:nvPr/>
          </p:nvGrpSpPr>
          <p:grpSpPr>
            <a:xfrm rot="16200000">
              <a:off x="2232787" y="2002572"/>
              <a:ext cx="513509" cy="3541032"/>
              <a:chOff x="2950885" y="1613594"/>
              <a:chExt cx="332051" cy="894478"/>
            </a:xfrm>
          </p:grpSpPr>
          <p:sp>
            <p:nvSpPr>
              <p:cNvPr id="105" name="Block Arc 104">
                <a:extLst>
                  <a:ext uri="{FF2B5EF4-FFF2-40B4-BE49-F238E27FC236}">
                    <a16:creationId xmlns:a16="http://schemas.microsoft.com/office/drawing/2014/main" id="{403147C0-2328-4787-81D4-133755E240E2}"/>
                  </a:ext>
                </a:extLst>
              </p:cNvPr>
              <p:cNvSpPr/>
              <p:nvPr/>
            </p:nvSpPr>
            <p:spPr>
              <a:xfrm>
                <a:off x="2983689" y="1613594"/>
                <a:ext cx="299247" cy="894478"/>
              </a:xfrm>
              <a:prstGeom prst="blockArc">
                <a:avLst>
                  <a:gd name="adj1" fmla="val 12695577"/>
                  <a:gd name="adj2" fmla="val 6943027"/>
                  <a:gd name="adj3" fmla="val 20078"/>
                </a:avLst>
              </a:prstGeom>
              <a:solidFill>
                <a:schemeClr val="tx1"/>
              </a:solidFill>
              <a:ln>
                <a:solidFill>
                  <a:schemeClr val="tx1">
                    <a:lumMod val="50000"/>
                    <a:lumOff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solidFill>
                    <a:schemeClr val="tx1"/>
                  </a:solidFill>
                </a:endParaRPr>
              </a:p>
            </p:txBody>
          </p:sp>
          <p:sp>
            <p:nvSpPr>
              <p:cNvPr id="106" name="Arrow: Down 105">
                <a:extLst>
                  <a:ext uri="{FF2B5EF4-FFF2-40B4-BE49-F238E27FC236}">
                    <a16:creationId xmlns:a16="http://schemas.microsoft.com/office/drawing/2014/main" id="{02F971B3-8B04-44CF-9469-B7973859C4F0}"/>
                  </a:ext>
                </a:extLst>
              </p:cNvPr>
              <p:cNvSpPr/>
              <p:nvPr/>
            </p:nvSpPr>
            <p:spPr>
              <a:xfrm>
                <a:off x="2950885" y="1976478"/>
                <a:ext cx="128339" cy="82566"/>
              </a:xfrm>
              <a:prstGeom prst="down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107" name="Arrow: Down 106">
                <a:extLst>
                  <a:ext uri="{FF2B5EF4-FFF2-40B4-BE49-F238E27FC236}">
                    <a16:creationId xmlns:a16="http://schemas.microsoft.com/office/drawing/2014/main" id="{895F6BF2-99FF-4E67-B9D9-E841C1542479}"/>
                  </a:ext>
                </a:extLst>
              </p:cNvPr>
              <p:cNvSpPr/>
              <p:nvPr/>
            </p:nvSpPr>
            <p:spPr>
              <a:xfrm rot="10800000">
                <a:off x="2955672" y="2116818"/>
                <a:ext cx="128340" cy="111160"/>
              </a:xfrm>
              <a:prstGeom prst="down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grpSp>
        <p:cxnSp>
          <p:nvCxnSpPr>
            <p:cNvPr id="109" name="Straight Connector 108">
              <a:extLst>
                <a:ext uri="{FF2B5EF4-FFF2-40B4-BE49-F238E27FC236}">
                  <a16:creationId xmlns:a16="http://schemas.microsoft.com/office/drawing/2014/main" id="{D424684C-A57F-4D67-BCAC-A0EE4C884C7F}"/>
                </a:ext>
              </a:extLst>
            </p:cNvPr>
            <p:cNvCxnSpPr>
              <a:cxnSpLocks/>
            </p:cNvCxnSpPr>
            <p:nvPr/>
          </p:nvCxnSpPr>
          <p:spPr>
            <a:xfrm flipV="1">
              <a:off x="2201774" y="1763599"/>
              <a:ext cx="450279" cy="323499"/>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114" name="Oval 113">
              <a:extLst>
                <a:ext uri="{FF2B5EF4-FFF2-40B4-BE49-F238E27FC236}">
                  <a16:creationId xmlns:a16="http://schemas.microsoft.com/office/drawing/2014/main" id="{7EB17CF4-0A1D-4282-A6B8-45C8F36BDA39}"/>
                </a:ext>
              </a:extLst>
            </p:cNvPr>
            <p:cNvSpPr/>
            <p:nvPr/>
          </p:nvSpPr>
          <p:spPr>
            <a:xfrm>
              <a:off x="2023903" y="1755258"/>
              <a:ext cx="915545" cy="27408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grpSp>
      <p:sp>
        <p:nvSpPr>
          <p:cNvPr id="137" name="TextBox 136">
            <a:extLst>
              <a:ext uri="{FF2B5EF4-FFF2-40B4-BE49-F238E27FC236}">
                <a16:creationId xmlns:a16="http://schemas.microsoft.com/office/drawing/2014/main" id="{CEA2F6FA-784D-4367-A3EE-A2FCDEFE3BE5}"/>
              </a:ext>
            </a:extLst>
          </p:cNvPr>
          <p:cNvSpPr txBox="1"/>
          <p:nvPr/>
        </p:nvSpPr>
        <p:spPr>
          <a:xfrm>
            <a:off x="4914900" y="721270"/>
            <a:ext cx="3293400" cy="246221"/>
          </a:xfrm>
          <a:prstGeom prst="rect">
            <a:avLst/>
          </a:prstGeom>
          <a:noFill/>
        </p:spPr>
        <p:txBody>
          <a:bodyPr wrap="square" rtlCol="0">
            <a:spAutoFit/>
          </a:bodyPr>
          <a:lstStyle/>
          <a:p>
            <a:r>
              <a:rPr lang="en-US" sz="1000" dirty="0"/>
              <a:t>Number of positions to be measured</a:t>
            </a:r>
          </a:p>
        </p:txBody>
      </p:sp>
      <p:sp>
        <p:nvSpPr>
          <p:cNvPr id="138" name="Rectangle 137">
            <a:extLst>
              <a:ext uri="{FF2B5EF4-FFF2-40B4-BE49-F238E27FC236}">
                <a16:creationId xmlns:a16="http://schemas.microsoft.com/office/drawing/2014/main" id="{430BEACA-3238-4A10-B910-C75D16E0AD31}"/>
              </a:ext>
            </a:extLst>
          </p:cNvPr>
          <p:cNvSpPr/>
          <p:nvPr/>
        </p:nvSpPr>
        <p:spPr>
          <a:xfrm>
            <a:off x="4576793" y="2775189"/>
            <a:ext cx="4262407" cy="1954381"/>
          </a:xfrm>
          <a:prstGeom prst="rect">
            <a:avLst/>
          </a:prstGeom>
        </p:spPr>
        <p:txBody>
          <a:bodyPr wrap="square">
            <a:spAutoFit/>
          </a:bodyPr>
          <a:lstStyle/>
          <a:p>
            <a:r>
              <a:rPr lang="en-US" sz="1100" b="1" strike="sngStrike" dirty="0"/>
              <a:t>Proposal 3: Use 7 reference antenna positions to determine the quality of the quiet zone and the effect of offsetting the reference antenna from the </a:t>
            </a:r>
            <a:r>
              <a:rPr lang="en-US" sz="1100" b="1" strike="sngStrike" dirty="0" err="1"/>
              <a:t>centre</a:t>
            </a:r>
            <a:r>
              <a:rPr lang="en-US" sz="1100" b="1" strike="sngStrike" dirty="0"/>
              <a:t> of the quiet zone to the dimension of the QZ</a:t>
            </a:r>
          </a:p>
          <a:p>
            <a:endParaRPr lang="en-US" sz="1100" b="1" strike="sngStrike" dirty="0"/>
          </a:p>
          <a:p>
            <a:r>
              <a:rPr lang="en-US" sz="1100" b="1" strike="sngStrike" dirty="0"/>
              <a:t>Observation 1: For a complete measurement a total of 49 different reference antenna orientations, i.e., 7 different Theta axis orientations, </a:t>
            </a:r>
            <a:r>
              <a:rPr lang="en-US" sz="1100" b="1" i="1" strike="sngStrike" dirty="0" err="1">
                <a:latin typeface="Symbol" panose="05050102010706020507" pitchFamily="18" charset="2"/>
              </a:rPr>
              <a:t>q</a:t>
            </a:r>
            <a:r>
              <a:rPr lang="en-US" sz="1100" b="1" strike="sngStrike" baseline="-25000" dirty="0" err="1">
                <a:latin typeface="Times New Roman" panose="02020603050405020304" pitchFamily="18" charset="0"/>
                <a:cs typeface="Times New Roman" panose="02020603050405020304" pitchFamily="18" charset="0"/>
              </a:rPr>
              <a:t>ref</a:t>
            </a:r>
            <a:r>
              <a:rPr lang="en-US" sz="1100" b="1" strike="sngStrike" dirty="0">
                <a:latin typeface="Symbol" panose="05050102010706020507" pitchFamily="18" charset="2"/>
              </a:rPr>
              <a:t> </a:t>
            </a:r>
            <a:r>
              <a:rPr lang="en-US" sz="1100" b="1" strike="sngStrike" dirty="0"/>
              <a:t>= 0</a:t>
            </a:r>
            <a:r>
              <a:rPr lang="en-US" sz="1100" b="1" strike="sngStrike" baseline="30000" dirty="0"/>
              <a:t>o</a:t>
            </a:r>
            <a:r>
              <a:rPr lang="en-US" sz="1100" b="1" strike="sngStrike" dirty="0"/>
              <a:t>, 45</a:t>
            </a:r>
            <a:r>
              <a:rPr lang="en-US" sz="1100" b="1" strike="sngStrike" baseline="30000" dirty="0"/>
              <a:t>o</a:t>
            </a:r>
            <a:r>
              <a:rPr lang="en-US" sz="1100" b="1" strike="sngStrike" dirty="0"/>
              <a:t>, 90</a:t>
            </a:r>
            <a:r>
              <a:rPr lang="en-US" sz="1100" b="1" strike="sngStrike" baseline="30000" dirty="0"/>
              <a:t>o</a:t>
            </a:r>
            <a:r>
              <a:rPr lang="en-US" sz="1100" b="1" strike="sngStrike" dirty="0"/>
              <a:t>, 135</a:t>
            </a:r>
            <a:r>
              <a:rPr lang="en-US" sz="1100" b="1" strike="sngStrike" baseline="30000" dirty="0"/>
              <a:t>o</a:t>
            </a:r>
            <a:r>
              <a:rPr lang="en-US" sz="1100" b="1" strike="sngStrike" dirty="0"/>
              <a:t>, 225</a:t>
            </a:r>
            <a:r>
              <a:rPr lang="en-US" sz="1100" b="1" strike="sngStrike" baseline="30000" dirty="0"/>
              <a:t>o</a:t>
            </a:r>
            <a:r>
              <a:rPr lang="en-US" sz="1100" b="1" strike="sngStrike" dirty="0"/>
              <a:t>, 270</a:t>
            </a:r>
            <a:r>
              <a:rPr lang="en-US" sz="1100" b="1" strike="sngStrike" baseline="30000" dirty="0"/>
              <a:t>o</a:t>
            </a:r>
            <a:r>
              <a:rPr lang="en-US" sz="1100" b="1" strike="sngStrike" dirty="0"/>
              <a:t>, 315</a:t>
            </a:r>
            <a:r>
              <a:rPr lang="en-US" sz="1100" b="1" strike="sngStrike" baseline="30000" dirty="0"/>
              <a:t>o</a:t>
            </a:r>
            <a:r>
              <a:rPr lang="en-US" sz="1100" b="1" strike="sngStrike" dirty="0"/>
              <a:t> ,180</a:t>
            </a:r>
            <a:r>
              <a:rPr lang="en-US" sz="1100" b="1" strike="sngStrike" baseline="30000" dirty="0"/>
              <a:t>o </a:t>
            </a:r>
            <a:r>
              <a:rPr lang="en-US" sz="1100" b="1" strike="sngStrike" dirty="0"/>
              <a:t>and 7 different Phi axis orientations </a:t>
            </a:r>
            <a:r>
              <a:rPr lang="en-US" sz="1100" b="1" i="1" strike="sngStrike" dirty="0" err="1">
                <a:latin typeface="Symbol" panose="05050102010706020507" pitchFamily="18" charset="2"/>
              </a:rPr>
              <a:t>f</a:t>
            </a:r>
            <a:r>
              <a:rPr lang="en-US" sz="1100" b="1" strike="sngStrike" baseline="-25000" dirty="0" err="1">
                <a:latin typeface="Times New Roman" panose="02020603050405020304" pitchFamily="18" charset="0"/>
                <a:cs typeface="Times New Roman" panose="02020603050405020304" pitchFamily="18" charset="0"/>
              </a:rPr>
              <a:t>ref</a:t>
            </a:r>
            <a:r>
              <a:rPr lang="en-US" sz="1100" b="1" strike="sngStrike" baseline="-25000" dirty="0">
                <a:latin typeface="Times New Roman" panose="02020603050405020304" pitchFamily="18" charset="0"/>
                <a:cs typeface="Times New Roman" panose="02020603050405020304" pitchFamily="18" charset="0"/>
              </a:rPr>
              <a:t> </a:t>
            </a:r>
            <a:r>
              <a:rPr lang="en-US" sz="1100" b="1" strike="sngStrike" dirty="0"/>
              <a:t>= 0</a:t>
            </a:r>
            <a:r>
              <a:rPr lang="en-US" sz="1100" b="1" strike="sngStrike" baseline="30000" dirty="0"/>
              <a:t>o</a:t>
            </a:r>
            <a:r>
              <a:rPr lang="en-US" sz="1100" b="1" strike="sngStrike" dirty="0"/>
              <a:t>, 45</a:t>
            </a:r>
            <a:r>
              <a:rPr lang="en-US" sz="1100" b="1" strike="sngStrike" baseline="30000" dirty="0"/>
              <a:t>o</a:t>
            </a:r>
            <a:r>
              <a:rPr lang="en-US" sz="1100" b="1" strike="sngStrike" dirty="0"/>
              <a:t>, 90</a:t>
            </a:r>
            <a:r>
              <a:rPr lang="en-US" sz="1100" b="1" strike="sngStrike" baseline="30000" dirty="0"/>
              <a:t>o</a:t>
            </a:r>
            <a:r>
              <a:rPr lang="en-US" sz="1100" b="1" strike="sngStrike" dirty="0"/>
              <a:t>, 135</a:t>
            </a:r>
            <a:r>
              <a:rPr lang="en-US" sz="1100" b="1" strike="sngStrike" baseline="30000" dirty="0"/>
              <a:t>o</a:t>
            </a:r>
            <a:r>
              <a:rPr lang="en-US" sz="1100" b="1" strike="sngStrike" dirty="0"/>
              <a:t>, 225</a:t>
            </a:r>
            <a:r>
              <a:rPr lang="en-US" sz="1100" b="1" strike="sngStrike" baseline="30000" dirty="0"/>
              <a:t>o</a:t>
            </a:r>
            <a:r>
              <a:rPr lang="en-US" sz="1100" b="1" strike="sngStrike" dirty="0"/>
              <a:t>, 270</a:t>
            </a:r>
            <a:r>
              <a:rPr lang="en-US" sz="1100" b="1" strike="sngStrike" baseline="30000" dirty="0"/>
              <a:t>o</a:t>
            </a:r>
            <a:r>
              <a:rPr lang="en-US" sz="1100" b="1" strike="sngStrike" dirty="0"/>
              <a:t>, and 315</a:t>
            </a:r>
            <a:r>
              <a:rPr lang="en-US" sz="1100" b="1" strike="sngStrike" baseline="30000" dirty="0"/>
              <a:t>o</a:t>
            </a:r>
          </a:p>
          <a:p>
            <a:endParaRPr lang="en-US" sz="1100" b="1" dirty="0"/>
          </a:p>
        </p:txBody>
      </p:sp>
      <p:sp>
        <p:nvSpPr>
          <p:cNvPr id="7" name="TextBox 6">
            <a:extLst>
              <a:ext uri="{FF2B5EF4-FFF2-40B4-BE49-F238E27FC236}">
                <a16:creationId xmlns:a16="http://schemas.microsoft.com/office/drawing/2014/main" id="{B899E7F5-029B-42AA-AB8C-2EA61C61E59A}"/>
              </a:ext>
            </a:extLst>
          </p:cNvPr>
          <p:cNvSpPr txBox="1"/>
          <p:nvPr/>
        </p:nvSpPr>
        <p:spPr>
          <a:xfrm>
            <a:off x="3901014" y="1669495"/>
            <a:ext cx="152400" cy="261610"/>
          </a:xfrm>
          <a:prstGeom prst="rect">
            <a:avLst/>
          </a:prstGeom>
          <a:noFill/>
        </p:spPr>
        <p:txBody>
          <a:bodyPr wrap="square" rtlCol="0">
            <a:spAutoFit/>
          </a:bodyPr>
          <a:lstStyle/>
          <a:p>
            <a:r>
              <a:rPr lang="en-US" sz="1100" i="1" dirty="0"/>
              <a:t>z</a:t>
            </a:r>
          </a:p>
        </p:txBody>
      </p:sp>
      <p:sp>
        <p:nvSpPr>
          <p:cNvPr id="45" name="TextBox 44">
            <a:extLst>
              <a:ext uri="{FF2B5EF4-FFF2-40B4-BE49-F238E27FC236}">
                <a16:creationId xmlns:a16="http://schemas.microsoft.com/office/drawing/2014/main" id="{FE9BE044-D814-4662-A410-092876F273C1}"/>
              </a:ext>
            </a:extLst>
          </p:cNvPr>
          <p:cNvSpPr txBox="1"/>
          <p:nvPr/>
        </p:nvSpPr>
        <p:spPr>
          <a:xfrm>
            <a:off x="2209800" y="2952750"/>
            <a:ext cx="152400" cy="261610"/>
          </a:xfrm>
          <a:prstGeom prst="rect">
            <a:avLst/>
          </a:prstGeom>
          <a:noFill/>
        </p:spPr>
        <p:txBody>
          <a:bodyPr wrap="square" rtlCol="0">
            <a:spAutoFit/>
          </a:bodyPr>
          <a:lstStyle/>
          <a:p>
            <a:r>
              <a:rPr lang="en-US" sz="1050" i="1" dirty="0"/>
              <a:t>y</a:t>
            </a:r>
          </a:p>
        </p:txBody>
      </p:sp>
      <p:sp>
        <p:nvSpPr>
          <p:cNvPr id="46" name="TextBox 45">
            <a:extLst>
              <a:ext uri="{FF2B5EF4-FFF2-40B4-BE49-F238E27FC236}">
                <a16:creationId xmlns:a16="http://schemas.microsoft.com/office/drawing/2014/main" id="{04F6FF2A-81EA-4F0F-9EB5-13225F80CAC1}"/>
              </a:ext>
            </a:extLst>
          </p:cNvPr>
          <p:cNvSpPr txBox="1"/>
          <p:nvPr/>
        </p:nvSpPr>
        <p:spPr>
          <a:xfrm>
            <a:off x="1733110" y="2118312"/>
            <a:ext cx="152400" cy="261610"/>
          </a:xfrm>
          <a:prstGeom prst="rect">
            <a:avLst/>
          </a:prstGeom>
          <a:noFill/>
        </p:spPr>
        <p:txBody>
          <a:bodyPr wrap="square" rtlCol="0">
            <a:spAutoFit/>
          </a:bodyPr>
          <a:lstStyle/>
          <a:p>
            <a:r>
              <a:rPr lang="en-US" sz="1050" i="1" dirty="0"/>
              <a:t>x</a:t>
            </a:r>
          </a:p>
        </p:txBody>
      </p:sp>
      <p:pic>
        <p:nvPicPr>
          <p:cNvPr id="13" name="Picture 12">
            <a:extLst>
              <a:ext uri="{FF2B5EF4-FFF2-40B4-BE49-F238E27FC236}">
                <a16:creationId xmlns:a16="http://schemas.microsoft.com/office/drawing/2014/main" id="{C0339BCA-C9BE-4796-A6CB-72A0230C6897}"/>
              </a:ext>
            </a:extLst>
          </p:cNvPr>
          <p:cNvPicPr>
            <a:picLocks noChangeAspect="1"/>
          </p:cNvPicPr>
          <p:nvPr/>
        </p:nvPicPr>
        <p:blipFill rotWithShape="1">
          <a:blip r:embed="rId3"/>
          <a:srcRect r="11443"/>
          <a:stretch/>
        </p:blipFill>
        <p:spPr>
          <a:xfrm>
            <a:off x="4718643" y="987540"/>
            <a:ext cx="3282357" cy="1660410"/>
          </a:xfrm>
          <a:prstGeom prst="rect">
            <a:avLst/>
          </a:prstGeom>
        </p:spPr>
      </p:pic>
      <p:sp>
        <p:nvSpPr>
          <p:cNvPr id="56" name="Date Placeholder 3">
            <a:extLst>
              <a:ext uri="{FF2B5EF4-FFF2-40B4-BE49-F238E27FC236}">
                <a16:creationId xmlns:a16="http://schemas.microsoft.com/office/drawing/2014/main" id="{93D982BA-9518-4468-9430-917336876907}"/>
              </a:ext>
            </a:extLst>
          </p:cNvPr>
          <p:cNvSpPr>
            <a:spLocks noGrp="1"/>
          </p:cNvSpPr>
          <p:nvPr>
            <p:ph type="dt" sz="half" idx="10"/>
          </p:nvPr>
        </p:nvSpPr>
        <p:spPr>
          <a:xfrm>
            <a:off x="2592000" y="4787900"/>
            <a:ext cx="989400" cy="138700"/>
          </a:xfrm>
        </p:spPr>
        <p:txBody>
          <a:bodyPr/>
          <a:lstStyle/>
          <a:p>
            <a:r>
              <a:rPr lang="en-US" dirty="0"/>
              <a:t>February 2018</a:t>
            </a:r>
          </a:p>
        </p:txBody>
      </p:sp>
      <p:sp>
        <p:nvSpPr>
          <p:cNvPr id="47" name="Footer Placeholder 4">
            <a:extLst>
              <a:ext uri="{FF2B5EF4-FFF2-40B4-BE49-F238E27FC236}">
                <a16:creationId xmlns:a16="http://schemas.microsoft.com/office/drawing/2014/main" id="{76D504D7-DC15-4D52-8BE0-000E9BA8C9FE}"/>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cxnSp>
        <p:nvCxnSpPr>
          <p:cNvPr id="4" name="Straight Connector 3">
            <a:extLst>
              <a:ext uri="{FF2B5EF4-FFF2-40B4-BE49-F238E27FC236}">
                <a16:creationId xmlns:a16="http://schemas.microsoft.com/office/drawing/2014/main" id="{6669A082-567A-42C2-BA05-CB9C99A802D7}"/>
              </a:ext>
            </a:extLst>
          </p:cNvPr>
          <p:cNvCxnSpPr/>
          <p:nvPr/>
        </p:nvCxnSpPr>
        <p:spPr>
          <a:xfrm>
            <a:off x="4419600" y="738601"/>
            <a:ext cx="4495800" cy="1985549"/>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615B3D4-4B15-48C1-911D-4EDE0436FB95}"/>
              </a:ext>
            </a:extLst>
          </p:cNvPr>
          <p:cNvCxnSpPr>
            <a:cxnSpLocks/>
          </p:cNvCxnSpPr>
          <p:nvPr/>
        </p:nvCxnSpPr>
        <p:spPr>
          <a:xfrm flipV="1">
            <a:off x="4576793" y="878777"/>
            <a:ext cx="3957607" cy="1769173"/>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BBFDBBD-9746-4952-BCEF-4235E8614E66}"/>
              </a:ext>
            </a:extLst>
          </p:cNvPr>
          <p:cNvCxnSpPr/>
          <p:nvPr/>
        </p:nvCxnSpPr>
        <p:spPr>
          <a:xfrm>
            <a:off x="142475" y="1136502"/>
            <a:ext cx="4495800" cy="1985549"/>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B273025-83F8-401C-A267-8B0C952F7B8A}"/>
              </a:ext>
            </a:extLst>
          </p:cNvPr>
          <p:cNvCxnSpPr>
            <a:cxnSpLocks/>
          </p:cNvCxnSpPr>
          <p:nvPr/>
        </p:nvCxnSpPr>
        <p:spPr>
          <a:xfrm flipV="1">
            <a:off x="299668" y="1276678"/>
            <a:ext cx="3957607" cy="1769173"/>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446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6BC62-B285-4232-ACA7-F7BD15DC4551}"/>
              </a:ext>
            </a:extLst>
          </p:cNvPr>
          <p:cNvSpPr>
            <a:spLocks noGrp="1"/>
          </p:cNvSpPr>
          <p:nvPr>
            <p:ph type="title"/>
          </p:nvPr>
        </p:nvSpPr>
        <p:spPr>
          <a:xfrm>
            <a:off x="360000" y="162000"/>
            <a:ext cx="8280000" cy="510600"/>
          </a:xfrm>
        </p:spPr>
        <p:txBody>
          <a:bodyPr/>
          <a:lstStyle/>
          <a:p>
            <a:r>
              <a:rPr lang="en-US" dirty="0"/>
              <a:t>QZ Quality for combined axis positioner</a:t>
            </a:r>
          </a:p>
        </p:txBody>
      </p:sp>
      <p:sp>
        <p:nvSpPr>
          <p:cNvPr id="3" name="Content Placeholder 2">
            <a:extLst>
              <a:ext uri="{FF2B5EF4-FFF2-40B4-BE49-F238E27FC236}">
                <a16:creationId xmlns:a16="http://schemas.microsoft.com/office/drawing/2014/main" id="{6D9A40D3-F009-44D7-B64D-5D2B46862ECC}"/>
              </a:ext>
            </a:extLst>
          </p:cNvPr>
          <p:cNvSpPr>
            <a:spLocks noGrp="1"/>
          </p:cNvSpPr>
          <p:nvPr>
            <p:ph idx="1"/>
          </p:nvPr>
        </p:nvSpPr>
        <p:spPr>
          <a:xfrm>
            <a:off x="4477905" y="1026000"/>
            <a:ext cx="4162095" cy="3483000"/>
          </a:xfrm>
        </p:spPr>
        <p:txBody>
          <a:bodyPr/>
          <a:lstStyle/>
          <a:p>
            <a:r>
              <a:rPr lang="en-US" sz="1400" b="1" dirty="0"/>
              <a:t>Proposal 3: Use 7 reference antenna positions to determine the quality of the quiet zone and the effect of offsetting the reference antenna from the center of the quiet zone to the dimension of the QZ</a:t>
            </a:r>
          </a:p>
          <a:p>
            <a:endParaRPr lang="en-US" sz="1400" dirty="0"/>
          </a:p>
          <a:p>
            <a:r>
              <a:rPr lang="en-US" sz="1400" b="1" dirty="0"/>
              <a:t>Proposal 4: Measurement is done for 8</a:t>
            </a:r>
            <a:r>
              <a:rPr lang="en-GB" b="1" dirty="0"/>
              <a:t> different azimuth orientations i.e., Θ = 0</a:t>
            </a:r>
            <a:r>
              <a:rPr lang="en-GB" b="1" baseline="30000" dirty="0"/>
              <a:t>o</a:t>
            </a:r>
            <a:r>
              <a:rPr lang="en-GB" b="1" dirty="0"/>
              <a:t>, 45</a:t>
            </a:r>
            <a:r>
              <a:rPr lang="en-GB" b="1" baseline="30000" dirty="0"/>
              <a:t>o</a:t>
            </a:r>
            <a:r>
              <a:rPr lang="en-GB" b="1" dirty="0"/>
              <a:t>, 90</a:t>
            </a:r>
            <a:r>
              <a:rPr lang="en-GB" b="1" baseline="30000" dirty="0"/>
              <a:t> o</a:t>
            </a:r>
            <a:r>
              <a:rPr lang="en-GB" b="1" dirty="0"/>
              <a:t>, 135</a:t>
            </a:r>
            <a:r>
              <a:rPr lang="en-GB" b="1" baseline="30000" dirty="0"/>
              <a:t> o</a:t>
            </a:r>
            <a:r>
              <a:rPr lang="en-GB" b="1" dirty="0"/>
              <a:t>, 180</a:t>
            </a:r>
            <a:r>
              <a:rPr lang="en-GB" b="1" baseline="30000" dirty="0"/>
              <a:t>o</a:t>
            </a:r>
            <a:r>
              <a:rPr lang="en-GB" b="1" dirty="0"/>
              <a:t>, 225</a:t>
            </a:r>
            <a:r>
              <a:rPr lang="en-GB" b="1" baseline="30000" dirty="0"/>
              <a:t>o</a:t>
            </a:r>
            <a:r>
              <a:rPr lang="en-GB" b="1" dirty="0"/>
              <a:t>, 270</a:t>
            </a:r>
            <a:r>
              <a:rPr lang="en-GB" b="1" baseline="30000" dirty="0"/>
              <a:t>o</a:t>
            </a:r>
            <a:r>
              <a:rPr lang="en-GB" b="1" dirty="0"/>
              <a:t>, and 315</a:t>
            </a:r>
            <a:r>
              <a:rPr lang="en-GB" b="1" baseline="30000" dirty="0"/>
              <a:t>o </a:t>
            </a:r>
            <a:r>
              <a:rPr lang="en-GB" b="1" dirty="0"/>
              <a:t>and 8 different elevation orientations </a:t>
            </a:r>
            <a:r>
              <a:rPr lang="el-GR" b="1" dirty="0">
                <a:latin typeface="Tahoma" panose="020B0604030504040204" pitchFamily="34" charset="0"/>
                <a:ea typeface="Tahoma" panose="020B0604030504040204" pitchFamily="34" charset="0"/>
                <a:cs typeface="Tahoma" panose="020B0604030504040204" pitchFamily="34" charset="0"/>
              </a:rPr>
              <a:t>Ψ</a:t>
            </a:r>
            <a:r>
              <a:rPr lang="en-GB" b="1" dirty="0"/>
              <a:t> = -90</a:t>
            </a:r>
            <a:r>
              <a:rPr lang="en-GB" b="1" baseline="30000" dirty="0"/>
              <a:t>o</a:t>
            </a:r>
            <a:r>
              <a:rPr lang="en-GB" b="1" dirty="0"/>
              <a:t>, -45</a:t>
            </a:r>
            <a:r>
              <a:rPr lang="en-GB" b="1" baseline="30000" dirty="0"/>
              <a:t>o</a:t>
            </a:r>
            <a:r>
              <a:rPr lang="en-GB" b="1" dirty="0"/>
              <a:t>, 0</a:t>
            </a:r>
            <a:r>
              <a:rPr lang="en-GB" b="1" baseline="30000" dirty="0"/>
              <a:t>o</a:t>
            </a:r>
            <a:r>
              <a:rPr lang="en-GB" b="1" dirty="0"/>
              <a:t>, 45</a:t>
            </a:r>
            <a:r>
              <a:rPr lang="en-GB" b="1" baseline="30000" dirty="0"/>
              <a:t>o</a:t>
            </a:r>
            <a:r>
              <a:rPr lang="en-GB" b="1" dirty="0"/>
              <a:t>, and 90</a:t>
            </a:r>
            <a:r>
              <a:rPr lang="en-GB" b="1" baseline="30000" dirty="0"/>
              <a:t>o </a:t>
            </a:r>
            <a:r>
              <a:rPr lang="en-GB" b="1" dirty="0"/>
              <a:t>. </a:t>
            </a:r>
            <a:endParaRPr lang="en-US" sz="1400" b="1" dirty="0"/>
          </a:p>
          <a:p>
            <a:r>
              <a:rPr lang="en-US" sz="1400" b="1" dirty="0"/>
              <a:t>Proposal 5: For combined axis positioner it is not required to measure </a:t>
            </a:r>
            <a:r>
              <a:rPr lang="en-GB" sz="1400" b="1" dirty="0"/>
              <a:t>Θ = 180</a:t>
            </a:r>
            <a:r>
              <a:rPr lang="en-GB" sz="1400" b="1" dirty="0">
                <a:latin typeface="Tahoma" panose="020B0604030504040204" pitchFamily="34" charset="0"/>
                <a:ea typeface="Tahoma" panose="020B0604030504040204" pitchFamily="34" charset="0"/>
                <a:cs typeface="Tahoma" panose="020B0604030504040204" pitchFamily="34" charset="0"/>
              </a:rPr>
              <a:t>˚ </a:t>
            </a:r>
            <a:r>
              <a:rPr lang="en-GB" sz="1400" b="1" dirty="0">
                <a:ea typeface="Tahoma" panose="020B0604030504040204" pitchFamily="34" charset="0"/>
                <a:cs typeface="Tahoma" panose="020B0604030504040204" pitchFamily="34" charset="0"/>
              </a:rPr>
              <a:t>position</a:t>
            </a:r>
            <a:endParaRPr lang="en-US" sz="1400" b="1" dirty="0">
              <a:ea typeface="Tahoma" panose="020B0604030504040204" pitchFamily="34" charset="0"/>
              <a:cs typeface="Tahoma" panose="020B0604030504040204" pitchFamily="34" charset="0"/>
            </a:endParaRPr>
          </a:p>
          <a:p>
            <a:endParaRPr lang="en-US" sz="1400" b="1" dirty="0"/>
          </a:p>
        </p:txBody>
      </p:sp>
      <p:sp>
        <p:nvSpPr>
          <p:cNvPr id="5" name="Footer Placeholder 4">
            <a:extLst>
              <a:ext uri="{FF2B5EF4-FFF2-40B4-BE49-F238E27FC236}">
                <a16:creationId xmlns:a16="http://schemas.microsoft.com/office/drawing/2014/main" id="{106CE76E-D5CC-4411-9872-CF8F1B47F00D}"/>
              </a:ext>
            </a:extLst>
          </p:cNvPr>
          <p:cNvSpPr>
            <a:spLocks noGrp="1"/>
          </p:cNvSpPr>
          <p:nvPr>
            <p:ph type="ftr" sz="quarter" idx="11"/>
          </p:nvPr>
        </p:nvSpPr>
        <p:spPr/>
        <p:txBody>
          <a:bodyPr/>
          <a:lstStyle/>
          <a:p>
            <a:r>
              <a:rPr lang="en-US" dirty="0"/>
              <a:t>R4-1703415</a:t>
            </a:r>
          </a:p>
        </p:txBody>
      </p:sp>
      <p:sp>
        <p:nvSpPr>
          <p:cNvPr id="6" name="Slide Number Placeholder 5">
            <a:extLst>
              <a:ext uri="{FF2B5EF4-FFF2-40B4-BE49-F238E27FC236}">
                <a16:creationId xmlns:a16="http://schemas.microsoft.com/office/drawing/2014/main" id="{9AFD9715-0374-4F03-936E-E54C99A816D4}"/>
              </a:ext>
            </a:extLst>
          </p:cNvPr>
          <p:cNvSpPr>
            <a:spLocks noGrp="1"/>
          </p:cNvSpPr>
          <p:nvPr>
            <p:ph type="sldNum" sz="quarter" idx="12"/>
          </p:nvPr>
        </p:nvSpPr>
        <p:spPr/>
        <p:txBody>
          <a:bodyPr/>
          <a:lstStyle/>
          <a:p>
            <a:fld id="{57CB76AC-E5DF-427C-ABDC-2F4FBD8E4B69}" type="slidenum">
              <a:rPr lang="en-US" smtClean="0"/>
              <a:t>7</a:t>
            </a:fld>
            <a:endParaRPr lang="en-US"/>
          </a:p>
        </p:txBody>
      </p:sp>
      <p:pic>
        <p:nvPicPr>
          <p:cNvPr id="1026" name="Picture 3" descr="image002">
            <a:extLst>
              <a:ext uri="{FF2B5EF4-FFF2-40B4-BE49-F238E27FC236}">
                <a16:creationId xmlns:a16="http://schemas.microsoft.com/office/drawing/2014/main" id="{6A08AAB9-5D82-4A60-A799-D1E7192861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 y="878460"/>
            <a:ext cx="4207217" cy="231753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1" name="Arc 20">
            <a:extLst>
              <a:ext uri="{FF2B5EF4-FFF2-40B4-BE49-F238E27FC236}">
                <a16:creationId xmlns:a16="http://schemas.microsoft.com/office/drawing/2014/main" id="{17B1AA96-71D9-4D99-9583-D4FEF083192D}"/>
              </a:ext>
            </a:extLst>
          </p:cNvPr>
          <p:cNvSpPr/>
          <p:nvPr/>
        </p:nvSpPr>
        <p:spPr>
          <a:xfrm>
            <a:off x="2017488" y="1333990"/>
            <a:ext cx="274807" cy="304800"/>
          </a:xfrm>
          <a:prstGeom prst="arc">
            <a:avLst>
              <a:gd name="adj1" fmla="val 16200000"/>
              <a:gd name="adj2" fmla="val 1519535"/>
            </a:avLst>
          </a:prstGeom>
          <a:ln w="12700">
            <a:solidFill>
              <a:schemeClr val="accent2"/>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0DB3355A-DDD1-44A9-9455-4C7785CE212F}"/>
              </a:ext>
            </a:extLst>
          </p:cNvPr>
          <p:cNvSpPr/>
          <p:nvPr/>
        </p:nvSpPr>
        <p:spPr>
          <a:xfrm>
            <a:off x="2211073" y="1294878"/>
            <a:ext cx="373820" cy="307777"/>
          </a:xfrm>
          <a:prstGeom prst="rect">
            <a:avLst/>
          </a:prstGeom>
        </p:spPr>
        <p:txBody>
          <a:bodyPr wrap="none">
            <a:spAutoFit/>
          </a:bodyPr>
          <a:lstStyle/>
          <a:p>
            <a:r>
              <a:rPr lang="en-GB" sz="1400" dirty="0"/>
              <a:t>Θ </a:t>
            </a:r>
            <a:endParaRPr lang="en-US" sz="1400" dirty="0"/>
          </a:p>
        </p:txBody>
      </p:sp>
      <p:sp>
        <p:nvSpPr>
          <p:cNvPr id="26" name="Arc 25">
            <a:extLst>
              <a:ext uri="{FF2B5EF4-FFF2-40B4-BE49-F238E27FC236}">
                <a16:creationId xmlns:a16="http://schemas.microsoft.com/office/drawing/2014/main" id="{FCEC4434-2B89-488F-A587-1713516CC75D}"/>
              </a:ext>
            </a:extLst>
          </p:cNvPr>
          <p:cNvSpPr/>
          <p:nvPr/>
        </p:nvSpPr>
        <p:spPr>
          <a:xfrm rot="9921196" flipH="1" flipV="1">
            <a:off x="2067428" y="1147313"/>
            <a:ext cx="248481" cy="230413"/>
          </a:xfrm>
          <a:prstGeom prst="arc">
            <a:avLst>
              <a:gd name="adj1" fmla="val 12006631"/>
              <a:gd name="adj2" fmla="val 1519535"/>
            </a:avLst>
          </a:prstGeom>
          <a:ln w="127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2050" name="Picture 12">
            <a:extLst>
              <a:ext uri="{FF2B5EF4-FFF2-40B4-BE49-F238E27FC236}">
                <a16:creationId xmlns:a16="http://schemas.microsoft.com/office/drawing/2014/main" id="{785C9A72-EC1F-46D0-A5FD-51064DB023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603" r="93478" b="49355"/>
          <a:stretch/>
        </p:blipFill>
        <p:spPr bwMode="auto">
          <a:xfrm>
            <a:off x="2126224" y="994290"/>
            <a:ext cx="25023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0145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EC076-AE0E-47EE-A3E6-4BD238F39384}"/>
              </a:ext>
            </a:extLst>
          </p:cNvPr>
          <p:cNvSpPr>
            <a:spLocks noGrp="1"/>
          </p:cNvSpPr>
          <p:nvPr>
            <p:ph type="title"/>
          </p:nvPr>
        </p:nvSpPr>
        <p:spPr>
          <a:xfrm>
            <a:off x="139191" y="156011"/>
            <a:ext cx="1621200" cy="337601"/>
          </a:xfrm>
        </p:spPr>
        <p:txBody>
          <a:bodyPr/>
          <a:lstStyle/>
          <a:p>
            <a:r>
              <a:rPr lang="en-US" dirty="0"/>
              <a:t>Positions</a:t>
            </a:r>
          </a:p>
        </p:txBody>
      </p:sp>
      <p:sp>
        <p:nvSpPr>
          <p:cNvPr id="6" name="Slide Number Placeholder 5">
            <a:extLst>
              <a:ext uri="{FF2B5EF4-FFF2-40B4-BE49-F238E27FC236}">
                <a16:creationId xmlns:a16="http://schemas.microsoft.com/office/drawing/2014/main" id="{660901B0-53F7-4EAB-9AA8-BA674144AF30}"/>
              </a:ext>
            </a:extLst>
          </p:cNvPr>
          <p:cNvSpPr>
            <a:spLocks noGrp="1"/>
          </p:cNvSpPr>
          <p:nvPr>
            <p:ph type="sldNum" sz="quarter" idx="12"/>
          </p:nvPr>
        </p:nvSpPr>
        <p:spPr>
          <a:xfrm>
            <a:off x="8555259" y="4940330"/>
            <a:ext cx="504000" cy="135000"/>
          </a:xfrm>
        </p:spPr>
        <p:txBody>
          <a:bodyPr/>
          <a:lstStyle/>
          <a:p>
            <a:fld id="{57CB76AC-E5DF-427C-ABDC-2F4FBD8E4B69}" type="slidenum">
              <a:rPr lang="en-US" smtClean="0"/>
              <a:t>8</a:t>
            </a:fld>
            <a:endParaRPr lang="en-US" dirty="0"/>
          </a:p>
        </p:txBody>
      </p:sp>
      <p:sp>
        <p:nvSpPr>
          <p:cNvPr id="36" name="TextBox 35">
            <a:extLst>
              <a:ext uri="{FF2B5EF4-FFF2-40B4-BE49-F238E27FC236}">
                <a16:creationId xmlns:a16="http://schemas.microsoft.com/office/drawing/2014/main" id="{E5F39F09-CF22-4A23-8BEF-983B6564BB2D}"/>
              </a:ext>
            </a:extLst>
          </p:cNvPr>
          <p:cNvSpPr txBox="1"/>
          <p:nvPr/>
        </p:nvSpPr>
        <p:spPr>
          <a:xfrm>
            <a:off x="744599" y="1668052"/>
            <a:ext cx="726002"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90</a:t>
            </a:r>
            <a:r>
              <a:rPr lang="en-US" sz="1100" baseline="30000" dirty="0"/>
              <a:t>o</a:t>
            </a:r>
            <a:r>
              <a:rPr lang="en-US" sz="1100" b="1" i="1" dirty="0">
                <a:latin typeface="Symbol" panose="05050102010706020507" pitchFamily="18" charset="2"/>
              </a:rPr>
              <a:t> </a:t>
            </a:r>
          </a:p>
        </p:txBody>
      </p:sp>
      <p:sp>
        <p:nvSpPr>
          <p:cNvPr id="37" name="Rectangle 36">
            <a:extLst>
              <a:ext uri="{FF2B5EF4-FFF2-40B4-BE49-F238E27FC236}">
                <a16:creationId xmlns:a16="http://schemas.microsoft.com/office/drawing/2014/main" id="{A9A6DCD2-7B97-4707-82F4-FD38EE7332A2}"/>
              </a:ext>
            </a:extLst>
          </p:cNvPr>
          <p:cNvSpPr/>
          <p:nvPr/>
        </p:nvSpPr>
        <p:spPr>
          <a:xfrm>
            <a:off x="4871439" y="8751"/>
            <a:ext cx="734496"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0</a:t>
            </a:r>
            <a:r>
              <a:rPr lang="en-US" sz="1200" baseline="30000" dirty="0"/>
              <a:t>o</a:t>
            </a:r>
            <a:r>
              <a:rPr lang="en-US" sz="1200" b="1" i="1" dirty="0">
                <a:latin typeface="Symbol" panose="05050102010706020507" pitchFamily="18" charset="2"/>
              </a:rPr>
              <a:t> </a:t>
            </a:r>
            <a:endParaRPr lang="en-US" sz="1200" dirty="0"/>
          </a:p>
        </p:txBody>
      </p:sp>
      <p:pic>
        <p:nvPicPr>
          <p:cNvPr id="39" name="Picture 38">
            <a:extLst>
              <a:ext uri="{FF2B5EF4-FFF2-40B4-BE49-F238E27FC236}">
                <a16:creationId xmlns:a16="http://schemas.microsoft.com/office/drawing/2014/main" id="{F49F2810-1DCD-40BC-9871-6ABEBC4DA0B8}"/>
              </a:ext>
            </a:extLst>
          </p:cNvPr>
          <p:cNvPicPr>
            <a:picLocks noChangeAspect="1"/>
          </p:cNvPicPr>
          <p:nvPr/>
        </p:nvPicPr>
        <p:blipFill>
          <a:blip r:embed="rId2"/>
          <a:stretch>
            <a:fillRect/>
          </a:stretch>
        </p:blipFill>
        <p:spPr>
          <a:xfrm>
            <a:off x="2979242" y="2680079"/>
            <a:ext cx="153808" cy="116920"/>
          </a:xfrm>
          <a:prstGeom prst="rect">
            <a:avLst/>
          </a:prstGeom>
          <a:scene3d>
            <a:camera prst="orthographicFront">
              <a:rot lat="0" lon="2700000" rev="5400000"/>
            </a:camera>
            <a:lightRig rig="threePt" dir="t"/>
          </a:scene3d>
          <a:sp3d>
            <a:bevelT/>
          </a:sp3d>
        </p:spPr>
      </p:pic>
      <p:sp>
        <p:nvSpPr>
          <p:cNvPr id="40" name="TextBox 39">
            <a:extLst>
              <a:ext uri="{FF2B5EF4-FFF2-40B4-BE49-F238E27FC236}">
                <a16:creationId xmlns:a16="http://schemas.microsoft.com/office/drawing/2014/main" id="{4423BF82-8556-49DB-A9A0-9CA5F423CE8B}"/>
              </a:ext>
            </a:extLst>
          </p:cNvPr>
          <p:cNvSpPr txBox="1"/>
          <p:nvPr/>
        </p:nvSpPr>
        <p:spPr>
          <a:xfrm>
            <a:off x="716215" y="2643353"/>
            <a:ext cx="726002"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45</a:t>
            </a:r>
            <a:r>
              <a:rPr lang="en-US" sz="1100" baseline="30000" dirty="0"/>
              <a:t>o</a:t>
            </a:r>
            <a:r>
              <a:rPr lang="en-US" sz="1100" b="1" i="1" dirty="0">
                <a:latin typeface="Symbol" panose="05050102010706020507" pitchFamily="18" charset="2"/>
              </a:rPr>
              <a:t> </a:t>
            </a:r>
          </a:p>
        </p:txBody>
      </p:sp>
      <p:sp>
        <p:nvSpPr>
          <p:cNvPr id="55" name="Rectangle 54">
            <a:extLst>
              <a:ext uri="{FF2B5EF4-FFF2-40B4-BE49-F238E27FC236}">
                <a16:creationId xmlns:a16="http://schemas.microsoft.com/office/drawing/2014/main" id="{ABD6E162-3149-485B-AA5C-0BA20F017518}"/>
              </a:ext>
            </a:extLst>
          </p:cNvPr>
          <p:cNvSpPr/>
          <p:nvPr/>
        </p:nvSpPr>
        <p:spPr>
          <a:xfrm>
            <a:off x="3708577" y="8751"/>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45</a:t>
            </a:r>
            <a:r>
              <a:rPr lang="en-US" sz="1200" baseline="30000" dirty="0"/>
              <a:t>o</a:t>
            </a:r>
            <a:r>
              <a:rPr lang="en-US" sz="1200" b="1" i="1" dirty="0">
                <a:latin typeface="Symbol" panose="05050102010706020507" pitchFamily="18" charset="2"/>
              </a:rPr>
              <a:t> </a:t>
            </a:r>
            <a:endParaRPr lang="en-US" sz="1200" dirty="0"/>
          </a:p>
        </p:txBody>
      </p:sp>
      <p:sp>
        <p:nvSpPr>
          <p:cNvPr id="56" name="Rectangle 55">
            <a:extLst>
              <a:ext uri="{FF2B5EF4-FFF2-40B4-BE49-F238E27FC236}">
                <a16:creationId xmlns:a16="http://schemas.microsoft.com/office/drawing/2014/main" id="{44C61702-ED8E-400F-9768-DA2D55D2F798}"/>
              </a:ext>
            </a:extLst>
          </p:cNvPr>
          <p:cNvSpPr/>
          <p:nvPr/>
        </p:nvSpPr>
        <p:spPr>
          <a:xfrm>
            <a:off x="2783005" y="8751"/>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90</a:t>
            </a:r>
            <a:r>
              <a:rPr lang="en-US" sz="1200" baseline="30000" dirty="0"/>
              <a:t>o</a:t>
            </a:r>
            <a:r>
              <a:rPr lang="en-US" sz="1200" b="1" i="1" dirty="0">
                <a:latin typeface="Symbol" panose="05050102010706020507" pitchFamily="18" charset="2"/>
              </a:rPr>
              <a:t> </a:t>
            </a:r>
            <a:endParaRPr lang="en-US" sz="1200" dirty="0"/>
          </a:p>
        </p:txBody>
      </p:sp>
      <p:sp>
        <p:nvSpPr>
          <p:cNvPr id="57" name="Rectangle 56">
            <a:extLst>
              <a:ext uri="{FF2B5EF4-FFF2-40B4-BE49-F238E27FC236}">
                <a16:creationId xmlns:a16="http://schemas.microsoft.com/office/drawing/2014/main" id="{BB901869-E767-4EE3-95FA-9B80A2D0118D}"/>
              </a:ext>
            </a:extLst>
          </p:cNvPr>
          <p:cNvSpPr/>
          <p:nvPr/>
        </p:nvSpPr>
        <p:spPr>
          <a:xfrm>
            <a:off x="6868596"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270</a:t>
            </a:r>
            <a:r>
              <a:rPr lang="en-US" sz="1200" baseline="30000" dirty="0"/>
              <a:t>o</a:t>
            </a:r>
            <a:r>
              <a:rPr lang="en-US" sz="1200" b="1" i="1" dirty="0">
                <a:latin typeface="Symbol" panose="05050102010706020507" pitchFamily="18" charset="2"/>
              </a:rPr>
              <a:t> </a:t>
            </a:r>
            <a:endParaRPr lang="en-US" sz="1200" dirty="0"/>
          </a:p>
        </p:txBody>
      </p:sp>
      <p:sp>
        <p:nvSpPr>
          <p:cNvPr id="130" name="TextBox 129">
            <a:extLst>
              <a:ext uri="{FF2B5EF4-FFF2-40B4-BE49-F238E27FC236}">
                <a16:creationId xmlns:a16="http://schemas.microsoft.com/office/drawing/2014/main" id="{C01E9DD8-AFB6-4CF6-822E-666C9A9C5AC0}"/>
              </a:ext>
            </a:extLst>
          </p:cNvPr>
          <p:cNvSpPr txBox="1"/>
          <p:nvPr/>
        </p:nvSpPr>
        <p:spPr>
          <a:xfrm>
            <a:off x="709422" y="3612173"/>
            <a:ext cx="680893"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0</a:t>
            </a:r>
            <a:r>
              <a:rPr lang="en-US" sz="1100" baseline="30000" dirty="0"/>
              <a:t>o</a:t>
            </a:r>
            <a:r>
              <a:rPr lang="en-US" sz="1100" b="1" i="1" dirty="0">
                <a:latin typeface="Symbol" panose="05050102010706020507" pitchFamily="18" charset="2"/>
              </a:rPr>
              <a:t> </a:t>
            </a:r>
          </a:p>
        </p:txBody>
      </p:sp>
      <p:pic>
        <p:nvPicPr>
          <p:cNvPr id="131" name="Picture 130">
            <a:extLst>
              <a:ext uri="{FF2B5EF4-FFF2-40B4-BE49-F238E27FC236}">
                <a16:creationId xmlns:a16="http://schemas.microsoft.com/office/drawing/2014/main" id="{6E719A27-AA21-4D4A-9F22-E388C547D00B}"/>
              </a:ext>
            </a:extLst>
          </p:cNvPr>
          <p:cNvPicPr>
            <a:picLocks noChangeAspect="1"/>
          </p:cNvPicPr>
          <p:nvPr/>
        </p:nvPicPr>
        <p:blipFill>
          <a:blip r:embed="rId2"/>
          <a:stretch>
            <a:fillRect/>
          </a:stretch>
        </p:blipFill>
        <p:spPr>
          <a:xfrm>
            <a:off x="5108749" y="2697254"/>
            <a:ext cx="153808" cy="116920"/>
          </a:xfrm>
          <a:prstGeom prst="rect">
            <a:avLst/>
          </a:prstGeom>
          <a:scene3d>
            <a:camera prst="orthographicFront">
              <a:rot lat="0" lon="2700000" rev="0"/>
            </a:camera>
            <a:lightRig rig="threePt" dir="t"/>
          </a:scene3d>
          <a:sp3d>
            <a:bevelT/>
          </a:sp3d>
        </p:spPr>
      </p:pic>
      <p:pic>
        <p:nvPicPr>
          <p:cNvPr id="144" name="Picture 143">
            <a:extLst>
              <a:ext uri="{FF2B5EF4-FFF2-40B4-BE49-F238E27FC236}">
                <a16:creationId xmlns:a16="http://schemas.microsoft.com/office/drawing/2014/main" id="{187C6C20-8A4D-4B55-ACDF-44174AA7355F}"/>
              </a:ext>
            </a:extLst>
          </p:cNvPr>
          <p:cNvPicPr>
            <a:picLocks noChangeAspect="1"/>
          </p:cNvPicPr>
          <p:nvPr/>
        </p:nvPicPr>
        <p:blipFill>
          <a:blip r:embed="rId2"/>
          <a:stretch>
            <a:fillRect/>
          </a:stretch>
        </p:blipFill>
        <p:spPr>
          <a:xfrm>
            <a:off x="4038972" y="2680079"/>
            <a:ext cx="153808" cy="116920"/>
          </a:xfrm>
          <a:prstGeom prst="rect">
            <a:avLst/>
          </a:prstGeom>
          <a:scene3d>
            <a:camera prst="orthographicFront">
              <a:rot lat="0" lon="2700000" rev="2700000"/>
            </a:camera>
            <a:lightRig rig="threePt" dir="t"/>
          </a:scene3d>
          <a:sp3d>
            <a:bevelT/>
          </a:sp3d>
        </p:spPr>
      </p:pic>
      <p:pic>
        <p:nvPicPr>
          <p:cNvPr id="145" name="Picture 144">
            <a:extLst>
              <a:ext uri="{FF2B5EF4-FFF2-40B4-BE49-F238E27FC236}">
                <a16:creationId xmlns:a16="http://schemas.microsoft.com/office/drawing/2014/main" id="{3F8C4AB3-F49F-49BE-BD9E-9F003B248F5C}"/>
              </a:ext>
            </a:extLst>
          </p:cNvPr>
          <p:cNvPicPr>
            <a:picLocks noChangeAspect="1"/>
          </p:cNvPicPr>
          <p:nvPr/>
        </p:nvPicPr>
        <p:blipFill>
          <a:blip r:embed="rId2"/>
          <a:stretch>
            <a:fillRect/>
          </a:stretch>
        </p:blipFill>
        <p:spPr>
          <a:xfrm rot="2267135">
            <a:off x="6204889" y="2708501"/>
            <a:ext cx="153808" cy="116920"/>
          </a:xfrm>
          <a:prstGeom prst="rect">
            <a:avLst/>
          </a:prstGeom>
          <a:scene3d>
            <a:camera prst="orthographicFront">
              <a:rot lat="0" lon="2700000" rev="0"/>
            </a:camera>
            <a:lightRig rig="threePt" dir="t"/>
          </a:scene3d>
          <a:sp3d>
            <a:bevelT/>
          </a:sp3d>
        </p:spPr>
      </p:pic>
      <p:pic>
        <p:nvPicPr>
          <p:cNvPr id="147" name="Picture 146">
            <a:extLst>
              <a:ext uri="{FF2B5EF4-FFF2-40B4-BE49-F238E27FC236}">
                <a16:creationId xmlns:a16="http://schemas.microsoft.com/office/drawing/2014/main" id="{67FFB6D4-8EFB-4297-B17A-57B2B84B4D6B}"/>
              </a:ext>
            </a:extLst>
          </p:cNvPr>
          <p:cNvPicPr>
            <a:picLocks noChangeAspect="1"/>
          </p:cNvPicPr>
          <p:nvPr/>
        </p:nvPicPr>
        <p:blipFill>
          <a:blip r:embed="rId2"/>
          <a:stretch>
            <a:fillRect/>
          </a:stretch>
        </p:blipFill>
        <p:spPr>
          <a:xfrm rot="5400000">
            <a:off x="7241472" y="2715698"/>
            <a:ext cx="153808" cy="116920"/>
          </a:xfrm>
          <a:prstGeom prst="rect">
            <a:avLst/>
          </a:prstGeom>
          <a:scene3d>
            <a:camera prst="orthographicFront">
              <a:rot lat="0" lon="2700000" rev="0"/>
            </a:camera>
            <a:lightRig rig="threePt" dir="t"/>
          </a:scene3d>
          <a:sp3d>
            <a:bevelT/>
          </a:sp3d>
        </p:spPr>
      </p:pic>
      <p:pic>
        <p:nvPicPr>
          <p:cNvPr id="149" name="Picture 148">
            <a:extLst>
              <a:ext uri="{FF2B5EF4-FFF2-40B4-BE49-F238E27FC236}">
                <a16:creationId xmlns:a16="http://schemas.microsoft.com/office/drawing/2014/main" id="{CF24D407-1E4F-46E0-B6D0-BD34638D7D37}"/>
              </a:ext>
            </a:extLst>
          </p:cNvPr>
          <p:cNvPicPr>
            <a:picLocks noChangeAspect="1"/>
          </p:cNvPicPr>
          <p:nvPr/>
        </p:nvPicPr>
        <p:blipFill>
          <a:blip r:embed="rId2"/>
          <a:stretch>
            <a:fillRect/>
          </a:stretch>
        </p:blipFill>
        <p:spPr>
          <a:xfrm rot="7836240">
            <a:off x="8218077" y="2698515"/>
            <a:ext cx="153808" cy="116920"/>
          </a:xfrm>
          <a:prstGeom prst="rect">
            <a:avLst/>
          </a:prstGeom>
          <a:scene3d>
            <a:camera prst="orthographicFront">
              <a:rot lat="0" lon="2700000" rev="0"/>
            </a:camera>
            <a:lightRig rig="threePt" dir="t"/>
          </a:scene3d>
          <a:sp3d>
            <a:bevelT/>
          </a:sp3d>
        </p:spPr>
      </p:pic>
      <p:pic>
        <p:nvPicPr>
          <p:cNvPr id="151" name="Picture 150">
            <a:extLst>
              <a:ext uri="{FF2B5EF4-FFF2-40B4-BE49-F238E27FC236}">
                <a16:creationId xmlns:a16="http://schemas.microsoft.com/office/drawing/2014/main" id="{D6BAF726-2A7D-45E4-B0EB-7446C0FB3381}"/>
              </a:ext>
            </a:extLst>
          </p:cNvPr>
          <p:cNvPicPr>
            <a:picLocks noChangeAspect="1"/>
          </p:cNvPicPr>
          <p:nvPr/>
        </p:nvPicPr>
        <p:blipFill>
          <a:blip r:embed="rId2"/>
          <a:stretch>
            <a:fillRect/>
          </a:stretch>
        </p:blipFill>
        <p:spPr>
          <a:xfrm rot="19043626">
            <a:off x="1937474" y="2668967"/>
            <a:ext cx="153808" cy="116920"/>
          </a:xfrm>
          <a:prstGeom prst="rect">
            <a:avLst/>
          </a:prstGeom>
          <a:scene3d>
            <a:camera prst="orthographicFront">
              <a:rot lat="0" lon="2700000" rev="5400000"/>
            </a:camera>
            <a:lightRig rig="threePt" dir="t"/>
          </a:scene3d>
          <a:sp3d>
            <a:bevelT/>
          </a:sp3d>
        </p:spPr>
      </p:pic>
      <p:pic>
        <p:nvPicPr>
          <p:cNvPr id="168" name="Picture 167">
            <a:extLst>
              <a:ext uri="{FF2B5EF4-FFF2-40B4-BE49-F238E27FC236}">
                <a16:creationId xmlns:a16="http://schemas.microsoft.com/office/drawing/2014/main" id="{AE1E75C9-4F3E-4799-88D6-C8B27D37BAF0}"/>
              </a:ext>
            </a:extLst>
          </p:cNvPr>
          <p:cNvPicPr>
            <a:picLocks noChangeAspect="1"/>
          </p:cNvPicPr>
          <p:nvPr/>
        </p:nvPicPr>
        <p:blipFill>
          <a:blip r:embed="rId2"/>
          <a:stretch>
            <a:fillRect/>
          </a:stretch>
        </p:blipFill>
        <p:spPr>
          <a:xfrm>
            <a:off x="2967307" y="3742978"/>
            <a:ext cx="153808" cy="116920"/>
          </a:xfrm>
          <a:prstGeom prst="rect">
            <a:avLst/>
          </a:prstGeom>
          <a:scene3d>
            <a:camera prst="orthographicFront">
              <a:rot lat="0" lon="0" rev="5400000"/>
            </a:camera>
            <a:lightRig rig="threePt" dir="t"/>
          </a:scene3d>
          <a:sp3d>
            <a:bevelT/>
          </a:sp3d>
        </p:spPr>
      </p:pic>
      <p:pic>
        <p:nvPicPr>
          <p:cNvPr id="171" name="Picture 170">
            <a:extLst>
              <a:ext uri="{FF2B5EF4-FFF2-40B4-BE49-F238E27FC236}">
                <a16:creationId xmlns:a16="http://schemas.microsoft.com/office/drawing/2014/main" id="{C2793DB7-2BEC-45BA-8195-A9F9879A7469}"/>
              </a:ext>
            </a:extLst>
          </p:cNvPr>
          <p:cNvPicPr>
            <a:picLocks noChangeAspect="1"/>
          </p:cNvPicPr>
          <p:nvPr/>
        </p:nvPicPr>
        <p:blipFill>
          <a:blip r:embed="rId2"/>
          <a:stretch>
            <a:fillRect/>
          </a:stretch>
        </p:blipFill>
        <p:spPr>
          <a:xfrm>
            <a:off x="5096814" y="3760153"/>
            <a:ext cx="153808" cy="116920"/>
          </a:xfrm>
          <a:prstGeom prst="rect">
            <a:avLst/>
          </a:prstGeom>
          <a:scene3d>
            <a:camera prst="orthographicFront">
              <a:rot lat="0" lon="0" rev="0"/>
            </a:camera>
            <a:lightRig rig="threePt" dir="t"/>
          </a:scene3d>
          <a:sp3d>
            <a:bevelT/>
          </a:sp3d>
        </p:spPr>
      </p:pic>
      <p:pic>
        <p:nvPicPr>
          <p:cNvPr id="172" name="Picture 171">
            <a:extLst>
              <a:ext uri="{FF2B5EF4-FFF2-40B4-BE49-F238E27FC236}">
                <a16:creationId xmlns:a16="http://schemas.microsoft.com/office/drawing/2014/main" id="{FEEED7B6-FFDC-4458-8488-8F2425151F44}"/>
              </a:ext>
            </a:extLst>
          </p:cNvPr>
          <p:cNvPicPr>
            <a:picLocks noChangeAspect="1"/>
          </p:cNvPicPr>
          <p:nvPr/>
        </p:nvPicPr>
        <p:blipFill>
          <a:blip r:embed="rId2"/>
          <a:stretch>
            <a:fillRect/>
          </a:stretch>
        </p:blipFill>
        <p:spPr>
          <a:xfrm>
            <a:off x="4027037" y="3742978"/>
            <a:ext cx="153808" cy="116920"/>
          </a:xfrm>
          <a:prstGeom prst="rect">
            <a:avLst/>
          </a:prstGeom>
          <a:scene3d>
            <a:camera prst="orthographicFront">
              <a:rot lat="0" lon="0" rev="2700000"/>
            </a:camera>
            <a:lightRig rig="threePt" dir="t"/>
          </a:scene3d>
          <a:sp3d>
            <a:bevelT/>
          </a:sp3d>
        </p:spPr>
      </p:pic>
      <p:pic>
        <p:nvPicPr>
          <p:cNvPr id="173" name="Picture 172">
            <a:extLst>
              <a:ext uri="{FF2B5EF4-FFF2-40B4-BE49-F238E27FC236}">
                <a16:creationId xmlns:a16="http://schemas.microsoft.com/office/drawing/2014/main" id="{AFC4F3D4-6903-44AC-828E-95266046FCEB}"/>
              </a:ext>
            </a:extLst>
          </p:cNvPr>
          <p:cNvPicPr>
            <a:picLocks noChangeAspect="1"/>
          </p:cNvPicPr>
          <p:nvPr/>
        </p:nvPicPr>
        <p:blipFill>
          <a:blip r:embed="rId2"/>
          <a:stretch>
            <a:fillRect/>
          </a:stretch>
        </p:blipFill>
        <p:spPr>
          <a:xfrm rot="2267135">
            <a:off x="6192954" y="3771400"/>
            <a:ext cx="153808" cy="116920"/>
          </a:xfrm>
          <a:prstGeom prst="rect">
            <a:avLst/>
          </a:prstGeom>
          <a:scene3d>
            <a:camera prst="orthographicFront">
              <a:rot lat="0" lon="0" rev="0"/>
            </a:camera>
            <a:lightRig rig="threePt" dir="t"/>
          </a:scene3d>
          <a:sp3d>
            <a:bevelT/>
          </a:sp3d>
        </p:spPr>
      </p:pic>
      <p:pic>
        <p:nvPicPr>
          <p:cNvPr id="175" name="Picture 174">
            <a:extLst>
              <a:ext uri="{FF2B5EF4-FFF2-40B4-BE49-F238E27FC236}">
                <a16:creationId xmlns:a16="http://schemas.microsoft.com/office/drawing/2014/main" id="{9AED5C87-22F9-49E8-B2EF-3A2053ED4DDE}"/>
              </a:ext>
            </a:extLst>
          </p:cNvPr>
          <p:cNvPicPr>
            <a:picLocks noChangeAspect="1"/>
          </p:cNvPicPr>
          <p:nvPr/>
        </p:nvPicPr>
        <p:blipFill>
          <a:blip r:embed="rId2"/>
          <a:stretch>
            <a:fillRect/>
          </a:stretch>
        </p:blipFill>
        <p:spPr>
          <a:xfrm rot="5400000">
            <a:off x="7229537" y="3778597"/>
            <a:ext cx="153808" cy="116920"/>
          </a:xfrm>
          <a:prstGeom prst="rect">
            <a:avLst/>
          </a:prstGeom>
          <a:scene3d>
            <a:camera prst="orthographicFront">
              <a:rot lat="0" lon="0" rev="0"/>
            </a:camera>
            <a:lightRig rig="threePt" dir="t"/>
          </a:scene3d>
          <a:sp3d>
            <a:bevelT/>
          </a:sp3d>
        </p:spPr>
      </p:pic>
      <p:pic>
        <p:nvPicPr>
          <p:cNvPr id="177" name="Picture 176">
            <a:extLst>
              <a:ext uri="{FF2B5EF4-FFF2-40B4-BE49-F238E27FC236}">
                <a16:creationId xmlns:a16="http://schemas.microsoft.com/office/drawing/2014/main" id="{0336F505-E6B1-4058-A9AA-C38D911BDE67}"/>
              </a:ext>
            </a:extLst>
          </p:cNvPr>
          <p:cNvPicPr>
            <a:picLocks noChangeAspect="1"/>
          </p:cNvPicPr>
          <p:nvPr/>
        </p:nvPicPr>
        <p:blipFill>
          <a:blip r:embed="rId2"/>
          <a:stretch>
            <a:fillRect/>
          </a:stretch>
        </p:blipFill>
        <p:spPr>
          <a:xfrm rot="7836240">
            <a:off x="8206142" y="3761414"/>
            <a:ext cx="153808" cy="116920"/>
          </a:xfrm>
          <a:prstGeom prst="rect">
            <a:avLst/>
          </a:prstGeom>
          <a:scene3d>
            <a:camera prst="orthographicFront">
              <a:rot lat="0" lon="0" rev="0"/>
            </a:camera>
            <a:lightRig rig="threePt" dir="t"/>
          </a:scene3d>
          <a:sp3d>
            <a:bevelT/>
          </a:sp3d>
        </p:spPr>
      </p:pic>
      <p:pic>
        <p:nvPicPr>
          <p:cNvPr id="179" name="Picture 178">
            <a:extLst>
              <a:ext uri="{FF2B5EF4-FFF2-40B4-BE49-F238E27FC236}">
                <a16:creationId xmlns:a16="http://schemas.microsoft.com/office/drawing/2014/main" id="{76FC1CEE-C9A4-42C5-A284-AF60AEF9A98E}"/>
              </a:ext>
            </a:extLst>
          </p:cNvPr>
          <p:cNvPicPr>
            <a:picLocks noChangeAspect="1"/>
          </p:cNvPicPr>
          <p:nvPr/>
        </p:nvPicPr>
        <p:blipFill>
          <a:blip r:embed="rId2"/>
          <a:stretch>
            <a:fillRect/>
          </a:stretch>
        </p:blipFill>
        <p:spPr>
          <a:xfrm rot="19043626">
            <a:off x="1925539" y="3731866"/>
            <a:ext cx="153808" cy="116920"/>
          </a:xfrm>
          <a:prstGeom prst="rect">
            <a:avLst/>
          </a:prstGeom>
          <a:scene3d>
            <a:camera prst="orthographicFront">
              <a:rot lat="0" lon="0" rev="5400000"/>
            </a:camera>
            <a:lightRig rig="threePt" dir="t"/>
          </a:scene3d>
          <a:sp3d>
            <a:bevelT/>
          </a:sp3d>
        </p:spPr>
      </p:pic>
      <p:pic>
        <p:nvPicPr>
          <p:cNvPr id="182" name="Picture 181">
            <a:extLst>
              <a:ext uri="{FF2B5EF4-FFF2-40B4-BE49-F238E27FC236}">
                <a16:creationId xmlns:a16="http://schemas.microsoft.com/office/drawing/2014/main" id="{3D01F89B-E420-4F7A-9C35-D9DB5C64A370}"/>
              </a:ext>
            </a:extLst>
          </p:cNvPr>
          <p:cNvPicPr>
            <a:picLocks noChangeAspect="1"/>
          </p:cNvPicPr>
          <p:nvPr/>
        </p:nvPicPr>
        <p:blipFill>
          <a:blip r:embed="rId2"/>
          <a:stretch>
            <a:fillRect/>
          </a:stretch>
        </p:blipFill>
        <p:spPr>
          <a:xfrm>
            <a:off x="2976231" y="4587367"/>
            <a:ext cx="153808" cy="116920"/>
          </a:xfrm>
          <a:prstGeom prst="rect">
            <a:avLst/>
          </a:prstGeom>
          <a:scene3d>
            <a:camera prst="orthographicFront">
              <a:rot lat="0" lon="18900000" rev="5400000"/>
            </a:camera>
            <a:lightRig rig="threePt" dir="t"/>
          </a:scene3d>
          <a:sp3d>
            <a:bevelT/>
          </a:sp3d>
        </p:spPr>
      </p:pic>
      <p:pic>
        <p:nvPicPr>
          <p:cNvPr id="185" name="Picture 184">
            <a:extLst>
              <a:ext uri="{FF2B5EF4-FFF2-40B4-BE49-F238E27FC236}">
                <a16:creationId xmlns:a16="http://schemas.microsoft.com/office/drawing/2014/main" id="{C6278563-747C-4E19-B066-6BEBF761023C}"/>
              </a:ext>
            </a:extLst>
          </p:cNvPr>
          <p:cNvPicPr>
            <a:picLocks noChangeAspect="1"/>
          </p:cNvPicPr>
          <p:nvPr/>
        </p:nvPicPr>
        <p:blipFill>
          <a:blip r:embed="rId2"/>
          <a:stretch>
            <a:fillRect/>
          </a:stretch>
        </p:blipFill>
        <p:spPr>
          <a:xfrm>
            <a:off x="5105738" y="4604542"/>
            <a:ext cx="153808" cy="116920"/>
          </a:xfrm>
          <a:prstGeom prst="rect">
            <a:avLst/>
          </a:prstGeom>
          <a:scene3d>
            <a:camera prst="orthographicFront">
              <a:rot lat="0" lon="18900000" rev="0"/>
            </a:camera>
            <a:lightRig rig="threePt" dir="t"/>
          </a:scene3d>
          <a:sp3d>
            <a:bevelT/>
          </a:sp3d>
        </p:spPr>
      </p:pic>
      <p:pic>
        <p:nvPicPr>
          <p:cNvPr id="186" name="Picture 185">
            <a:extLst>
              <a:ext uri="{FF2B5EF4-FFF2-40B4-BE49-F238E27FC236}">
                <a16:creationId xmlns:a16="http://schemas.microsoft.com/office/drawing/2014/main" id="{8743F209-B68C-4BEB-A382-DDA0E27C4A0A}"/>
              </a:ext>
            </a:extLst>
          </p:cNvPr>
          <p:cNvPicPr>
            <a:picLocks noChangeAspect="1"/>
          </p:cNvPicPr>
          <p:nvPr/>
        </p:nvPicPr>
        <p:blipFill>
          <a:blip r:embed="rId2"/>
          <a:stretch>
            <a:fillRect/>
          </a:stretch>
        </p:blipFill>
        <p:spPr>
          <a:xfrm>
            <a:off x="4035961" y="4587367"/>
            <a:ext cx="153808" cy="116920"/>
          </a:xfrm>
          <a:prstGeom prst="rect">
            <a:avLst/>
          </a:prstGeom>
          <a:scene3d>
            <a:camera prst="orthographicFront">
              <a:rot lat="0" lon="18900000" rev="2700000"/>
            </a:camera>
            <a:lightRig rig="threePt" dir="t"/>
          </a:scene3d>
          <a:sp3d>
            <a:bevelT/>
          </a:sp3d>
        </p:spPr>
      </p:pic>
      <p:pic>
        <p:nvPicPr>
          <p:cNvPr id="187" name="Picture 186">
            <a:extLst>
              <a:ext uri="{FF2B5EF4-FFF2-40B4-BE49-F238E27FC236}">
                <a16:creationId xmlns:a16="http://schemas.microsoft.com/office/drawing/2014/main" id="{4456BA0F-66A2-41B4-AD4C-F6E2A4564664}"/>
              </a:ext>
            </a:extLst>
          </p:cNvPr>
          <p:cNvPicPr>
            <a:picLocks noChangeAspect="1"/>
          </p:cNvPicPr>
          <p:nvPr/>
        </p:nvPicPr>
        <p:blipFill>
          <a:blip r:embed="rId2"/>
          <a:stretch>
            <a:fillRect/>
          </a:stretch>
        </p:blipFill>
        <p:spPr>
          <a:xfrm rot="2267135">
            <a:off x="6201878" y="4615789"/>
            <a:ext cx="153808" cy="116920"/>
          </a:xfrm>
          <a:prstGeom prst="rect">
            <a:avLst/>
          </a:prstGeom>
          <a:scene3d>
            <a:camera prst="orthographicFront">
              <a:rot lat="0" lon="18900000" rev="0"/>
            </a:camera>
            <a:lightRig rig="threePt" dir="t"/>
          </a:scene3d>
          <a:sp3d>
            <a:bevelT/>
          </a:sp3d>
        </p:spPr>
      </p:pic>
      <p:pic>
        <p:nvPicPr>
          <p:cNvPr id="189" name="Picture 188">
            <a:extLst>
              <a:ext uri="{FF2B5EF4-FFF2-40B4-BE49-F238E27FC236}">
                <a16:creationId xmlns:a16="http://schemas.microsoft.com/office/drawing/2014/main" id="{39F13BA3-29C2-4514-BC80-47D126E2201F}"/>
              </a:ext>
            </a:extLst>
          </p:cNvPr>
          <p:cNvPicPr>
            <a:picLocks noChangeAspect="1"/>
          </p:cNvPicPr>
          <p:nvPr/>
        </p:nvPicPr>
        <p:blipFill>
          <a:blip r:embed="rId2"/>
          <a:stretch>
            <a:fillRect/>
          </a:stretch>
        </p:blipFill>
        <p:spPr>
          <a:xfrm rot="5400000">
            <a:off x="7238461" y="4622986"/>
            <a:ext cx="153808" cy="116920"/>
          </a:xfrm>
          <a:prstGeom prst="rect">
            <a:avLst/>
          </a:prstGeom>
          <a:scene3d>
            <a:camera prst="orthographicFront">
              <a:rot lat="0" lon="18900000" rev="0"/>
            </a:camera>
            <a:lightRig rig="threePt" dir="t"/>
          </a:scene3d>
          <a:sp3d>
            <a:bevelT/>
          </a:sp3d>
        </p:spPr>
      </p:pic>
      <p:pic>
        <p:nvPicPr>
          <p:cNvPr id="191" name="Picture 190">
            <a:extLst>
              <a:ext uri="{FF2B5EF4-FFF2-40B4-BE49-F238E27FC236}">
                <a16:creationId xmlns:a16="http://schemas.microsoft.com/office/drawing/2014/main" id="{9BFA01FD-FA6C-4C37-98C9-032AFD2B7022}"/>
              </a:ext>
            </a:extLst>
          </p:cNvPr>
          <p:cNvPicPr>
            <a:picLocks noChangeAspect="1"/>
          </p:cNvPicPr>
          <p:nvPr/>
        </p:nvPicPr>
        <p:blipFill>
          <a:blip r:embed="rId2"/>
          <a:stretch>
            <a:fillRect/>
          </a:stretch>
        </p:blipFill>
        <p:spPr>
          <a:xfrm rot="7836240">
            <a:off x="8215066" y="4605803"/>
            <a:ext cx="153808" cy="116920"/>
          </a:xfrm>
          <a:prstGeom prst="rect">
            <a:avLst/>
          </a:prstGeom>
          <a:scene3d>
            <a:camera prst="orthographicFront">
              <a:rot lat="0" lon="18900000" rev="0"/>
            </a:camera>
            <a:lightRig rig="threePt" dir="t"/>
          </a:scene3d>
          <a:sp3d>
            <a:bevelT/>
          </a:sp3d>
        </p:spPr>
      </p:pic>
      <p:pic>
        <p:nvPicPr>
          <p:cNvPr id="193" name="Picture 192">
            <a:extLst>
              <a:ext uri="{FF2B5EF4-FFF2-40B4-BE49-F238E27FC236}">
                <a16:creationId xmlns:a16="http://schemas.microsoft.com/office/drawing/2014/main" id="{904403C1-A958-4E86-83C2-0CFA4D14433A}"/>
              </a:ext>
            </a:extLst>
          </p:cNvPr>
          <p:cNvPicPr>
            <a:picLocks noChangeAspect="1"/>
          </p:cNvPicPr>
          <p:nvPr/>
        </p:nvPicPr>
        <p:blipFill>
          <a:blip r:embed="rId2"/>
          <a:stretch>
            <a:fillRect/>
          </a:stretch>
        </p:blipFill>
        <p:spPr>
          <a:xfrm rot="19043626">
            <a:off x="1934463" y="4576255"/>
            <a:ext cx="153808" cy="116920"/>
          </a:xfrm>
          <a:prstGeom prst="rect">
            <a:avLst/>
          </a:prstGeom>
          <a:scene3d>
            <a:camera prst="orthographicFront">
              <a:rot lat="0" lon="18900000" rev="5400000"/>
            </a:camera>
            <a:lightRig rig="threePt" dir="t"/>
          </a:scene3d>
          <a:sp3d>
            <a:bevelT/>
          </a:sp3d>
        </p:spPr>
      </p:pic>
      <p:sp>
        <p:nvSpPr>
          <p:cNvPr id="195" name="Rectangle 194">
            <a:extLst>
              <a:ext uri="{FF2B5EF4-FFF2-40B4-BE49-F238E27FC236}">
                <a16:creationId xmlns:a16="http://schemas.microsoft.com/office/drawing/2014/main" id="{0C9CEF58-62D4-4C31-BE84-78B032848DA2}"/>
              </a:ext>
            </a:extLst>
          </p:cNvPr>
          <p:cNvSpPr/>
          <p:nvPr/>
        </p:nvSpPr>
        <p:spPr>
          <a:xfrm>
            <a:off x="1701246"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135</a:t>
            </a:r>
            <a:r>
              <a:rPr lang="en-US" sz="1200" baseline="30000" dirty="0"/>
              <a:t>o</a:t>
            </a:r>
            <a:r>
              <a:rPr lang="en-US" sz="1200" b="1" i="1" dirty="0">
                <a:latin typeface="Symbol" panose="05050102010706020507" pitchFamily="18" charset="2"/>
              </a:rPr>
              <a:t> </a:t>
            </a:r>
            <a:endParaRPr lang="en-US" sz="1200" dirty="0"/>
          </a:p>
        </p:txBody>
      </p:sp>
      <p:sp>
        <p:nvSpPr>
          <p:cNvPr id="196" name="Rectangle 195">
            <a:extLst>
              <a:ext uri="{FF2B5EF4-FFF2-40B4-BE49-F238E27FC236}">
                <a16:creationId xmlns:a16="http://schemas.microsoft.com/office/drawing/2014/main" id="{B8A9E758-D26B-4D35-B159-B3D84542034D}"/>
              </a:ext>
            </a:extLst>
          </p:cNvPr>
          <p:cNvSpPr/>
          <p:nvPr/>
        </p:nvSpPr>
        <p:spPr>
          <a:xfrm>
            <a:off x="5909652"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315</a:t>
            </a:r>
            <a:r>
              <a:rPr lang="en-US" sz="1200" baseline="30000" dirty="0"/>
              <a:t>o</a:t>
            </a:r>
            <a:r>
              <a:rPr lang="en-US" sz="1200" b="1" i="1" dirty="0">
                <a:latin typeface="Symbol" panose="05050102010706020507" pitchFamily="18" charset="2"/>
              </a:rPr>
              <a:t> </a:t>
            </a:r>
            <a:endParaRPr lang="en-US" sz="1200" dirty="0"/>
          </a:p>
        </p:txBody>
      </p:sp>
      <p:sp>
        <p:nvSpPr>
          <p:cNvPr id="197" name="Rectangle 196">
            <a:extLst>
              <a:ext uri="{FF2B5EF4-FFF2-40B4-BE49-F238E27FC236}">
                <a16:creationId xmlns:a16="http://schemas.microsoft.com/office/drawing/2014/main" id="{1F59C070-698D-4B68-9D22-CD3D2AB13E75}"/>
              </a:ext>
            </a:extLst>
          </p:cNvPr>
          <p:cNvSpPr/>
          <p:nvPr/>
        </p:nvSpPr>
        <p:spPr>
          <a:xfrm>
            <a:off x="7923073"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225</a:t>
            </a:r>
            <a:r>
              <a:rPr lang="en-US" sz="1200" baseline="30000" dirty="0"/>
              <a:t>o</a:t>
            </a:r>
            <a:r>
              <a:rPr lang="en-US" sz="1200" b="1" i="1" dirty="0">
                <a:latin typeface="Symbol" panose="05050102010706020507" pitchFamily="18" charset="2"/>
              </a:rPr>
              <a:t> </a:t>
            </a:r>
            <a:endParaRPr lang="en-US" sz="1200" dirty="0"/>
          </a:p>
        </p:txBody>
      </p:sp>
      <p:sp>
        <p:nvSpPr>
          <p:cNvPr id="198" name="TextBox 197">
            <a:extLst>
              <a:ext uri="{FF2B5EF4-FFF2-40B4-BE49-F238E27FC236}">
                <a16:creationId xmlns:a16="http://schemas.microsoft.com/office/drawing/2014/main" id="{7A25D224-5E3A-4DB8-B4DF-2C66469003AB}"/>
              </a:ext>
            </a:extLst>
          </p:cNvPr>
          <p:cNvSpPr txBox="1"/>
          <p:nvPr/>
        </p:nvSpPr>
        <p:spPr>
          <a:xfrm>
            <a:off x="652506" y="4532197"/>
            <a:ext cx="963910"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315</a:t>
            </a:r>
            <a:r>
              <a:rPr lang="en-US" sz="1100" baseline="30000" dirty="0"/>
              <a:t>o</a:t>
            </a:r>
            <a:r>
              <a:rPr lang="en-US" sz="1100" b="1" i="1" dirty="0">
                <a:latin typeface="Symbol" panose="05050102010706020507" pitchFamily="18" charset="2"/>
              </a:rPr>
              <a:t> </a:t>
            </a:r>
          </a:p>
        </p:txBody>
      </p:sp>
      <p:pic>
        <p:nvPicPr>
          <p:cNvPr id="201" name="Picture 200">
            <a:extLst>
              <a:ext uri="{FF2B5EF4-FFF2-40B4-BE49-F238E27FC236}">
                <a16:creationId xmlns:a16="http://schemas.microsoft.com/office/drawing/2014/main" id="{05CFD0F5-50D6-4E7C-BA37-FB5ED14C6B3F}"/>
              </a:ext>
            </a:extLst>
          </p:cNvPr>
          <p:cNvPicPr>
            <a:picLocks noChangeAspect="1"/>
          </p:cNvPicPr>
          <p:nvPr/>
        </p:nvPicPr>
        <p:blipFill>
          <a:blip r:embed="rId2"/>
          <a:stretch>
            <a:fillRect/>
          </a:stretch>
        </p:blipFill>
        <p:spPr>
          <a:xfrm>
            <a:off x="2967307" y="1711975"/>
            <a:ext cx="153808" cy="116920"/>
          </a:xfrm>
          <a:prstGeom prst="rect">
            <a:avLst/>
          </a:prstGeom>
          <a:scene3d>
            <a:camera prst="orthographicFront">
              <a:rot lat="0" lon="5400000" rev="5400000"/>
            </a:camera>
            <a:lightRig rig="threePt" dir="t"/>
          </a:scene3d>
          <a:sp3d>
            <a:bevelT/>
          </a:sp3d>
        </p:spPr>
      </p:pic>
      <p:pic>
        <p:nvPicPr>
          <p:cNvPr id="204" name="Picture 203">
            <a:extLst>
              <a:ext uri="{FF2B5EF4-FFF2-40B4-BE49-F238E27FC236}">
                <a16:creationId xmlns:a16="http://schemas.microsoft.com/office/drawing/2014/main" id="{0CDC3D5C-7D2D-4C94-91D7-C2BB5B9B2D22}"/>
              </a:ext>
            </a:extLst>
          </p:cNvPr>
          <p:cNvPicPr>
            <a:picLocks noChangeAspect="1"/>
          </p:cNvPicPr>
          <p:nvPr/>
        </p:nvPicPr>
        <p:blipFill>
          <a:blip r:embed="rId2"/>
          <a:stretch>
            <a:fillRect/>
          </a:stretch>
        </p:blipFill>
        <p:spPr>
          <a:xfrm>
            <a:off x="5096814" y="1729150"/>
            <a:ext cx="153808" cy="116920"/>
          </a:xfrm>
          <a:prstGeom prst="rect">
            <a:avLst/>
          </a:prstGeom>
          <a:scene3d>
            <a:camera prst="orthographicFront">
              <a:rot lat="0" lon="5400000" rev="0"/>
            </a:camera>
            <a:lightRig rig="threePt" dir="t"/>
          </a:scene3d>
          <a:sp3d>
            <a:bevelT/>
          </a:sp3d>
        </p:spPr>
      </p:pic>
      <p:pic>
        <p:nvPicPr>
          <p:cNvPr id="205" name="Picture 204">
            <a:extLst>
              <a:ext uri="{FF2B5EF4-FFF2-40B4-BE49-F238E27FC236}">
                <a16:creationId xmlns:a16="http://schemas.microsoft.com/office/drawing/2014/main" id="{BAB19B50-E1E5-4C12-9531-18F4C69EA1DF}"/>
              </a:ext>
            </a:extLst>
          </p:cNvPr>
          <p:cNvPicPr>
            <a:picLocks noChangeAspect="1"/>
          </p:cNvPicPr>
          <p:nvPr/>
        </p:nvPicPr>
        <p:blipFill>
          <a:blip r:embed="rId2"/>
          <a:stretch>
            <a:fillRect/>
          </a:stretch>
        </p:blipFill>
        <p:spPr>
          <a:xfrm>
            <a:off x="4027037" y="1711975"/>
            <a:ext cx="153808" cy="116920"/>
          </a:xfrm>
          <a:prstGeom prst="rect">
            <a:avLst/>
          </a:prstGeom>
          <a:scene3d>
            <a:camera prst="orthographicFront">
              <a:rot lat="0" lon="5400000" rev="2700000"/>
            </a:camera>
            <a:lightRig rig="threePt" dir="t"/>
          </a:scene3d>
          <a:sp3d>
            <a:bevelT/>
          </a:sp3d>
        </p:spPr>
      </p:pic>
      <p:pic>
        <p:nvPicPr>
          <p:cNvPr id="206" name="Picture 205">
            <a:extLst>
              <a:ext uri="{FF2B5EF4-FFF2-40B4-BE49-F238E27FC236}">
                <a16:creationId xmlns:a16="http://schemas.microsoft.com/office/drawing/2014/main" id="{996E9147-3063-40E2-8DB9-1125D23024FE}"/>
              </a:ext>
            </a:extLst>
          </p:cNvPr>
          <p:cNvPicPr>
            <a:picLocks noChangeAspect="1"/>
          </p:cNvPicPr>
          <p:nvPr/>
        </p:nvPicPr>
        <p:blipFill>
          <a:blip r:embed="rId2"/>
          <a:stretch>
            <a:fillRect/>
          </a:stretch>
        </p:blipFill>
        <p:spPr>
          <a:xfrm rot="2267135">
            <a:off x="6192954" y="1740397"/>
            <a:ext cx="153808" cy="116920"/>
          </a:xfrm>
          <a:prstGeom prst="rect">
            <a:avLst/>
          </a:prstGeom>
          <a:scene3d>
            <a:camera prst="orthographicFront">
              <a:rot lat="0" lon="5400000" rev="0"/>
            </a:camera>
            <a:lightRig rig="threePt" dir="t"/>
          </a:scene3d>
          <a:sp3d>
            <a:bevelT/>
          </a:sp3d>
        </p:spPr>
      </p:pic>
      <p:pic>
        <p:nvPicPr>
          <p:cNvPr id="208" name="Picture 207">
            <a:extLst>
              <a:ext uri="{FF2B5EF4-FFF2-40B4-BE49-F238E27FC236}">
                <a16:creationId xmlns:a16="http://schemas.microsoft.com/office/drawing/2014/main" id="{3D62F952-6D64-424B-9351-249A4E856E74}"/>
              </a:ext>
            </a:extLst>
          </p:cNvPr>
          <p:cNvPicPr>
            <a:picLocks noChangeAspect="1"/>
          </p:cNvPicPr>
          <p:nvPr/>
        </p:nvPicPr>
        <p:blipFill>
          <a:blip r:embed="rId2"/>
          <a:stretch>
            <a:fillRect/>
          </a:stretch>
        </p:blipFill>
        <p:spPr>
          <a:xfrm rot="5400000">
            <a:off x="7229537" y="1747594"/>
            <a:ext cx="153808" cy="116920"/>
          </a:xfrm>
          <a:prstGeom prst="rect">
            <a:avLst/>
          </a:prstGeom>
          <a:scene3d>
            <a:camera prst="orthographicFront">
              <a:rot lat="0" lon="5400000" rev="0"/>
            </a:camera>
            <a:lightRig rig="threePt" dir="t"/>
          </a:scene3d>
          <a:sp3d>
            <a:bevelT/>
          </a:sp3d>
        </p:spPr>
      </p:pic>
      <p:pic>
        <p:nvPicPr>
          <p:cNvPr id="210" name="Picture 209">
            <a:extLst>
              <a:ext uri="{FF2B5EF4-FFF2-40B4-BE49-F238E27FC236}">
                <a16:creationId xmlns:a16="http://schemas.microsoft.com/office/drawing/2014/main" id="{1C391460-D78A-4A45-AAD3-B8BAB7CACB2D}"/>
              </a:ext>
            </a:extLst>
          </p:cNvPr>
          <p:cNvPicPr>
            <a:picLocks noChangeAspect="1"/>
          </p:cNvPicPr>
          <p:nvPr/>
        </p:nvPicPr>
        <p:blipFill>
          <a:blip r:embed="rId2"/>
          <a:stretch>
            <a:fillRect/>
          </a:stretch>
        </p:blipFill>
        <p:spPr>
          <a:xfrm rot="7836240">
            <a:off x="8206142" y="1730411"/>
            <a:ext cx="153808" cy="116920"/>
          </a:xfrm>
          <a:prstGeom prst="rect">
            <a:avLst/>
          </a:prstGeom>
          <a:scene3d>
            <a:camera prst="orthographicFront">
              <a:rot lat="0" lon="5400000" rev="0"/>
            </a:camera>
            <a:lightRig rig="threePt" dir="t"/>
          </a:scene3d>
          <a:sp3d>
            <a:bevelT/>
          </a:sp3d>
        </p:spPr>
      </p:pic>
      <p:pic>
        <p:nvPicPr>
          <p:cNvPr id="212" name="Picture 211">
            <a:extLst>
              <a:ext uri="{FF2B5EF4-FFF2-40B4-BE49-F238E27FC236}">
                <a16:creationId xmlns:a16="http://schemas.microsoft.com/office/drawing/2014/main" id="{9E03A370-886B-48E9-AB52-3FEBE48F511E}"/>
              </a:ext>
            </a:extLst>
          </p:cNvPr>
          <p:cNvPicPr>
            <a:picLocks noChangeAspect="1"/>
          </p:cNvPicPr>
          <p:nvPr/>
        </p:nvPicPr>
        <p:blipFill>
          <a:blip r:embed="rId2"/>
          <a:stretch>
            <a:fillRect/>
          </a:stretch>
        </p:blipFill>
        <p:spPr>
          <a:xfrm rot="19043626">
            <a:off x="1925539" y="1700863"/>
            <a:ext cx="153808" cy="116920"/>
          </a:xfrm>
          <a:prstGeom prst="rect">
            <a:avLst/>
          </a:prstGeom>
          <a:scene3d>
            <a:camera prst="orthographicFront">
              <a:rot lat="0" lon="5400000" rev="5400000"/>
            </a:camera>
            <a:lightRig rig="threePt" dir="t"/>
          </a:scene3d>
          <a:sp3d>
            <a:bevelT/>
          </a:sp3d>
        </p:spPr>
      </p:pic>
      <p:sp>
        <p:nvSpPr>
          <p:cNvPr id="228" name="TextBox 227">
            <a:extLst>
              <a:ext uri="{FF2B5EF4-FFF2-40B4-BE49-F238E27FC236}">
                <a16:creationId xmlns:a16="http://schemas.microsoft.com/office/drawing/2014/main" id="{FA912186-BA63-4263-BC55-AB8857DF4D71}"/>
              </a:ext>
            </a:extLst>
          </p:cNvPr>
          <p:cNvSpPr txBox="1"/>
          <p:nvPr/>
        </p:nvSpPr>
        <p:spPr>
          <a:xfrm>
            <a:off x="744599" y="705293"/>
            <a:ext cx="810114"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135</a:t>
            </a:r>
            <a:r>
              <a:rPr lang="en-US" sz="1100" baseline="30000" dirty="0"/>
              <a:t>o</a:t>
            </a:r>
            <a:r>
              <a:rPr lang="en-US" sz="1100" b="1" i="1" dirty="0">
                <a:latin typeface="Symbol" panose="05050102010706020507" pitchFamily="18" charset="2"/>
              </a:rPr>
              <a:t> </a:t>
            </a:r>
          </a:p>
        </p:txBody>
      </p:sp>
      <p:pic>
        <p:nvPicPr>
          <p:cNvPr id="231" name="Picture 230">
            <a:extLst>
              <a:ext uri="{FF2B5EF4-FFF2-40B4-BE49-F238E27FC236}">
                <a16:creationId xmlns:a16="http://schemas.microsoft.com/office/drawing/2014/main" id="{565F0441-BC72-4EEE-882D-B2A9C5D17434}"/>
              </a:ext>
            </a:extLst>
          </p:cNvPr>
          <p:cNvPicPr>
            <a:picLocks noChangeAspect="1"/>
          </p:cNvPicPr>
          <p:nvPr/>
        </p:nvPicPr>
        <p:blipFill>
          <a:blip r:embed="rId2"/>
          <a:stretch>
            <a:fillRect/>
          </a:stretch>
        </p:blipFill>
        <p:spPr>
          <a:xfrm>
            <a:off x="2967307" y="749216"/>
            <a:ext cx="153808" cy="116920"/>
          </a:xfrm>
          <a:prstGeom prst="rect">
            <a:avLst/>
          </a:prstGeom>
          <a:scene3d>
            <a:camera prst="orthographicFront">
              <a:rot lat="0" lon="8100000" rev="5400000"/>
            </a:camera>
            <a:lightRig rig="threePt" dir="t"/>
          </a:scene3d>
          <a:sp3d>
            <a:bevelT/>
          </a:sp3d>
        </p:spPr>
      </p:pic>
      <p:pic>
        <p:nvPicPr>
          <p:cNvPr id="234" name="Picture 233">
            <a:extLst>
              <a:ext uri="{FF2B5EF4-FFF2-40B4-BE49-F238E27FC236}">
                <a16:creationId xmlns:a16="http://schemas.microsoft.com/office/drawing/2014/main" id="{90E93320-1290-423C-A4FA-524A6D062C21}"/>
              </a:ext>
            </a:extLst>
          </p:cNvPr>
          <p:cNvPicPr>
            <a:picLocks noChangeAspect="1"/>
          </p:cNvPicPr>
          <p:nvPr/>
        </p:nvPicPr>
        <p:blipFill>
          <a:blip r:embed="rId2"/>
          <a:stretch>
            <a:fillRect/>
          </a:stretch>
        </p:blipFill>
        <p:spPr>
          <a:xfrm>
            <a:off x="5096814" y="766391"/>
            <a:ext cx="153808" cy="116920"/>
          </a:xfrm>
          <a:prstGeom prst="rect">
            <a:avLst/>
          </a:prstGeom>
          <a:scene3d>
            <a:camera prst="orthographicFront">
              <a:rot lat="0" lon="8100000" rev="0"/>
            </a:camera>
            <a:lightRig rig="threePt" dir="t"/>
          </a:scene3d>
          <a:sp3d>
            <a:bevelT/>
          </a:sp3d>
        </p:spPr>
      </p:pic>
      <p:pic>
        <p:nvPicPr>
          <p:cNvPr id="235" name="Picture 234">
            <a:extLst>
              <a:ext uri="{FF2B5EF4-FFF2-40B4-BE49-F238E27FC236}">
                <a16:creationId xmlns:a16="http://schemas.microsoft.com/office/drawing/2014/main" id="{AF14BB2F-B18E-4961-908F-7C8407AB92C4}"/>
              </a:ext>
            </a:extLst>
          </p:cNvPr>
          <p:cNvPicPr>
            <a:picLocks noChangeAspect="1"/>
          </p:cNvPicPr>
          <p:nvPr/>
        </p:nvPicPr>
        <p:blipFill>
          <a:blip r:embed="rId2"/>
          <a:stretch>
            <a:fillRect/>
          </a:stretch>
        </p:blipFill>
        <p:spPr>
          <a:xfrm>
            <a:off x="4027037" y="749216"/>
            <a:ext cx="153808" cy="116920"/>
          </a:xfrm>
          <a:prstGeom prst="rect">
            <a:avLst/>
          </a:prstGeom>
          <a:scene3d>
            <a:camera prst="orthographicFront">
              <a:rot lat="0" lon="8100000" rev="2700000"/>
            </a:camera>
            <a:lightRig rig="threePt" dir="t"/>
          </a:scene3d>
          <a:sp3d>
            <a:bevelT/>
          </a:sp3d>
        </p:spPr>
      </p:pic>
      <p:pic>
        <p:nvPicPr>
          <p:cNvPr id="236" name="Picture 235">
            <a:extLst>
              <a:ext uri="{FF2B5EF4-FFF2-40B4-BE49-F238E27FC236}">
                <a16:creationId xmlns:a16="http://schemas.microsoft.com/office/drawing/2014/main" id="{3763C4B0-00A1-4208-9CA5-529E6A758669}"/>
              </a:ext>
            </a:extLst>
          </p:cNvPr>
          <p:cNvPicPr>
            <a:picLocks noChangeAspect="1"/>
          </p:cNvPicPr>
          <p:nvPr/>
        </p:nvPicPr>
        <p:blipFill>
          <a:blip r:embed="rId2"/>
          <a:stretch>
            <a:fillRect/>
          </a:stretch>
        </p:blipFill>
        <p:spPr>
          <a:xfrm rot="2267135">
            <a:off x="6192954" y="777638"/>
            <a:ext cx="153808" cy="116920"/>
          </a:xfrm>
          <a:prstGeom prst="rect">
            <a:avLst/>
          </a:prstGeom>
          <a:scene3d>
            <a:camera prst="orthographicFront">
              <a:rot lat="0" lon="8100000" rev="0"/>
            </a:camera>
            <a:lightRig rig="threePt" dir="t"/>
          </a:scene3d>
          <a:sp3d>
            <a:bevelT/>
          </a:sp3d>
        </p:spPr>
      </p:pic>
      <p:pic>
        <p:nvPicPr>
          <p:cNvPr id="238" name="Picture 237">
            <a:extLst>
              <a:ext uri="{FF2B5EF4-FFF2-40B4-BE49-F238E27FC236}">
                <a16:creationId xmlns:a16="http://schemas.microsoft.com/office/drawing/2014/main" id="{E4F3522A-46C7-4592-956C-425BFDD3A05E}"/>
              </a:ext>
            </a:extLst>
          </p:cNvPr>
          <p:cNvPicPr>
            <a:picLocks noChangeAspect="1"/>
          </p:cNvPicPr>
          <p:nvPr/>
        </p:nvPicPr>
        <p:blipFill>
          <a:blip r:embed="rId2"/>
          <a:stretch>
            <a:fillRect/>
          </a:stretch>
        </p:blipFill>
        <p:spPr>
          <a:xfrm rot="5400000">
            <a:off x="7229537" y="784835"/>
            <a:ext cx="153808" cy="116920"/>
          </a:xfrm>
          <a:prstGeom prst="rect">
            <a:avLst/>
          </a:prstGeom>
          <a:scene3d>
            <a:camera prst="orthographicFront">
              <a:rot lat="0" lon="8100000" rev="0"/>
            </a:camera>
            <a:lightRig rig="threePt" dir="t"/>
          </a:scene3d>
          <a:sp3d>
            <a:bevelT/>
          </a:sp3d>
        </p:spPr>
      </p:pic>
      <p:pic>
        <p:nvPicPr>
          <p:cNvPr id="240" name="Picture 239">
            <a:extLst>
              <a:ext uri="{FF2B5EF4-FFF2-40B4-BE49-F238E27FC236}">
                <a16:creationId xmlns:a16="http://schemas.microsoft.com/office/drawing/2014/main" id="{A9155F6C-7487-4FE7-B890-3FCC5AAC2425}"/>
              </a:ext>
            </a:extLst>
          </p:cNvPr>
          <p:cNvPicPr>
            <a:picLocks noChangeAspect="1"/>
          </p:cNvPicPr>
          <p:nvPr/>
        </p:nvPicPr>
        <p:blipFill>
          <a:blip r:embed="rId2"/>
          <a:stretch>
            <a:fillRect/>
          </a:stretch>
        </p:blipFill>
        <p:spPr>
          <a:xfrm rot="7836240">
            <a:off x="8206142" y="767652"/>
            <a:ext cx="153808" cy="116920"/>
          </a:xfrm>
          <a:prstGeom prst="rect">
            <a:avLst/>
          </a:prstGeom>
          <a:scene3d>
            <a:camera prst="orthographicFront">
              <a:rot lat="0" lon="8100000" rev="0"/>
            </a:camera>
            <a:lightRig rig="threePt" dir="t"/>
          </a:scene3d>
          <a:sp3d>
            <a:bevelT/>
          </a:sp3d>
        </p:spPr>
      </p:pic>
      <p:pic>
        <p:nvPicPr>
          <p:cNvPr id="241" name="Picture 240">
            <a:extLst>
              <a:ext uri="{FF2B5EF4-FFF2-40B4-BE49-F238E27FC236}">
                <a16:creationId xmlns:a16="http://schemas.microsoft.com/office/drawing/2014/main" id="{5AC36B2D-72A1-4B07-BB7E-02B47EF4947C}"/>
              </a:ext>
            </a:extLst>
          </p:cNvPr>
          <p:cNvPicPr>
            <a:picLocks noChangeAspect="1"/>
          </p:cNvPicPr>
          <p:nvPr/>
        </p:nvPicPr>
        <p:blipFill rotWithShape="1">
          <a:blip r:embed="rId3"/>
          <a:srcRect t="11891"/>
          <a:stretch/>
        </p:blipFill>
        <p:spPr>
          <a:xfrm>
            <a:off x="1585805" y="310837"/>
            <a:ext cx="1062983" cy="877082"/>
          </a:xfrm>
          <a:prstGeom prst="rect">
            <a:avLst/>
          </a:prstGeom>
        </p:spPr>
      </p:pic>
      <p:pic>
        <p:nvPicPr>
          <p:cNvPr id="242" name="Picture 241">
            <a:extLst>
              <a:ext uri="{FF2B5EF4-FFF2-40B4-BE49-F238E27FC236}">
                <a16:creationId xmlns:a16="http://schemas.microsoft.com/office/drawing/2014/main" id="{9EAA456D-43B7-47D4-8FBD-F4B7A7CB3AB5}"/>
              </a:ext>
            </a:extLst>
          </p:cNvPr>
          <p:cNvPicPr>
            <a:picLocks noChangeAspect="1"/>
          </p:cNvPicPr>
          <p:nvPr/>
        </p:nvPicPr>
        <p:blipFill>
          <a:blip r:embed="rId2"/>
          <a:stretch>
            <a:fillRect/>
          </a:stretch>
        </p:blipFill>
        <p:spPr>
          <a:xfrm rot="19043626">
            <a:off x="1925539" y="738104"/>
            <a:ext cx="153808" cy="116920"/>
          </a:xfrm>
          <a:prstGeom prst="rect">
            <a:avLst/>
          </a:prstGeom>
          <a:scene3d>
            <a:camera prst="orthographicFront">
              <a:rot lat="0" lon="8100000" rev="5400000"/>
            </a:camera>
            <a:lightRig rig="threePt" dir="t"/>
          </a:scene3d>
          <a:sp3d>
            <a:bevelT/>
          </a:sp3d>
        </p:spPr>
      </p:pic>
      <p:pic>
        <p:nvPicPr>
          <p:cNvPr id="4" name="Picture 3">
            <a:extLst>
              <a:ext uri="{FF2B5EF4-FFF2-40B4-BE49-F238E27FC236}">
                <a16:creationId xmlns:a16="http://schemas.microsoft.com/office/drawing/2014/main" id="{317ECF9C-F81E-4109-A668-A781D8C0FA68}"/>
              </a:ext>
            </a:extLst>
          </p:cNvPr>
          <p:cNvPicPr>
            <a:picLocks noChangeAspect="1"/>
          </p:cNvPicPr>
          <p:nvPr/>
        </p:nvPicPr>
        <p:blipFill>
          <a:blip r:embed="rId4"/>
          <a:stretch>
            <a:fillRect/>
          </a:stretch>
        </p:blipFill>
        <p:spPr>
          <a:xfrm rot="5400000">
            <a:off x="811168" y="4199913"/>
            <a:ext cx="457240" cy="48772"/>
          </a:xfrm>
          <a:prstGeom prst="rect">
            <a:avLst/>
          </a:prstGeom>
        </p:spPr>
      </p:pic>
      <p:pic>
        <p:nvPicPr>
          <p:cNvPr id="5" name="Picture 4">
            <a:extLst>
              <a:ext uri="{FF2B5EF4-FFF2-40B4-BE49-F238E27FC236}">
                <a16:creationId xmlns:a16="http://schemas.microsoft.com/office/drawing/2014/main" id="{37686E77-7444-4666-8C53-AA5C1DDC8E9A}"/>
              </a:ext>
            </a:extLst>
          </p:cNvPr>
          <p:cNvPicPr>
            <a:picLocks noChangeAspect="1"/>
          </p:cNvPicPr>
          <p:nvPr/>
        </p:nvPicPr>
        <p:blipFill rotWithShape="1">
          <a:blip r:embed="rId5"/>
          <a:srcRect l="18925" t="13710" r="15971" b="31226"/>
          <a:stretch/>
        </p:blipFill>
        <p:spPr>
          <a:xfrm rot="21242191">
            <a:off x="1668860" y="890343"/>
            <a:ext cx="143221" cy="150842"/>
          </a:xfrm>
          <a:prstGeom prst="rect">
            <a:avLst/>
          </a:prstGeom>
        </p:spPr>
      </p:pic>
      <p:pic>
        <p:nvPicPr>
          <p:cNvPr id="7" name="Picture 6">
            <a:extLst>
              <a:ext uri="{FF2B5EF4-FFF2-40B4-BE49-F238E27FC236}">
                <a16:creationId xmlns:a16="http://schemas.microsoft.com/office/drawing/2014/main" id="{484B9B42-0D0D-418F-8636-B5F03E467891}"/>
              </a:ext>
            </a:extLst>
          </p:cNvPr>
          <p:cNvPicPr>
            <a:picLocks noChangeAspect="1"/>
          </p:cNvPicPr>
          <p:nvPr/>
        </p:nvPicPr>
        <p:blipFill rotWithShape="1">
          <a:blip r:embed="rId6"/>
          <a:srcRect l="33680" t="31063" r="25002" b="18809"/>
          <a:stretch/>
        </p:blipFill>
        <p:spPr>
          <a:xfrm>
            <a:off x="2040626" y="920199"/>
            <a:ext cx="75678" cy="121197"/>
          </a:xfrm>
          <a:prstGeom prst="rect">
            <a:avLst/>
          </a:prstGeom>
        </p:spPr>
      </p:pic>
      <p:sp>
        <p:nvSpPr>
          <p:cNvPr id="9" name="Rectangle 8">
            <a:extLst>
              <a:ext uri="{FF2B5EF4-FFF2-40B4-BE49-F238E27FC236}">
                <a16:creationId xmlns:a16="http://schemas.microsoft.com/office/drawing/2014/main" id="{124728D7-2B7A-4017-BB8F-D157B154EA9C}"/>
              </a:ext>
            </a:extLst>
          </p:cNvPr>
          <p:cNvSpPr/>
          <p:nvPr/>
        </p:nvSpPr>
        <p:spPr>
          <a:xfrm>
            <a:off x="2312347" y="216988"/>
            <a:ext cx="119106" cy="121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pic>
        <p:nvPicPr>
          <p:cNvPr id="10" name="Picture 9">
            <a:extLst>
              <a:ext uri="{FF2B5EF4-FFF2-40B4-BE49-F238E27FC236}">
                <a16:creationId xmlns:a16="http://schemas.microsoft.com/office/drawing/2014/main" id="{46CE9657-7863-4D32-ABC1-99BA2F2762F0}"/>
              </a:ext>
            </a:extLst>
          </p:cNvPr>
          <p:cNvPicPr>
            <a:picLocks noChangeAspect="1"/>
          </p:cNvPicPr>
          <p:nvPr/>
        </p:nvPicPr>
        <p:blipFill>
          <a:blip r:embed="rId7"/>
          <a:stretch>
            <a:fillRect/>
          </a:stretch>
        </p:blipFill>
        <p:spPr>
          <a:xfrm>
            <a:off x="1583850" y="1225284"/>
            <a:ext cx="1066892" cy="877900"/>
          </a:xfrm>
          <a:prstGeom prst="rect">
            <a:avLst/>
          </a:prstGeom>
        </p:spPr>
      </p:pic>
      <p:pic>
        <p:nvPicPr>
          <p:cNvPr id="98" name="Picture 97">
            <a:extLst>
              <a:ext uri="{FF2B5EF4-FFF2-40B4-BE49-F238E27FC236}">
                <a16:creationId xmlns:a16="http://schemas.microsoft.com/office/drawing/2014/main" id="{3A4F18A5-6A92-489D-BAF9-F5C7D794317A}"/>
              </a:ext>
            </a:extLst>
          </p:cNvPr>
          <p:cNvPicPr>
            <a:picLocks noChangeAspect="1"/>
          </p:cNvPicPr>
          <p:nvPr/>
        </p:nvPicPr>
        <p:blipFill>
          <a:blip r:embed="rId7"/>
          <a:stretch>
            <a:fillRect/>
          </a:stretch>
        </p:blipFill>
        <p:spPr>
          <a:xfrm>
            <a:off x="1583850" y="2182462"/>
            <a:ext cx="1066892" cy="877900"/>
          </a:xfrm>
          <a:prstGeom prst="rect">
            <a:avLst/>
          </a:prstGeom>
        </p:spPr>
      </p:pic>
      <p:pic>
        <p:nvPicPr>
          <p:cNvPr id="99" name="Picture 98">
            <a:extLst>
              <a:ext uri="{FF2B5EF4-FFF2-40B4-BE49-F238E27FC236}">
                <a16:creationId xmlns:a16="http://schemas.microsoft.com/office/drawing/2014/main" id="{81F710F6-0716-4AD8-B16D-BA3786CCB600}"/>
              </a:ext>
            </a:extLst>
          </p:cNvPr>
          <p:cNvPicPr>
            <a:picLocks noChangeAspect="1"/>
          </p:cNvPicPr>
          <p:nvPr/>
        </p:nvPicPr>
        <p:blipFill>
          <a:blip r:embed="rId7"/>
          <a:stretch>
            <a:fillRect/>
          </a:stretch>
        </p:blipFill>
        <p:spPr>
          <a:xfrm>
            <a:off x="1583850" y="3272392"/>
            <a:ext cx="1066892" cy="877900"/>
          </a:xfrm>
          <a:prstGeom prst="rect">
            <a:avLst/>
          </a:prstGeom>
        </p:spPr>
      </p:pic>
      <p:pic>
        <p:nvPicPr>
          <p:cNvPr id="100" name="Picture 99">
            <a:extLst>
              <a:ext uri="{FF2B5EF4-FFF2-40B4-BE49-F238E27FC236}">
                <a16:creationId xmlns:a16="http://schemas.microsoft.com/office/drawing/2014/main" id="{B0DAA07C-3902-40AB-97D6-59DFFB8E2466}"/>
              </a:ext>
            </a:extLst>
          </p:cNvPr>
          <p:cNvPicPr>
            <a:picLocks noChangeAspect="1"/>
          </p:cNvPicPr>
          <p:nvPr/>
        </p:nvPicPr>
        <p:blipFill>
          <a:blip r:embed="rId7"/>
          <a:stretch>
            <a:fillRect/>
          </a:stretch>
        </p:blipFill>
        <p:spPr>
          <a:xfrm>
            <a:off x="1583850" y="4165592"/>
            <a:ext cx="1066892" cy="877900"/>
          </a:xfrm>
          <a:prstGeom prst="rect">
            <a:avLst/>
          </a:prstGeom>
        </p:spPr>
      </p:pic>
      <p:pic>
        <p:nvPicPr>
          <p:cNvPr id="101" name="Picture 100">
            <a:extLst>
              <a:ext uri="{FF2B5EF4-FFF2-40B4-BE49-F238E27FC236}">
                <a16:creationId xmlns:a16="http://schemas.microsoft.com/office/drawing/2014/main" id="{20DA53E6-04AB-42AA-9569-8EC3BEDC6F42}"/>
              </a:ext>
            </a:extLst>
          </p:cNvPr>
          <p:cNvPicPr>
            <a:picLocks noChangeAspect="1"/>
          </p:cNvPicPr>
          <p:nvPr/>
        </p:nvPicPr>
        <p:blipFill rotWithShape="1">
          <a:blip r:embed="rId3"/>
          <a:srcRect t="11891"/>
          <a:stretch/>
        </p:blipFill>
        <p:spPr>
          <a:xfrm>
            <a:off x="2626229" y="266752"/>
            <a:ext cx="1062983" cy="877082"/>
          </a:xfrm>
          <a:prstGeom prst="rect">
            <a:avLst/>
          </a:prstGeom>
        </p:spPr>
      </p:pic>
      <p:pic>
        <p:nvPicPr>
          <p:cNvPr id="102" name="Picture 101">
            <a:extLst>
              <a:ext uri="{FF2B5EF4-FFF2-40B4-BE49-F238E27FC236}">
                <a16:creationId xmlns:a16="http://schemas.microsoft.com/office/drawing/2014/main" id="{197B2C46-5950-4226-8BAF-54E917416F42}"/>
              </a:ext>
            </a:extLst>
          </p:cNvPr>
          <p:cNvPicPr>
            <a:picLocks noChangeAspect="1"/>
          </p:cNvPicPr>
          <p:nvPr/>
        </p:nvPicPr>
        <p:blipFill>
          <a:blip r:embed="rId7"/>
          <a:stretch>
            <a:fillRect/>
          </a:stretch>
        </p:blipFill>
        <p:spPr>
          <a:xfrm>
            <a:off x="2624274" y="1181199"/>
            <a:ext cx="1066892" cy="877900"/>
          </a:xfrm>
          <a:prstGeom prst="rect">
            <a:avLst/>
          </a:prstGeom>
        </p:spPr>
      </p:pic>
      <p:pic>
        <p:nvPicPr>
          <p:cNvPr id="103" name="Picture 102">
            <a:extLst>
              <a:ext uri="{FF2B5EF4-FFF2-40B4-BE49-F238E27FC236}">
                <a16:creationId xmlns:a16="http://schemas.microsoft.com/office/drawing/2014/main" id="{60ADDEB4-7439-4768-81ED-D307899473F8}"/>
              </a:ext>
            </a:extLst>
          </p:cNvPr>
          <p:cNvPicPr>
            <a:picLocks noChangeAspect="1"/>
          </p:cNvPicPr>
          <p:nvPr/>
        </p:nvPicPr>
        <p:blipFill>
          <a:blip r:embed="rId7"/>
          <a:stretch>
            <a:fillRect/>
          </a:stretch>
        </p:blipFill>
        <p:spPr>
          <a:xfrm>
            <a:off x="2624274" y="2138377"/>
            <a:ext cx="1066892" cy="877900"/>
          </a:xfrm>
          <a:prstGeom prst="rect">
            <a:avLst/>
          </a:prstGeom>
        </p:spPr>
      </p:pic>
      <p:pic>
        <p:nvPicPr>
          <p:cNvPr id="104" name="Picture 103">
            <a:extLst>
              <a:ext uri="{FF2B5EF4-FFF2-40B4-BE49-F238E27FC236}">
                <a16:creationId xmlns:a16="http://schemas.microsoft.com/office/drawing/2014/main" id="{9DCD2F1E-5BEB-4DC0-81F0-2573BD4CB4AD}"/>
              </a:ext>
            </a:extLst>
          </p:cNvPr>
          <p:cNvPicPr>
            <a:picLocks noChangeAspect="1"/>
          </p:cNvPicPr>
          <p:nvPr/>
        </p:nvPicPr>
        <p:blipFill>
          <a:blip r:embed="rId7"/>
          <a:stretch>
            <a:fillRect/>
          </a:stretch>
        </p:blipFill>
        <p:spPr>
          <a:xfrm>
            <a:off x="2624274" y="3228307"/>
            <a:ext cx="1066892" cy="877900"/>
          </a:xfrm>
          <a:prstGeom prst="rect">
            <a:avLst/>
          </a:prstGeom>
        </p:spPr>
      </p:pic>
      <p:pic>
        <p:nvPicPr>
          <p:cNvPr id="105" name="Picture 104">
            <a:extLst>
              <a:ext uri="{FF2B5EF4-FFF2-40B4-BE49-F238E27FC236}">
                <a16:creationId xmlns:a16="http://schemas.microsoft.com/office/drawing/2014/main" id="{FBA2D35D-1090-4A1B-8E24-3DC5984EF904}"/>
              </a:ext>
            </a:extLst>
          </p:cNvPr>
          <p:cNvPicPr>
            <a:picLocks noChangeAspect="1"/>
          </p:cNvPicPr>
          <p:nvPr/>
        </p:nvPicPr>
        <p:blipFill>
          <a:blip r:embed="rId7"/>
          <a:stretch>
            <a:fillRect/>
          </a:stretch>
        </p:blipFill>
        <p:spPr>
          <a:xfrm>
            <a:off x="2624274" y="4121507"/>
            <a:ext cx="1066892" cy="877900"/>
          </a:xfrm>
          <a:prstGeom prst="rect">
            <a:avLst/>
          </a:prstGeom>
        </p:spPr>
      </p:pic>
      <p:pic>
        <p:nvPicPr>
          <p:cNvPr id="106" name="Picture 105">
            <a:extLst>
              <a:ext uri="{FF2B5EF4-FFF2-40B4-BE49-F238E27FC236}">
                <a16:creationId xmlns:a16="http://schemas.microsoft.com/office/drawing/2014/main" id="{CF36FCF7-2B73-42DC-AF01-FBB7AFAF3DBE}"/>
              </a:ext>
            </a:extLst>
          </p:cNvPr>
          <p:cNvPicPr>
            <a:picLocks noChangeAspect="1"/>
          </p:cNvPicPr>
          <p:nvPr/>
        </p:nvPicPr>
        <p:blipFill rotWithShape="1">
          <a:blip r:embed="rId3"/>
          <a:srcRect t="11891"/>
          <a:stretch/>
        </p:blipFill>
        <p:spPr>
          <a:xfrm>
            <a:off x="3727680" y="291136"/>
            <a:ext cx="1062983" cy="877082"/>
          </a:xfrm>
          <a:prstGeom prst="rect">
            <a:avLst/>
          </a:prstGeom>
        </p:spPr>
      </p:pic>
      <p:pic>
        <p:nvPicPr>
          <p:cNvPr id="107" name="Picture 106">
            <a:extLst>
              <a:ext uri="{FF2B5EF4-FFF2-40B4-BE49-F238E27FC236}">
                <a16:creationId xmlns:a16="http://schemas.microsoft.com/office/drawing/2014/main" id="{AB176683-DC29-4964-A8EE-DF6BCC30878E}"/>
              </a:ext>
            </a:extLst>
          </p:cNvPr>
          <p:cNvPicPr>
            <a:picLocks noChangeAspect="1"/>
          </p:cNvPicPr>
          <p:nvPr/>
        </p:nvPicPr>
        <p:blipFill>
          <a:blip r:embed="rId7"/>
          <a:stretch>
            <a:fillRect/>
          </a:stretch>
        </p:blipFill>
        <p:spPr>
          <a:xfrm>
            <a:off x="3725725" y="1205583"/>
            <a:ext cx="1066892" cy="877900"/>
          </a:xfrm>
          <a:prstGeom prst="rect">
            <a:avLst/>
          </a:prstGeom>
        </p:spPr>
      </p:pic>
      <p:pic>
        <p:nvPicPr>
          <p:cNvPr id="108" name="Picture 107">
            <a:extLst>
              <a:ext uri="{FF2B5EF4-FFF2-40B4-BE49-F238E27FC236}">
                <a16:creationId xmlns:a16="http://schemas.microsoft.com/office/drawing/2014/main" id="{958AFAA8-12A4-4314-B7D7-41647659BAF8}"/>
              </a:ext>
            </a:extLst>
          </p:cNvPr>
          <p:cNvPicPr>
            <a:picLocks noChangeAspect="1"/>
          </p:cNvPicPr>
          <p:nvPr/>
        </p:nvPicPr>
        <p:blipFill>
          <a:blip r:embed="rId7"/>
          <a:stretch>
            <a:fillRect/>
          </a:stretch>
        </p:blipFill>
        <p:spPr>
          <a:xfrm>
            <a:off x="3725725" y="2162761"/>
            <a:ext cx="1066892" cy="877900"/>
          </a:xfrm>
          <a:prstGeom prst="rect">
            <a:avLst/>
          </a:prstGeom>
        </p:spPr>
      </p:pic>
      <p:pic>
        <p:nvPicPr>
          <p:cNvPr id="109" name="Picture 108">
            <a:extLst>
              <a:ext uri="{FF2B5EF4-FFF2-40B4-BE49-F238E27FC236}">
                <a16:creationId xmlns:a16="http://schemas.microsoft.com/office/drawing/2014/main" id="{E3B049FC-C51D-4C09-B395-E31A83915027}"/>
              </a:ext>
            </a:extLst>
          </p:cNvPr>
          <p:cNvPicPr>
            <a:picLocks noChangeAspect="1"/>
          </p:cNvPicPr>
          <p:nvPr/>
        </p:nvPicPr>
        <p:blipFill>
          <a:blip r:embed="rId7"/>
          <a:stretch>
            <a:fillRect/>
          </a:stretch>
        </p:blipFill>
        <p:spPr>
          <a:xfrm>
            <a:off x="3725725" y="3252691"/>
            <a:ext cx="1066892" cy="877900"/>
          </a:xfrm>
          <a:prstGeom prst="rect">
            <a:avLst/>
          </a:prstGeom>
        </p:spPr>
      </p:pic>
      <p:pic>
        <p:nvPicPr>
          <p:cNvPr id="110" name="Picture 109">
            <a:extLst>
              <a:ext uri="{FF2B5EF4-FFF2-40B4-BE49-F238E27FC236}">
                <a16:creationId xmlns:a16="http://schemas.microsoft.com/office/drawing/2014/main" id="{62343FB0-F2FB-4786-9424-052499AFBE10}"/>
              </a:ext>
            </a:extLst>
          </p:cNvPr>
          <p:cNvPicPr>
            <a:picLocks noChangeAspect="1"/>
          </p:cNvPicPr>
          <p:nvPr/>
        </p:nvPicPr>
        <p:blipFill>
          <a:blip r:embed="rId7"/>
          <a:stretch>
            <a:fillRect/>
          </a:stretch>
        </p:blipFill>
        <p:spPr>
          <a:xfrm>
            <a:off x="3725725" y="4145891"/>
            <a:ext cx="1066892" cy="877900"/>
          </a:xfrm>
          <a:prstGeom prst="rect">
            <a:avLst/>
          </a:prstGeom>
        </p:spPr>
      </p:pic>
      <p:pic>
        <p:nvPicPr>
          <p:cNvPr id="116" name="Picture 115">
            <a:extLst>
              <a:ext uri="{FF2B5EF4-FFF2-40B4-BE49-F238E27FC236}">
                <a16:creationId xmlns:a16="http://schemas.microsoft.com/office/drawing/2014/main" id="{A774DCCD-24D6-4F29-AAE6-9D83147AC780}"/>
              </a:ext>
            </a:extLst>
          </p:cNvPr>
          <p:cNvPicPr>
            <a:picLocks noChangeAspect="1"/>
          </p:cNvPicPr>
          <p:nvPr/>
        </p:nvPicPr>
        <p:blipFill rotWithShape="1">
          <a:blip r:embed="rId3"/>
          <a:srcRect t="11891"/>
          <a:stretch/>
        </p:blipFill>
        <p:spPr>
          <a:xfrm>
            <a:off x="4818060" y="310675"/>
            <a:ext cx="1062983" cy="877082"/>
          </a:xfrm>
          <a:prstGeom prst="rect">
            <a:avLst/>
          </a:prstGeom>
        </p:spPr>
      </p:pic>
      <p:pic>
        <p:nvPicPr>
          <p:cNvPr id="117" name="Picture 116">
            <a:extLst>
              <a:ext uri="{FF2B5EF4-FFF2-40B4-BE49-F238E27FC236}">
                <a16:creationId xmlns:a16="http://schemas.microsoft.com/office/drawing/2014/main" id="{8C0F13FC-D806-41CE-AC0B-1AE36541D99C}"/>
              </a:ext>
            </a:extLst>
          </p:cNvPr>
          <p:cNvPicPr>
            <a:picLocks noChangeAspect="1"/>
          </p:cNvPicPr>
          <p:nvPr/>
        </p:nvPicPr>
        <p:blipFill>
          <a:blip r:embed="rId7"/>
          <a:stretch>
            <a:fillRect/>
          </a:stretch>
        </p:blipFill>
        <p:spPr>
          <a:xfrm>
            <a:off x="4816105" y="1225122"/>
            <a:ext cx="1066892" cy="877900"/>
          </a:xfrm>
          <a:prstGeom prst="rect">
            <a:avLst/>
          </a:prstGeom>
        </p:spPr>
      </p:pic>
      <p:pic>
        <p:nvPicPr>
          <p:cNvPr id="118" name="Picture 117">
            <a:extLst>
              <a:ext uri="{FF2B5EF4-FFF2-40B4-BE49-F238E27FC236}">
                <a16:creationId xmlns:a16="http://schemas.microsoft.com/office/drawing/2014/main" id="{1C2711E9-66E6-4E03-BC8C-786E63253AE8}"/>
              </a:ext>
            </a:extLst>
          </p:cNvPr>
          <p:cNvPicPr>
            <a:picLocks noChangeAspect="1"/>
          </p:cNvPicPr>
          <p:nvPr/>
        </p:nvPicPr>
        <p:blipFill>
          <a:blip r:embed="rId7"/>
          <a:stretch>
            <a:fillRect/>
          </a:stretch>
        </p:blipFill>
        <p:spPr>
          <a:xfrm>
            <a:off x="4816105" y="2182300"/>
            <a:ext cx="1066892" cy="877900"/>
          </a:xfrm>
          <a:prstGeom prst="rect">
            <a:avLst/>
          </a:prstGeom>
        </p:spPr>
      </p:pic>
      <p:pic>
        <p:nvPicPr>
          <p:cNvPr id="119" name="Picture 118">
            <a:extLst>
              <a:ext uri="{FF2B5EF4-FFF2-40B4-BE49-F238E27FC236}">
                <a16:creationId xmlns:a16="http://schemas.microsoft.com/office/drawing/2014/main" id="{AE05F98B-E115-45B5-9400-382D0FD3FB4E}"/>
              </a:ext>
            </a:extLst>
          </p:cNvPr>
          <p:cNvPicPr>
            <a:picLocks noChangeAspect="1"/>
          </p:cNvPicPr>
          <p:nvPr/>
        </p:nvPicPr>
        <p:blipFill>
          <a:blip r:embed="rId7"/>
          <a:stretch>
            <a:fillRect/>
          </a:stretch>
        </p:blipFill>
        <p:spPr>
          <a:xfrm>
            <a:off x="4816105" y="3272230"/>
            <a:ext cx="1066892" cy="877900"/>
          </a:xfrm>
          <a:prstGeom prst="rect">
            <a:avLst/>
          </a:prstGeom>
        </p:spPr>
      </p:pic>
      <p:pic>
        <p:nvPicPr>
          <p:cNvPr id="120" name="Picture 119">
            <a:extLst>
              <a:ext uri="{FF2B5EF4-FFF2-40B4-BE49-F238E27FC236}">
                <a16:creationId xmlns:a16="http://schemas.microsoft.com/office/drawing/2014/main" id="{4D4488C9-1B74-4965-9151-E668CF11D89F}"/>
              </a:ext>
            </a:extLst>
          </p:cNvPr>
          <p:cNvPicPr>
            <a:picLocks noChangeAspect="1"/>
          </p:cNvPicPr>
          <p:nvPr/>
        </p:nvPicPr>
        <p:blipFill>
          <a:blip r:embed="rId7"/>
          <a:stretch>
            <a:fillRect/>
          </a:stretch>
        </p:blipFill>
        <p:spPr>
          <a:xfrm>
            <a:off x="4816105" y="4165430"/>
            <a:ext cx="1066892" cy="877900"/>
          </a:xfrm>
          <a:prstGeom prst="rect">
            <a:avLst/>
          </a:prstGeom>
        </p:spPr>
      </p:pic>
      <p:pic>
        <p:nvPicPr>
          <p:cNvPr id="121" name="Picture 120">
            <a:extLst>
              <a:ext uri="{FF2B5EF4-FFF2-40B4-BE49-F238E27FC236}">
                <a16:creationId xmlns:a16="http://schemas.microsoft.com/office/drawing/2014/main" id="{D04DC148-37D1-4A25-9E40-270C8E10070D}"/>
              </a:ext>
            </a:extLst>
          </p:cNvPr>
          <p:cNvPicPr>
            <a:picLocks noChangeAspect="1"/>
          </p:cNvPicPr>
          <p:nvPr/>
        </p:nvPicPr>
        <p:blipFill rotWithShape="1">
          <a:blip r:embed="rId3"/>
          <a:srcRect t="11891"/>
          <a:stretch/>
        </p:blipFill>
        <p:spPr>
          <a:xfrm>
            <a:off x="5887319" y="331239"/>
            <a:ext cx="1062983" cy="877082"/>
          </a:xfrm>
          <a:prstGeom prst="rect">
            <a:avLst/>
          </a:prstGeom>
        </p:spPr>
      </p:pic>
      <p:pic>
        <p:nvPicPr>
          <p:cNvPr id="122" name="Picture 121">
            <a:extLst>
              <a:ext uri="{FF2B5EF4-FFF2-40B4-BE49-F238E27FC236}">
                <a16:creationId xmlns:a16="http://schemas.microsoft.com/office/drawing/2014/main" id="{522262D2-8D40-4465-9786-4583EEA8EC49}"/>
              </a:ext>
            </a:extLst>
          </p:cNvPr>
          <p:cNvPicPr>
            <a:picLocks noChangeAspect="1"/>
          </p:cNvPicPr>
          <p:nvPr/>
        </p:nvPicPr>
        <p:blipFill>
          <a:blip r:embed="rId7"/>
          <a:stretch>
            <a:fillRect/>
          </a:stretch>
        </p:blipFill>
        <p:spPr>
          <a:xfrm>
            <a:off x="5885364" y="1245686"/>
            <a:ext cx="1066892" cy="877900"/>
          </a:xfrm>
          <a:prstGeom prst="rect">
            <a:avLst/>
          </a:prstGeom>
        </p:spPr>
      </p:pic>
      <p:pic>
        <p:nvPicPr>
          <p:cNvPr id="123" name="Picture 122">
            <a:extLst>
              <a:ext uri="{FF2B5EF4-FFF2-40B4-BE49-F238E27FC236}">
                <a16:creationId xmlns:a16="http://schemas.microsoft.com/office/drawing/2014/main" id="{7FDB8DE2-1C90-4B40-B140-81EFC4ABB1A9}"/>
              </a:ext>
            </a:extLst>
          </p:cNvPr>
          <p:cNvPicPr>
            <a:picLocks noChangeAspect="1"/>
          </p:cNvPicPr>
          <p:nvPr/>
        </p:nvPicPr>
        <p:blipFill>
          <a:blip r:embed="rId7"/>
          <a:stretch>
            <a:fillRect/>
          </a:stretch>
        </p:blipFill>
        <p:spPr>
          <a:xfrm>
            <a:off x="5885364" y="2202864"/>
            <a:ext cx="1066892" cy="877900"/>
          </a:xfrm>
          <a:prstGeom prst="rect">
            <a:avLst/>
          </a:prstGeom>
        </p:spPr>
      </p:pic>
      <p:pic>
        <p:nvPicPr>
          <p:cNvPr id="124" name="Picture 123">
            <a:extLst>
              <a:ext uri="{FF2B5EF4-FFF2-40B4-BE49-F238E27FC236}">
                <a16:creationId xmlns:a16="http://schemas.microsoft.com/office/drawing/2014/main" id="{638725CD-E637-4F6D-A6A0-E3B34EBAD174}"/>
              </a:ext>
            </a:extLst>
          </p:cNvPr>
          <p:cNvPicPr>
            <a:picLocks noChangeAspect="1"/>
          </p:cNvPicPr>
          <p:nvPr/>
        </p:nvPicPr>
        <p:blipFill>
          <a:blip r:embed="rId7"/>
          <a:stretch>
            <a:fillRect/>
          </a:stretch>
        </p:blipFill>
        <p:spPr>
          <a:xfrm>
            <a:off x="5885364" y="3292794"/>
            <a:ext cx="1066892" cy="877900"/>
          </a:xfrm>
          <a:prstGeom prst="rect">
            <a:avLst/>
          </a:prstGeom>
        </p:spPr>
      </p:pic>
      <p:pic>
        <p:nvPicPr>
          <p:cNvPr id="125" name="Picture 124">
            <a:extLst>
              <a:ext uri="{FF2B5EF4-FFF2-40B4-BE49-F238E27FC236}">
                <a16:creationId xmlns:a16="http://schemas.microsoft.com/office/drawing/2014/main" id="{654268CD-8F7D-4898-BF0D-A3112F1870C7}"/>
              </a:ext>
            </a:extLst>
          </p:cNvPr>
          <p:cNvPicPr>
            <a:picLocks noChangeAspect="1"/>
          </p:cNvPicPr>
          <p:nvPr/>
        </p:nvPicPr>
        <p:blipFill>
          <a:blip r:embed="rId7"/>
          <a:stretch>
            <a:fillRect/>
          </a:stretch>
        </p:blipFill>
        <p:spPr>
          <a:xfrm>
            <a:off x="5885364" y="4185994"/>
            <a:ext cx="1066892" cy="877900"/>
          </a:xfrm>
          <a:prstGeom prst="rect">
            <a:avLst/>
          </a:prstGeom>
        </p:spPr>
      </p:pic>
      <p:pic>
        <p:nvPicPr>
          <p:cNvPr id="126" name="Picture 125">
            <a:extLst>
              <a:ext uri="{FF2B5EF4-FFF2-40B4-BE49-F238E27FC236}">
                <a16:creationId xmlns:a16="http://schemas.microsoft.com/office/drawing/2014/main" id="{955C5380-CB5A-4517-954A-8452221F89AD}"/>
              </a:ext>
            </a:extLst>
          </p:cNvPr>
          <p:cNvPicPr>
            <a:picLocks noChangeAspect="1"/>
          </p:cNvPicPr>
          <p:nvPr/>
        </p:nvPicPr>
        <p:blipFill rotWithShape="1">
          <a:blip r:embed="rId3"/>
          <a:srcRect t="11891"/>
          <a:stretch/>
        </p:blipFill>
        <p:spPr>
          <a:xfrm>
            <a:off x="6892899" y="317688"/>
            <a:ext cx="1062983" cy="877082"/>
          </a:xfrm>
          <a:prstGeom prst="rect">
            <a:avLst/>
          </a:prstGeom>
        </p:spPr>
      </p:pic>
      <p:pic>
        <p:nvPicPr>
          <p:cNvPr id="127" name="Picture 126">
            <a:extLst>
              <a:ext uri="{FF2B5EF4-FFF2-40B4-BE49-F238E27FC236}">
                <a16:creationId xmlns:a16="http://schemas.microsoft.com/office/drawing/2014/main" id="{637FF860-2E09-4A0A-87B4-3012240264E9}"/>
              </a:ext>
            </a:extLst>
          </p:cNvPr>
          <p:cNvPicPr>
            <a:picLocks noChangeAspect="1"/>
          </p:cNvPicPr>
          <p:nvPr/>
        </p:nvPicPr>
        <p:blipFill>
          <a:blip r:embed="rId7"/>
          <a:stretch>
            <a:fillRect/>
          </a:stretch>
        </p:blipFill>
        <p:spPr>
          <a:xfrm>
            <a:off x="6890944" y="1232135"/>
            <a:ext cx="1066892" cy="877900"/>
          </a:xfrm>
          <a:prstGeom prst="rect">
            <a:avLst/>
          </a:prstGeom>
        </p:spPr>
      </p:pic>
      <p:pic>
        <p:nvPicPr>
          <p:cNvPr id="128" name="Picture 127">
            <a:extLst>
              <a:ext uri="{FF2B5EF4-FFF2-40B4-BE49-F238E27FC236}">
                <a16:creationId xmlns:a16="http://schemas.microsoft.com/office/drawing/2014/main" id="{611C6B08-30C3-47F0-8C06-AB0682994001}"/>
              </a:ext>
            </a:extLst>
          </p:cNvPr>
          <p:cNvPicPr>
            <a:picLocks noChangeAspect="1"/>
          </p:cNvPicPr>
          <p:nvPr/>
        </p:nvPicPr>
        <p:blipFill>
          <a:blip r:embed="rId7"/>
          <a:stretch>
            <a:fillRect/>
          </a:stretch>
        </p:blipFill>
        <p:spPr>
          <a:xfrm>
            <a:off x="6890944" y="2189313"/>
            <a:ext cx="1066892" cy="877900"/>
          </a:xfrm>
          <a:prstGeom prst="rect">
            <a:avLst/>
          </a:prstGeom>
        </p:spPr>
      </p:pic>
      <p:pic>
        <p:nvPicPr>
          <p:cNvPr id="129" name="Picture 128">
            <a:extLst>
              <a:ext uri="{FF2B5EF4-FFF2-40B4-BE49-F238E27FC236}">
                <a16:creationId xmlns:a16="http://schemas.microsoft.com/office/drawing/2014/main" id="{EF881188-A5C0-4966-9F36-B3336206EB8B}"/>
              </a:ext>
            </a:extLst>
          </p:cNvPr>
          <p:cNvPicPr>
            <a:picLocks noChangeAspect="1"/>
          </p:cNvPicPr>
          <p:nvPr/>
        </p:nvPicPr>
        <p:blipFill>
          <a:blip r:embed="rId7"/>
          <a:stretch>
            <a:fillRect/>
          </a:stretch>
        </p:blipFill>
        <p:spPr>
          <a:xfrm>
            <a:off x="6890944" y="3279243"/>
            <a:ext cx="1066892" cy="877900"/>
          </a:xfrm>
          <a:prstGeom prst="rect">
            <a:avLst/>
          </a:prstGeom>
        </p:spPr>
      </p:pic>
      <p:pic>
        <p:nvPicPr>
          <p:cNvPr id="132" name="Picture 131">
            <a:extLst>
              <a:ext uri="{FF2B5EF4-FFF2-40B4-BE49-F238E27FC236}">
                <a16:creationId xmlns:a16="http://schemas.microsoft.com/office/drawing/2014/main" id="{1078E1DA-C979-4E30-85FB-3B770D02D7A1}"/>
              </a:ext>
            </a:extLst>
          </p:cNvPr>
          <p:cNvPicPr>
            <a:picLocks noChangeAspect="1"/>
          </p:cNvPicPr>
          <p:nvPr/>
        </p:nvPicPr>
        <p:blipFill>
          <a:blip r:embed="rId7"/>
          <a:stretch>
            <a:fillRect/>
          </a:stretch>
        </p:blipFill>
        <p:spPr>
          <a:xfrm>
            <a:off x="6890944" y="4172443"/>
            <a:ext cx="1066892" cy="877900"/>
          </a:xfrm>
          <a:prstGeom prst="rect">
            <a:avLst/>
          </a:prstGeom>
        </p:spPr>
      </p:pic>
      <p:pic>
        <p:nvPicPr>
          <p:cNvPr id="133" name="Picture 132">
            <a:extLst>
              <a:ext uri="{FF2B5EF4-FFF2-40B4-BE49-F238E27FC236}">
                <a16:creationId xmlns:a16="http://schemas.microsoft.com/office/drawing/2014/main" id="{CF76E5CA-B97B-421B-8DD5-13FAAF0AA8CA}"/>
              </a:ext>
            </a:extLst>
          </p:cNvPr>
          <p:cNvPicPr>
            <a:picLocks noChangeAspect="1"/>
          </p:cNvPicPr>
          <p:nvPr/>
        </p:nvPicPr>
        <p:blipFill rotWithShape="1">
          <a:blip r:embed="rId3"/>
          <a:srcRect t="11891"/>
          <a:stretch/>
        </p:blipFill>
        <p:spPr>
          <a:xfrm>
            <a:off x="7896858" y="317688"/>
            <a:ext cx="1062983" cy="877082"/>
          </a:xfrm>
          <a:prstGeom prst="rect">
            <a:avLst/>
          </a:prstGeom>
        </p:spPr>
      </p:pic>
      <p:pic>
        <p:nvPicPr>
          <p:cNvPr id="134" name="Picture 133">
            <a:extLst>
              <a:ext uri="{FF2B5EF4-FFF2-40B4-BE49-F238E27FC236}">
                <a16:creationId xmlns:a16="http://schemas.microsoft.com/office/drawing/2014/main" id="{6935D6C2-E23E-447F-BE96-CA2DD24BDDA9}"/>
              </a:ext>
            </a:extLst>
          </p:cNvPr>
          <p:cNvPicPr>
            <a:picLocks noChangeAspect="1"/>
          </p:cNvPicPr>
          <p:nvPr/>
        </p:nvPicPr>
        <p:blipFill>
          <a:blip r:embed="rId7"/>
          <a:stretch>
            <a:fillRect/>
          </a:stretch>
        </p:blipFill>
        <p:spPr>
          <a:xfrm>
            <a:off x="7894903" y="1232135"/>
            <a:ext cx="1066892" cy="877900"/>
          </a:xfrm>
          <a:prstGeom prst="rect">
            <a:avLst/>
          </a:prstGeom>
        </p:spPr>
      </p:pic>
      <p:pic>
        <p:nvPicPr>
          <p:cNvPr id="135" name="Picture 134">
            <a:extLst>
              <a:ext uri="{FF2B5EF4-FFF2-40B4-BE49-F238E27FC236}">
                <a16:creationId xmlns:a16="http://schemas.microsoft.com/office/drawing/2014/main" id="{11DA8F26-FEC7-4074-8D41-FBA2C4A738AB}"/>
              </a:ext>
            </a:extLst>
          </p:cNvPr>
          <p:cNvPicPr>
            <a:picLocks noChangeAspect="1"/>
          </p:cNvPicPr>
          <p:nvPr/>
        </p:nvPicPr>
        <p:blipFill>
          <a:blip r:embed="rId7"/>
          <a:stretch>
            <a:fillRect/>
          </a:stretch>
        </p:blipFill>
        <p:spPr>
          <a:xfrm>
            <a:off x="7894903" y="2189313"/>
            <a:ext cx="1066892" cy="877900"/>
          </a:xfrm>
          <a:prstGeom prst="rect">
            <a:avLst/>
          </a:prstGeom>
        </p:spPr>
      </p:pic>
      <p:pic>
        <p:nvPicPr>
          <p:cNvPr id="136" name="Picture 135">
            <a:extLst>
              <a:ext uri="{FF2B5EF4-FFF2-40B4-BE49-F238E27FC236}">
                <a16:creationId xmlns:a16="http://schemas.microsoft.com/office/drawing/2014/main" id="{C169D43B-F5BB-4C1D-A383-349C1539888F}"/>
              </a:ext>
            </a:extLst>
          </p:cNvPr>
          <p:cNvPicPr>
            <a:picLocks noChangeAspect="1"/>
          </p:cNvPicPr>
          <p:nvPr/>
        </p:nvPicPr>
        <p:blipFill>
          <a:blip r:embed="rId7"/>
          <a:stretch>
            <a:fillRect/>
          </a:stretch>
        </p:blipFill>
        <p:spPr>
          <a:xfrm>
            <a:off x="7894903" y="3279243"/>
            <a:ext cx="1066892" cy="877900"/>
          </a:xfrm>
          <a:prstGeom prst="rect">
            <a:avLst/>
          </a:prstGeom>
        </p:spPr>
      </p:pic>
      <p:pic>
        <p:nvPicPr>
          <p:cNvPr id="137" name="Picture 136">
            <a:extLst>
              <a:ext uri="{FF2B5EF4-FFF2-40B4-BE49-F238E27FC236}">
                <a16:creationId xmlns:a16="http://schemas.microsoft.com/office/drawing/2014/main" id="{3322FD6F-43A4-4381-B3E8-AFE3405737C8}"/>
              </a:ext>
            </a:extLst>
          </p:cNvPr>
          <p:cNvPicPr>
            <a:picLocks noChangeAspect="1"/>
          </p:cNvPicPr>
          <p:nvPr/>
        </p:nvPicPr>
        <p:blipFill>
          <a:blip r:embed="rId7"/>
          <a:stretch>
            <a:fillRect/>
          </a:stretch>
        </p:blipFill>
        <p:spPr>
          <a:xfrm>
            <a:off x="7894903" y="4172443"/>
            <a:ext cx="1066892" cy="877900"/>
          </a:xfrm>
          <a:prstGeom prst="rect">
            <a:avLst/>
          </a:prstGeom>
        </p:spPr>
      </p:pic>
      <p:cxnSp>
        <p:nvCxnSpPr>
          <p:cNvPr id="90" name="Straight Connector 89">
            <a:extLst>
              <a:ext uri="{FF2B5EF4-FFF2-40B4-BE49-F238E27FC236}">
                <a16:creationId xmlns:a16="http://schemas.microsoft.com/office/drawing/2014/main" id="{CA984DE8-BEFA-4447-8869-A5AB680649BA}"/>
              </a:ext>
            </a:extLst>
          </p:cNvPr>
          <p:cNvCxnSpPr>
            <a:cxnSpLocks/>
          </p:cNvCxnSpPr>
          <p:nvPr/>
        </p:nvCxnSpPr>
        <p:spPr>
          <a:xfrm>
            <a:off x="397696" y="249165"/>
            <a:ext cx="8365304" cy="4494190"/>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15FAF89B-30A1-484A-A9DF-E82A474915CD}"/>
              </a:ext>
            </a:extLst>
          </p:cNvPr>
          <p:cNvCxnSpPr>
            <a:cxnSpLocks/>
          </p:cNvCxnSpPr>
          <p:nvPr/>
        </p:nvCxnSpPr>
        <p:spPr>
          <a:xfrm flipV="1">
            <a:off x="397696" y="144614"/>
            <a:ext cx="8562145" cy="4523988"/>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8684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15C31-FF61-4186-8754-DED8B9443A09}"/>
              </a:ext>
            </a:extLst>
          </p:cNvPr>
          <p:cNvSpPr>
            <a:spLocks noGrp="1"/>
          </p:cNvSpPr>
          <p:nvPr>
            <p:ph type="title"/>
          </p:nvPr>
        </p:nvSpPr>
        <p:spPr>
          <a:xfrm>
            <a:off x="360000" y="162000"/>
            <a:ext cx="8280000" cy="504750"/>
          </a:xfrm>
        </p:spPr>
        <p:txBody>
          <a:bodyPr/>
          <a:lstStyle/>
          <a:p>
            <a:r>
              <a:rPr lang="en-US" dirty="0"/>
              <a:t>Test point reduction</a:t>
            </a:r>
          </a:p>
        </p:txBody>
      </p:sp>
      <p:graphicFrame>
        <p:nvGraphicFramePr>
          <p:cNvPr id="7" name="Content Placeholder 6">
            <a:extLst>
              <a:ext uri="{FF2B5EF4-FFF2-40B4-BE49-F238E27FC236}">
                <a16:creationId xmlns:a16="http://schemas.microsoft.com/office/drawing/2014/main" id="{3E669949-E93E-4242-8CE1-75F81D7D7F8A}"/>
              </a:ext>
            </a:extLst>
          </p:cNvPr>
          <p:cNvGraphicFramePr>
            <a:graphicFrameLocks noGrp="1"/>
          </p:cNvGraphicFramePr>
          <p:nvPr>
            <p:ph idx="1"/>
            <p:extLst>
              <p:ext uri="{D42A27DB-BD31-4B8C-83A1-F6EECF244321}">
                <p14:modId xmlns:p14="http://schemas.microsoft.com/office/powerpoint/2010/main" val="1362772263"/>
              </p:ext>
            </p:extLst>
          </p:nvPr>
        </p:nvGraphicFramePr>
        <p:xfrm>
          <a:off x="762000" y="1800672"/>
          <a:ext cx="6843459" cy="2653030"/>
        </p:xfrm>
        <a:graphic>
          <a:graphicData uri="http://schemas.openxmlformats.org/drawingml/2006/table">
            <a:tbl>
              <a:tblPr firstRow="1" bandRow="1">
                <a:tableStyleId>{21E4AEA4-8DFA-4A89-87EB-49C32662AFE0}</a:tableStyleId>
              </a:tblPr>
              <a:tblGrid>
                <a:gridCol w="1263192">
                  <a:extLst>
                    <a:ext uri="{9D8B030D-6E8A-4147-A177-3AD203B41FA5}">
                      <a16:colId xmlns:a16="http://schemas.microsoft.com/office/drawing/2014/main" val="2489372737"/>
                    </a:ext>
                  </a:extLst>
                </a:gridCol>
                <a:gridCol w="797181">
                  <a:extLst>
                    <a:ext uri="{9D8B030D-6E8A-4147-A177-3AD203B41FA5}">
                      <a16:colId xmlns:a16="http://schemas.microsoft.com/office/drawing/2014/main" val="1101027016"/>
                    </a:ext>
                  </a:extLst>
                </a:gridCol>
                <a:gridCol w="797181">
                  <a:extLst>
                    <a:ext uri="{9D8B030D-6E8A-4147-A177-3AD203B41FA5}">
                      <a16:colId xmlns:a16="http://schemas.microsoft.com/office/drawing/2014/main" val="2076438796"/>
                    </a:ext>
                  </a:extLst>
                </a:gridCol>
                <a:gridCol w="797181">
                  <a:extLst>
                    <a:ext uri="{9D8B030D-6E8A-4147-A177-3AD203B41FA5}">
                      <a16:colId xmlns:a16="http://schemas.microsoft.com/office/drawing/2014/main" val="1401025779"/>
                    </a:ext>
                  </a:extLst>
                </a:gridCol>
                <a:gridCol w="797181">
                  <a:extLst>
                    <a:ext uri="{9D8B030D-6E8A-4147-A177-3AD203B41FA5}">
                      <a16:colId xmlns:a16="http://schemas.microsoft.com/office/drawing/2014/main" val="2753424181"/>
                    </a:ext>
                  </a:extLst>
                </a:gridCol>
                <a:gridCol w="797181">
                  <a:extLst>
                    <a:ext uri="{9D8B030D-6E8A-4147-A177-3AD203B41FA5}">
                      <a16:colId xmlns:a16="http://schemas.microsoft.com/office/drawing/2014/main" val="417960961"/>
                    </a:ext>
                  </a:extLst>
                </a:gridCol>
                <a:gridCol w="797181">
                  <a:extLst>
                    <a:ext uri="{9D8B030D-6E8A-4147-A177-3AD203B41FA5}">
                      <a16:colId xmlns:a16="http://schemas.microsoft.com/office/drawing/2014/main" val="1542916277"/>
                    </a:ext>
                  </a:extLst>
                </a:gridCol>
                <a:gridCol w="797181">
                  <a:extLst>
                    <a:ext uri="{9D8B030D-6E8A-4147-A177-3AD203B41FA5}">
                      <a16:colId xmlns:a16="http://schemas.microsoft.com/office/drawing/2014/main" val="1749506074"/>
                    </a:ext>
                  </a:extLst>
                </a:gridCol>
              </a:tblGrid>
              <a:tr h="631825">
                <a:tc>
                  <a:txBody>
                    <a:bodyPr/>
                    <a:lstStyle/>
                    <a:p>
                      <a:endParaRPr lang="en-US" sz="1100" dirty="0"/>
                    </a:p>
                    <a:p>
                      <a:r>
                        <a:rPr lang="en-US" sz="1100" i="1" dirty="0" err="1">
                          <a:solidFill>
                            <a:schemeClr val="tx1"/>
                          </a:solidFill>
                          <a:latin typeface="Symbol" panose="05050102010706020507" pitchFamily="18" charset="2"/>
                        </a:rPr>
                        <a:t>q</a:t>
                      </a:r>
                      <a:r>
                        <a:rPr lang="en-US" sz="1100" baseline="-25000" dirty="0" err="1">
                          <a:solidFill>
                            <a:schemeClr val="tx1"/>
                          </a:solidFill>
                          <a:latin typeface="Times New Roman" panose="02020603050405020304" pitchFamily="18" charset="0"/>
                          <a:cs typeface="Times New Roman" panose="02020603050405020304" pitchFamily="18" charset="0"/>
                        </a:rPr>
                        <a:t>ref</a:t>
                      </a:r>
                      <a:endParaRPr lang="en-US" sz="1100" dirty="0">
                        <a:solidFill>
                          <a:schemeClr val="tx1"/>
                        </a:solidFill>
                      </a:endParaRPr>
                    </a:p>
                  </a:txBody>
                  <a:tcPr>
                    <a:solidFill>
                      <a:schemeClr val="accent2">
                        <a:lumMod val="20000"/>
                        <a:lumOff val="80000"/>
                      </a:schemeClr>
                    </a:solidFill>
                  </a:tcPr>
                </a:tc>
                <a:tc>
                  <a:txBody>
                    <a:bodyPr/>
                    <a:lstStyle/>
                    <a:p>
                      <a:pPr algn="ctr"/>
                      <a:r>
                        <a:rPr kumimoji="0" lang="en-US" sz="1100" b="0" i="0" u="none" strike="noStrike" kern="1200" cap="none" spc="0" normalizeH="0" baseline="0" noProof="0" dirty="0">
                          <a:ln>
                            <a:noFill/>
                          </a:ln>
                          <a:solidFill>
                            <a:srgbClr val="000000"/>
                          </a:solidFill>
                          <a:effectLst/>
                          <a:uLnTx/>
                          <a:uFillTx/>
                          <a:latin typeface="+mn-lt"/>
                          <a:ea typeface="+mn-ea"/>
                          <a:cs typeface="+mn-cs"/>
                        </a:rPr>
                        <a:t>135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90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45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315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270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225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extLst>
                  <a:ext uri="{0D108BD9-81ED-4DB2-BD59-A6C34878D82A}">
                    <a16:rowId xmlns:a16="http://schemas.microsoft.com/office/drawing/2014/main" val="2878750962"/>
                  </a:ext>
                </a:extLst>
              </a:tr>
              <a:tr h="230505">
                <a:tc>
                  <a:txBody>
                    <a:bodyPr/>
                    <a:lstStyle/>
                    <a:p>
                      <a:r>
                        <a:rPr lang="en-US" sz="1050" dirty="0"/>
                        <a:t>135</a:t>
                      </a:r>
                      <a:r>
                        <a:rPr lang="en-US" sz="1050" baseline="30000" dirty="0"/>
                        <a:t>o</a:t>
                      </a:r>
                      <a:endParaRPr lang="en-US" sz="1050" dirty="0"/>
                    </a:p>
                  </a:txBody>
                  <a:tcPr/>
                </a:tc>
                <a:tc>
                  <a:txBody>
                    <a:bodyPr/>
                    <a:lstStyle/>
                    <a:p>
                      <a:pPr algn="ctr"/>
                      <a:endParaRPr lang="en-US" sz="900" dirty="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106454443"/>
                  </a:ext>
                </a:extLst>
              </a:tr>
              <a:tr h="240665">
                <a:tc>
                  <a:txBody>
                    <a:bodyPr/>
                    <a:lstStyle/>
                    <a:p>
                      <a:r>
                        <a:rPr lang="en-US" sz="1050" dirty="0"/>
                        <a:t>90</a:t>
                      </a:r>
                      <a:r>
                        <a:rPr lang="en-US" sz="1050" baseline="30000" dirty="0"/>
                        <a:t>o</a:t>
                      </a:r>
                      <a:endParaRPr lang="en-US" sz="1050" dirty="0"/>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a:p>
                  </a:txBody>
                  <a:tcPr/>
                </a:tc>
                <a:tc>
                  <a:txBody>
                    <a:bodyPr/>
                    <a:lstStyle/>
                    <a:p>
                      <a:pPr algn="ctr"/>
                      <a:endParaRPr lang="en-US" sz="900" dirty="0"/>
                    </a:p>
                  </a:txBody>
                  <a:tcPr/>
                </a:tc>
                <a:extLst>
                  <a:ext uri="{0D108BD9-81ED-4DB2-BD59-A6C34878D82A}">
                    <a16:rowId xmlns:a16="http://schemas.microsoft.com/office/drawing/2014/main" val="3929249378"/>
                  </a:ext>
                </a:extLst>
              </a:tr>
              <a:tr h="250825">
                <a:tc>
                  <a:txBody>
                    <a:bodyPr/>
                    <a:lstStyle/>
                    <a:p>
                      <a:r>
                        <a:rPr lang="en-US" sz="1050" dirty="0"/>
                        <a:t>45</a:t>
                      </a:r>
                      <a:r>
                        <a:rPr lang="en-US" sz="1050" baseline="30000" dirty="0"/>
                        <a:t>o</a:t>
                      </a:r>
                      <a:r>
                        <a:rPr lang="en-US" sz="1050" dirty="0"/>
                        <a:t> </a:t>
                      </a:r>
                    </a:p>
                  </a:txBody>
                  <a:tcPr/>
                </a:tc>
                <a:tc>
                  <a:txBody>
                    <a:bodyPr/>
                    <a:lstStyle/>
                    <a:p>
                      <a:pPr algn="ctr"/>
                      <a:endParaRPr lang="en-US" sz="900" dirty="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967817855"/>
                  </a:ext>
                </a:extLst>
              </a:tr>
              <a:tr h="260985">
                <a:tc>
                  <a:txBody>
                    <a:bodyPr/>
                    <a:lstStyle/>
                    <a:p>
                      <a:r>
                        <a:rPr lang="en-US" sz="1050" dirty="0"/>
                        <a:t>0</a:t>
                      </a:r>
                      <a:r>
                        <a:rPr lang="en-US" sz="1050" baseline="30000" dirty="0"/>
                        <a:t>o</a:t>
                      </a:r>
                      <a:r>
                        <a:rPr lang="en-US" sz="1050" dirty="0"/>
                        <a:t> </a:t>
                      </a:r>
                    </a:p>
                  </a:txBody>
                  <a:tcPr/>
                </a:tc>
                <a:tc>
                  <a:txBody>
                    <a:bodyPr/>
                    <a:lstStyle/>
                    <a:p>
                      <a:pPr algn="ctr"/>
                      <a:endParaRPr lang="en-US" sz="90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highlight>
                            <a:srgbClr val="00FF00"/>
                          </a:highlight>
                        </a:rPr>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extLst>
                  <a:ext uri="{0D108BD9-81ED-4DB2-BD59-A6C34878D82A}">
                    <a16:rowId xmlns:a16="http://schemas.microsoft.com/office/drawing/2014/main" val="2514258485"/>
                  </a:ext>
                </a:extLst>
              </a:tr>
              <a:tr h="194945">
                <a:tc>
                  <a:txBody>
                    <a:bodyPr/>
                    <a:lstStyle/>
                    <a:p>
                      <a:r>
                        <a:rPr lang="en-US" sz="1050" dirty="0"/>
                        <a:t>225</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3723009373"/>
                  </a:ext>
                </a:extLst>
              </a:tr>
              <a:tr h="2051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270</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a:p>
                  </a:txBody>
                  <a:tcPr/>
                </a:tc>
                <a:tc>
                  <a:txBody>
                    <a:bodyPr/>
                    <a:lstStyle/>
                    <a:p>
                      <a:pPr algn="ctr"/>
                      <a:endParaRPr lang="en-US" sz="900" dirty="0"/>
                    </a:p>
                  </a:txBody>
                  <a:tcPr/>
                </a:tc>
                <a:extLst>
                  <a:ext uri="{0D108BD9-81ED-4DB2-BD59-A6C34878D82A}">
                    <a16:rowId xmlns:a16="http://schemas.microsoft.com/office/drawing/2014/main" val="2882674929"/>
                  </a:ext>
                </a:extLst>
              </a:tr>
              <a:tr h="146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315</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3478574668"/>
                  </a:ext>
                </a:extLst>
              </a:tr>
              <a:tr h="146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180</a:t>
                      </a:r>
                      <a:r>
                        <a:rPr lang="en-US" sz="1050" baseline="30000" dirty="0"/>
                        <a:t>o</a:t>
                      </a:r>
                      <a:endParaRPr lang="en-US" sz="105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extLst>
                  <a:ext uri="{0D108BD9-81ED-4DB2-BD59-A6C34878D82A}">
                    <a16:rowId xmlns:a16="http://schemas.microsoft.com/office/drawing/2014/main" val="1030548824"/>
                  </a:ext>
                </a:extLst>
              </a:tr>
            </a:tbl>
          </a:graphicData>
        </a:graphic>
      </p:graphicFrame>
      <p:sp>
        <p:nvSpPr>
          <p:cNvPr id="6" name="Slide Number Placeholder 5">
            <a:extLst>
              <a:ext uri="{FF2B5EF4-FFF2-40B4-BE49-F238E27FC236}">
                <a16:creationId xmlns:a16="http://schemas.microsoft.com/office/drawing/2014/main" id="{A75E521D-E852-4C1F-8C36-9C945AF910D9}"/>
              </a:ext>
            </a:extLst>
          </p:cNvPr>
          <p:cNvSpPr>
            <a:spLocks noGrp="1"/>
          </p:cNvSpPr>
          <p:nvPr>
            <p:ph type="sldNum" sz="quarter" idx="12"/>
          </p:nvPr>
        </p:nvSpPr>
        <p:spPr/>
        <p:txBody>
          <a:bodyPr/>
          <a:lstStyle/>
          <a:p>
            <a:fld id="{57CB76AC-E5DF-427C-ABDC-2F4FBD8E4B69}" type="slidenum">
              <a:rPr lang="en-US" smtClean="0"/>
              <a:t>9</a:t>
            </a:fld>
            <a:endParaRPr lang="en-US"/>
          </a:p>
        </p:txBody>
      </p:sp>
      <p:grpSp>
        <p:nvGrpSpPr>
          <p:cNvPr id="12" name="Group 11">
            <a:extLst>
              <a:ext uri="{FF2B5EF4-FFF2-40B4-BE49-F238E27FC236}">
                <a16:creationId xmlns:a16="http://schemas.microsoft.com/office/drawing/2014/main" id="{7C6798BA-9A41-4B11-85CC-5666EACF3E89}"/>
              </a:ext>
            </a:extLst>
          </p:cNvPr>
          <p:cNvGrpSpPr/>
          <p:nvPr/>
        </p:nvGrpSpPr>
        <p:grpSpPr>
          <a:xfrm>
            <a:off x="762000" y="1765785"/>
            <a:ext cx="1240357" cy="631825"/>
            <a:chOff x="512763" y="1025525"/>
            <a:chExt cx="1240357" cy="631825"/>
          </a:xfrm>
        </p:grpSpPr>
        <p:sp>
          <p:nvSpPr>
            <p:cNvPr id="9" name="Rectangle 8">
              <a:extLst>
                <a:ext uri="{FF2B5EF4-FFF2-40B4-BE49-F238E27FC236}">
                  <a16:creationId xmlns:a16="http://schemas.microsoft.com/office/drawing/2014/main" id="{4044814C-B39E-4C70-A38A-241877F7D4D8}"/>
                </a:ext>
              </a:extLst>
            </p:cNvPr>
            <p:cNvSpPr/>
            <p:nvPr/>
          </p:nvSpPr>
          <p:spPr>
            <a:xfrm>
              <a:off x="1218999" y="1025525"/>
              <a:ext cx="534121" cy="369332"/>
            </a:xfrm>
            <a:prstGeom prst="rect">
              <a:avLst/>
            </a:prstGeom>
          </p:spPr>
          <p:txBody>
            <a:bodyPr wrap="none">
              <a:spAutoFit/>
            </a:bodyPr>
            <a:lstStyle/>
            <a:p>
              <a:r>
                <a:rPr lang="en-US" i="1" dirty="0" err="1">
                  <a:latin typeface="Symbol" panose="05050102010706020507" pitchFamily="18" charset="2"/>
                </a:rPr>
                <a:t>f</a:t>
              </a:r>
              <a:r>
                <a:rPr lang="en-US" baseline="-25000" dirty="0" err="1">
                  <a:latin typeface="Times New Roman" panose="02020603050405020304" pitchFamily="18" charset="0"/>
                  <a:cs typeface="Times New Roman" panose="02020603050405020304" pitchFamily="18" charset="0"/>
                </a:rPr>
                <a:t>ref</a:t>
              </a:r>
              <a:r>
                <a:rPr lang="en-US" dirty="0">
                  <a:latin typeface="Symbol" panose="05050102010706020507" pitchFamily="18" charset="2"/>
                </a:rPr>
                <a:t> </a:t>
              </a:r>
              <a:endParaRPr lang="en-US" dirty="0"/>
            </a:p>
          </p:txBody>
        </p:sp>
        <p:cxnSp>
          <p:nvCxnSpPr>
            <p:cNvPr id="11" name="Straight Connector 10">
              <a:extLst>
                <a:ext uri="{FF2B5EF4-FFF2-40B4-BE49-F238E27FC236}">
                  <a16:creationId xmlns:a16="http://schemas.microsoft.com/office/drawing/2014/main" id="{7CCDE7D3-0422-47CF-A84C-595D87BB24D6}"/>
                </a:ext>
              </a:extLst>
            </p:cNvPr>
            <p:cNvCxnSpPr>
              <a:cxnSpLocks/>
            </p:cNvCxnSpPr>
            <p:nvPr/>
          </p:nvCxnSpPr>
          <p:spPr>
            <a:xfrm>
              <a:off x="512763" y="1060412"/>
              <a:ext cx="1240357" cy="596938"/>
            </a:xfrm>
            <a:prstGeom prst="line">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sp>
        <p:nvSpPr>
          <p:cNvPr id="15" name="Content Placeholder 2">
            <a:extLst>
              <a:ext uri="{FF2B5EF4-FFF2-40B4-BE49-F238E27FC236}">
                <a16:creationId xmlns:a16="http://schemas.microsoft.com/office/drawing/2014/main" id="{98D1437F-8B1A-445D-8167-7F5550420870}"/>
              </a:ext>
            </a:extLst>
          </p:cNvPr>
          <p:cNvSpPr txBox="1">
            <a:spLocks/>
          </p:cNvSpPr>
          <p:nvPr/>
        </p:nvSpPr>
        <p:spPr>
          <a:xfrm>
            <a:off x="360000" y="663476"/>
            <a:ext cx="8280000" cy="1137196"/>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r>
              <a:rPr lang="en-US" strike="sngStrike" dirty="0"/>
              <a:t>To keep the number of test points limited and still be able to capture the worst case scenario, the following table recommends reduction of the number of test point</a:t>
            </a:r>
            <a:endParaRPr lang="en-GB" strike="sngStrike" dirty="0"/>
          </a:p>
          <a:p>
            <a:r>
              <a:rPr lang="en-GB" sz="1400" b="1" strike="sngStrike" dirty="0"/>
              <a:t>Proposal 4: Use the 29 orientations mentioned in Table 1 for the antenna positions as in Proposal 3</a:t>
            </a:r>
            <a:r>
              <a:rPr lang="en-GB" b="1" strike="sngStrike" dirty="0"/>
              <a:t>.</a:t>
            </a:r>
            <a:endParaRPr lang="en-US" b="1" strike="sngStrike" dirty="0"/>
          </a:p>
        </p:txBody>
      </p:sp>
      <p:sp>
        <p:nvSpPr>
          <p:cNvPr id="10" name="Rectangle 9">
            <a:extLst>
              <a:ext uri="{FF2B5EF4-FFF2-40B4-BE49-F238E27FC236}">
                <a16:creationId xmlns:a16="http://schemas.microsoft.com/office/drawing/2014/main" id="{B44B29A6-589B-4959-81AF-1F2689070160}"/>
              </a:ext>
            </a:extLst>
          </p:cNvPr>
          <p:cNvSpPr/>
          <p:nvPr/>
        </p:nvSpPr>
        <p:spPr>
          <a:xfrm>
            <a:off x="3733800" y="4453702"/>
            <a:ext cx="836576" cy="307777"/>
          </a:xfrm>
          <a:prstGeom prst="rect">
            <a:avLst/>
          </a:prstGeom>
        </p:spPr>
        <p:txBody>
          <a:bodyPr wrap="none">
            <a:spAutoFit/>
          </a:bodyPr>
          <a:lstStyle/>
          <a:p>
            <a:r>
              <a:rPr lang="en-GB" sz="1400" b="1" dirty="0"/>
              <a:t>Table 1 </a:t>
            </a:r>
            <a:endParaRPr lang="en-US" sz="1400" dirty="0"/>
          </a:p>
        </p:txBody>
      </p:sp>
      <p:sp>
        <p:nvSpPr>
          <p:cNvPr id="16" name="Date Placeholder 3">
            <a:extLst>
              <a:ext uri="{FF2B5EF4-FFF2-40B4-BE49-F238E27FC236}">
                <a16:creationId xmlns:a16="http://schemas.microsoft.com/office/drawing/2014/main" id="{A06AA6C5-99C7-4654-98A7-BFFD5CD46DAA}"/>
              </a:ext>
            </a:extLst>
          </p:cNvPr>
          <p:cNvSpPr>
            <a:spLocks noGrp="1"/>
          </p:cNvSpPr>
          <p:nvPr>
            <p:ph type="dt" sz="half" idx="10"/>
          </p:nvPr>
        </p:nvSpPr>
        <p:spPr>
          <a:xfrm>
            <a:off x="2592000" y="4787900"/>
            <a:ext cx="989400" cy="138700"/>
          </a:xfrm>
        </p:spPr>
        <p:txBody>
          <a:bodyPr/>
          <a:lstStyle/>
          <a:p>
            <a:r>
              <a:rPr lang="en-US" dirty="0"/>
              <a:t>February 2018</a:t>
            </a:r>
          </a:p>
        </p:txBody>
      </p:sp>
      <p:sp>
        <p:nvSpPr>
          <p:cNvPr id="13" name="Footer Placeholder 4">
            <a:extLst>
              <a:ext uri="{FF2B5EF4-FFF2-40B4-BE49-F238E27FC236}">
                <a16:creationId xmlns:a16="http://schemas.microsoft.com/office/drawing/2014/main" id="{B4BF9041-5A71-47C3-8BE3-62F955B287A4}"/>
              </a:ext>
            </a:extLst>
          </p:cNvPr>
          <p:cNvSpPr>
            <a:spLocks noGrp="1"/>
          </p:cNvSpPr>
          <p:nvPr>
            <p:ph type="ftr" sz="quarter" idx="11"/>
          </p:nvPr>
        </p:nvSpPr>
        <p:spPr>
          <a:xfrm>
            <a:off x="3420000" y="4791600"/>
            <a:ext cx="2880000" cy="135000"/>
          </a:xfrm>
        </p:spPr>
        <p:txBody>
          <a:bodyPr/>
          <a:lstStyle/>
          <a:p>
            <a:r>
              <a:rPr lang="es-ES_tradnl" dirty="0"/>
              <a:t>R4-1803415</a:t>
            </a:r>
            <a:endParaRPr lang="en-US" dirty="0"/>
          </a:p>
        </p:txBody>
      </p:sp>
      <p:cxnSp>
        <p:nvCxnSpPr>
          <p:cNvPr id="14" name="Straight Connector 13">
            <a:extLst>
              <a:ext uri="{FF2B5EF4-FFF2-40B4-BE49-F238E27FC236}">
                <a16:creationId xmlns:a16="http://schemas.microsoft.com/office/drawing/2014/main" id="{29CDC7D0-6A82-42F2-8D7E-E24524AB7682}"/>
              </a:ext>
            </a:extLst>
          </p:cNvPr>
          <p:cNvCxnSpPr>
            <a:cxnSpLocks/>
          </p:cNvCxnSpPr>
          <p:nvPr/>
        </p:nvCxnSpPr>
        <p:spPr>
          <a:xfrm>
            <a:off x="397696" y="249165"/>
            <a:ext cx="8365304" cy="4494190"/>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26AB007-3E27-42BC-8481-B4C42FEA5411}"/>
              </a:ext>
            </a:extLst>
          </p:cNvPr>
          <p:cNvCxnSpPr>
            <a:cxnSpLocks/>
          </p:cNvCxnSpPr>
          <p:nvPr/>
        </p:nvCxnSpPr>
        <p:spPr>
          <a:xfrm flipV="1">
            <a:off x="397696" y="144614"/>
            <a:ext cx="8562145" cy="4523988"/>
          </a:xfrm>
          <a:prstGeom prst="line">
            <a:avLst/>
          </a:prstGeom>
          <a:ln w="381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5116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2300</TotalTime>
  <Words>1628</Words>
  <Application>Microsoft Office PowerPoint</Application>
  <PresentationFormat>On-screen Show (16:9)</PresentationFormat>
  <Paragraphs>180</Paragraphs>
  <Slides>14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vt:i4>
      </vt:variant>
    </vt:vector>
  </HeadingPairs>
  <TitlesOfParts>
    <vt:vector size="26" baseType="lpstr">
      <vt:lpstr>Arial Unicode MS</vt:lpstr>
      <vt:lpstr>Malgun Gothic</vt:lpstr>
      <vt:lpstr>SimSun</vt:lpstr>
      <vt:lpstr>Arial</vt:lpstr>
      <vt:lpstr>Arial Black</vt:lpstr>
      <vt:lpstr>Arial Narrow</vt:lpstr>
      <vt:lpstr>Calibri</vt:lpstr>
      <vt:lpstr>Symbol</vt:lpstr>
      <vt:lpstr>Tahoma</vt:lpstr>
      <vt:lpstr>Times New Roman</vt:lpstr>
      <vt:lpstr>Wingdings</vt:lpstr>
      <vt:lpstr>US 16 to 9 Rohde und Schwarz</vt:lpstr>
      <vt:lpstr>3GPP TSG-RAN4 Meeting RAN4#86  Tdoc: R4-1803415 Athens, Greece, 26 February – 2 March 2018</vt:lpstr>
      <vt:lpstr>Objective of this Contribution</vt:lpstr>
      <vt:lpstr>CTIA Ripple Test Procedure for combined axis system</vt:lpstr>
      <vt:lpstr>Use of Directional Antennas</vt:lpstr>
      <vt:lpstr>MU for TRP/TIS based Efficiency Measurements</vt:lpstr>
      <vt:lpstr>QZ Quality for combined axis positioner</vt:lpstr>
      <vt:lpstr>QZ Quality for combined axis positioner</vt:lpstr>
      <vt:lpstr>Positions</vt:lpstr>
      <vt:lpstr>Test point reduction</vt:lpstr>
      <vt:lpstr>Reference Antenna Polarization</vt:lpstr>
      <vt:lpstr>Calculation of Combined MU for TRP/TRS</vt:lpstr>
      <vt:lpstr>Calculation of Combined MU for EIRP/EIS</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Keysight</dc:creator>
  <cp:keywords>2016-06-01</cp:keywords>
  <cp:lastModifiedBy>RAMACHANDRAN,PRASADH (K-Finland,ex1)</cp:lastModifiedBy>
  <cp:revision>195</cp:revision>
  <dcterms:created xsi:type="dcterms:W3CDTF">2017-09-06T04:29:38Z</dcterms:created>
  <dcterms:modified xsi:type="dcterms:W3CDTF">2018-03-02T07:39:47Z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