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5"/>
  </p:notesMasterIdLst>
  <p:sldIdLst>
    <p:sldId id="271" r:id="rId2"/>
    <p:sldId id="272" r:id="rId3"/>
    <p:sldId id="276" r:id="rId4"/>
    <p:sldId id="277" r:id="rId5"/>
    <p:sldId id="282" r:id="rId6"/>
    <p:sldId id="273" r:id="rId7"/>
    <p:sldId id="288" r:id="rId8"/>
    <p:sldId id="283" r:id="rId9"/>
    <p:sldId id="284" r:id="rId10"/>
    <p:sldId id="287" r:id="rId11"/>
    <p:sldId id="285" r:id="rId12"/>
    <p:sldId id="286" r:id="rId13"/>
    <p:sldId id="275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1500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E81EF94-BADF-4805-91A9-DF28E5AD4B4B}" type="datetimeFigureOut">
              <a:rPr lang="en-US" smtClean="0"/>
              <a:t>3/2/2018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D0696A-680B-434A-8D6A-6AE09DC5AC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8173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strike="sng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Δf</a:t>
            </a:r>
            <a:r>
              <a:rPr lang="en-US" sz="1200" strike="sngStrike" kern="1200" baseline="-250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OOB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611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strike="sng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Δf</a:t>
            </a:r>
            <a:r>
              <a:rPr lang="en-US" sz="1200" strike="sngStrike" kern="1200" baseline="-250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OOB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6250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strike="sngStrike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Δf</a:t>
            </a:r>
            <a:r>
              <a:rPr lang="en-US" sz="1200" strike="sngStrike" kern="1200" baseline="-250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OOB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F1503EF-5D65-46B0-B5BB-2CA820B377E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1103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2473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010161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0571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318561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51058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2924307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314149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375635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07735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88156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 smtClean="0"/>
              <a:t>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205759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71B6E7-D78D-4C28-9B06-A81D80AB611D}" type="datetimeFigureOut">
              <a:rPr kumimoji="1" lang="ja-JP" altLang="en-US" smtClean="0"/>
              <a:t>2018/3/2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F9E618-DC66-46F5-9A45-3110F0CD52B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052778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16745" y="585914"/>
            <a:ext cx="5110843" cy="1080120"/>
          </a:xfrm>
        </p:spPr>
        <p:txBody>
          <a:bodyPr>
            <a:normAutofit fontScale="90000"/>
          </a:bodyPr>
          <a:lstStyle/>
          <a:p>
            <a:pPr algn="l"/>
            <a:r>
              <a:rPr lang="en-US" altLang="zh-CN" sz="2200" dirty="0">
                <a:latin typeface="+mn-lt"/>
              </a:rPr>
              <a:t>3GPP TSG-RAN WG4 RAN4-86	</a:t>
            </a:r>
            <a:br>
              <a:rPr lang="en-US" altLang="zh-CN" sz="2200" dirty="0">
                <a:latin typeface="+mn-lt"/>
              </a:rPr>
            </a:br>
            <a:r>
              <a:rPr lang="en-US" altLang="zh-CN" sz="2200" dirty="0">
                <a:latin typeface="+mn-lt"/>
              </a:rPr>
              <a:t>Athens, Greece, 26 February - 2 March, </a:t>
            </a:r>
            <a:r>
              <a:rPr lang="en-US" altLang="zh-CN" sz="2200" dirty="0" smtClean="0">
                <a:latin typeface="+mn-lt"/>
              </a:rPr>
              <a:t>2018</a:t>
            </a:r>
            <a:br>
              <a:rPr lang="en-US" altLang="zh-CN" sz="2200" dirty="0" smtClean="0">
                <a:latin typeface="+mn-lt"/>
              </a:rPr>
            </a:br>
            <a:r>
              <a:rPr lang="en-US" altLang="zh-CN" sz="2200" dirty="0" smtClean="0">
                <a:latin typeface="+mn-lt"/>
              </a:rPr>
              <a:t>	</a:t>
            </a:r>
            <a:endParaRPr lang="zh-CN" altLang="en-US" sz="2200" dirty="0">
              <a:latin typeface="+mn-lt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3861048"/>
            <a:ext cx="7920880" cy="1368152"/>
          </a:xfrm>
        </p:spPr>
        <p:txBody>
          <a:bodyPr/>
          <a:lstStyle/>
          <a:p>
            <a:r>
              <a:rPr lang="en-US" altLang="ja-JP" dirty="0"/>
              <a:t>NTT DOCOMO, HUAWEI, </a:t>
            </a:r>
            <a:r>
              <a:rPr lang="en-US" altLang="ja-JP" dirty="0" smtClean="0"/>
              <a:t>NEC, KEYSIGHT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1547713"/>
            <a:ext cx="864096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ja-JP" sz="4400" dirty="0"/>
              <a:t>WF on </a:t>
            </a:r>
            <a:r>
              <a:rPr lang="en-US" altLang="ja-JP" sz="4400" dirty="0" smtClean="0"/>
              <a:t>MU </a:t>
            </a:r>
            <a:r>
              <a:rPr lang="en-US" altLang="ja-JP" sz="4400" dirty="0"/>
              <a:t>of testing </a:t>
            </a:r>
            <a:r>
              <a:rPr lang="en-US" altLang="ja-JP" sz="4400" dirty="0" smtClean="0"/>
              <a:t>equipment for AAS BS and NR BS 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5988908" y="620688"/>
            <a:ext cx="283156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200" dirty="0" smtClean="0"/>
              <a:t>R4-18033</a:t>
            </a:r>
            <a:r>
              <a:rPr lang="en-US" altLang="ja-JP" sz="2200" dirty="0" smtClean="0"/>
              <a:t>89</a:t>
            </a:r>
            <a:endParaRPr lang="zh-CN" altLang="en-US" sz="2200" dirty="0"/>
          </a:p>
        </p:txBody>
      </p:sp>
    </p:spTree>
    <p:extLst>
      <p:ext uri="{BB962C8B-B14F-4D97-AF65-F5344CB8AC3E}">
        <p14:creationId xmlns:p14="http://schemas.microsoft.com/office/powerpoint/2010/main" val="358845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3A7213-2C78-4513-8F5E-5B54D9EE2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191" y="160337"/>
            <a:ext cx="8229600" cy="1143000"/>
          </a:xfrm>
        </p:spPr>
        <p:txBody>
          <a:bodyPr/>
          <a:lstStyle/>
          <a:p>
            <a:pPr algn="ctr"/>
            <a:r>
              <a:rPr lang="sv-SE" dirty="0">
                <a:latin typeface="+mn-lt"/>
              </a:rPr>
              <a:t>WF </a:t>
            </a:r>
            <a:r>
              <a:rPr lang="sv-SE" dirty="0" smtClean="0">
                <a:latin typeface="+mn-lt"/>
              </a:rPr>
              <a:t>agreement (5)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473B776-6D49-43B3-AC1C-B16E12B3D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209" y="1166018"/>
            <a:ext cx="8229600" cy="5359326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Inputs for BS testing purposes for NR FR2:</a:t>
            </a:r>
          </a:p>
          <a:p>
            <a:pPr lvl="1"/>
            <a:r>
              <a:rPr lang="en-US" altLang="ja-JP" dirty="0" smtClean="0"/>
              <a:t>Proposed granularity of the FR2 frequency range for the measurement uncertainty </a:t>
            </a:r>
          </a:p>
          <a:p>
            <a:pPr marL="914400" lvl="2" indent="0">
              <a:buNone/>
            </a:pPr>
            <a:r>
              <a:rPr lang="en-US" altLang="ja-JP" dirty="0" smtClean="0"/>
              <a:t>NOTE: refer to the FR1 granularity to be defined in the following two bands: </a:t>
            </a:r>
          </a:p>
          <a:p>
            <a:pPr lvl="2" fontAlgn="ctr" hangingPunct="0"/>
            <a:r>
              <a:rPr lang="en-GB" sz="1200" dirty="0"/>
              <a:t>f ≦ 3 GHz</a:t>
            </a:r>
            <a:endParaRPr lang="en-US" sz="1200" dirty="0"/>
          </a:p>
          <a:p>
            <a:pPr lvl="2" fontAlgn="ctr" hangingPunct="0"/>
            <a:r>
              <a:rPr lang="en-GB" sz="1200" dirty="0"/>
              <a:t>3 GHz &lt; f ≦ 4.2 GHz</a:t>
            </a:r>
            <a:endParaRPr lang="en-US" sz="1200" dirty="0"/>
          </a:p>
          <a:p>
            <a:pPr lvl="2" hangingPunct="0"/>
            <a:r>
              <a:rPr lang="en-GB" sz="1200" dirty="0" smtClean="0"/>
              <a:t>[4.2 </a:t>
            </a:r>
            <a:r>
              <a:rPr lang="en-GB" sz="1200" dirty="0"/>
              <a:t>GHz &lt; f ≦ 6 </a:t>
            </a:r>
            <a:r>
              <a:rPr lang="en-GB" sz="1200" dirty="0" smtClean="0"/>
              <a:t>GHz]</a:t>
            </a:r>
            <a:endParaRPr lang="en-US" sz="1200" dirty="0"/>
          </a:p>
          <a:p>
            <a:pPr lvl="1"/>
            <a:r>
              <a:rPr lang="en-US" altLang="ja-JP" dirty="0" smtClean="0"/>
              <a:t>Preferences on the band specific MU values vs. frequency range specific values are encouraged. </a:t>
            </a:r>
            <a:endParaRPr lang="en-US" altLang="ja-JP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93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3A7213-2C78-4513-8F5E-5B54D9EE2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191" y="-272815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sv-SE" sz="3600" dirty="0">
                <a:latin typeface="+mn-lt"/>
              </a:rPr>
              <a:t>WF </a:t>
            </a:r>
            <a:r>
              <a:rPr lang="sv-SE" sz="3600" dirty="0" smtClean="0">
                <a:latin typeface="+mn-lt"/>
              </a:rPr>
              <a:t>agreement (6)</a:t>
            </a:r>
            <a:endParaRPr lang="en-US" sz="3600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473B776-6D49-43B3-AC1C-B16E12B3D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209" y="456130"/>
            <a:ext cx="8229600" cy="4600468"/>
          </a:xfrm>
        </p:spPr>
        <p:txBody>
          <a:bodyPr>
            <a:normAutofit/>
          </a:bodyPr>
          <a:lstStyle/>
          <a:p>
            <a:r>
              <a:rPr lang="en-US" altLang="ja-JP" sz="1800" dirty="0" smtClean="0"/>
              <a:t>Inputs for BS testing purposes for NR FR2:</a:t>
            </a:r>
            <a:endParaRPr lang="en-US" altLang="ja-JP" sz="1800" dirty="0"/>
          </a:p>
          <a:p>
            <a:endParaRPr lang="en-US" sz="18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530479"/>
              </p:ext>
            </p:extLst>
          </p:nvPr>
        </p:nvGraphicFramePr>
        <p:xfrm>
          <a:off x="462211" y="939187"/>
          <a:ext cx="7874482" cy="512339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74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569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48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4958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30335"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Instrument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Use case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libri (Body)"/>
                        </a:rPr>
                        <a:t>Measurement Uncertainty type</a:t>
                      </a:r>
                      <a:endParaRPr lang="en-US" sz="900" b="1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Standard uncertainty σ (dB)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Probability distribution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0574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err="1" smtClean="0">
                          <a:effectLst/>
                          <a:latin typeface="Calibri (Body)"/>
                        </a:rPr>
                        <a:t>Inband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/ </a:t>
                      </a:r>
                      <a:r>
                        <a:rPr lang="en-GB" sz="900" dirty="0" err="1" smtClean="0">
                          <a:effectLst/>
                          <a:latin typeface="Calibri (Body)"/>
                        </a:rPr>
                        <a:t>OoB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Spurious</a:t>
                      </a:r>
                      <a:r>
                        <a:rPr lang="en-US" sz="900" b="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range</a:t>
                      </a:r>
                      <a:endParaRPr lang="en-US" sz="900" b="0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00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dirty="0" err="1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f.range</a:t>
                      </a:r>
                      <a:r>
                        <a:rPr lang="en-US" sz="900" b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#1</a:t>
                      </a:r>
                      <a:endParaRPr lang="en-US" sz="9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err="1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f.range</a:t>
                      </a:r>
                      <a:r>
                        <a:rPr lang="en-US" sz="900" b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#n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… 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[ f ≦ 60 GHz]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1005"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RF power measurement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equipment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  <a:latin typeface="Calibri (Body)"/>
                        </a:rPr>
                        <a:t>Absolute power measurement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altLang="ja-JP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(e.g. power</a:t>
                      </a:r>
                      <a:r>
                        <a:rPr lang="en-GB" altLang="ja-JP" sz="90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meter</a:t>
                      </a:r>
                      <a:r>
                        <a:rPr lang="en-GB" altLang="ja-JP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ja-JP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(with input levels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lower than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‑70</a:t>
                      </a:r>
                      <a:r>
                        <a:rPr lang="en-GB" sz="900" dirty="0">
                          <a:effectLst/>
                          <a:latin typeface="Calibri (Body)"/>
                        </a:rPr>
                        <a:t>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100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down 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100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Relative</a:t>
                      </a:r>
                      <a:r>
                        <a:rPr lang="en-US" sz="90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power measurement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(e.g. spectrum analyzer)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noStrike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strike="noStrike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strike="noStrike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</a:t>
                      </a:r>
                      <a:r>
                        <a:rPr lang="en-GB" sz="900" strike="noStrike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 </a:t>
                      </a:r>
                      <a:r>
                        <a:rPr lang="en-GB" sz="900" strike="noStrike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wanted</a:t>
                      </a:r>
                      <a:r>
                        <a:rPr lang="en-GB" sz="900" strike="noStrike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GB" sz="900" strike="noStrike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signal </a:t>
                      </a:r>
                      <a:r>
                        <a:rPr lang="en-GB" sz="900" strike="noStrike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down </a:t>
                      </a:r>
                      <a:r>
                        <a:rPr lang="en-GB" sz="900" strike="noStrike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 ‑70 dBm)</a:t>
                      </a:r>
                      <a:endParaRPr lang="en-US" sz="900" strike="noStrike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trike="noStrike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strike="noStrike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trike="noStrike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strike="noStrike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trike="noStrike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strike="noStrike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trike="noStrike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strike="noStrike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trike="noStrike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strike="noStrike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trike="noStrike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strike="noStrike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620420208"/>
                  </a:ext>
                </a:extLst>
              </a:tr>
              <a:tr h="28998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measurement equipment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range measurement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(with input levels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lower than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‑70</a:t>
                      </a:r>
                      <a:r>
                        <a:rPr lang="en-GB" sz="900" dirty="0">
                          <a:effectLst/>
                          <a:latin typeface="Calibri (Body)"/>
                        </a:rPr>
                        <a:t>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231501796"/>
                  </a:ext>
                </a:extLst>
              </a:tr>
              <a:tr h="28998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down 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823729193"/>
                  </a:ext>
                </a:extLst>
              </a:tr>
              <a:tr h="28998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Modulation quality measurement equipment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EVM measurement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(with input levels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lower than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‑70</a:t>
                      </a:r>
                      <a:r>
                        <a:rPr lang="en-GB" sz="900" dirty="0">
                          <a:effectLst/>
                          <a:latin typeface="Calibri (Body)"/>
                        </a:rPr>
                        <a:t>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533434796"/>
                  </a:ext>
                </a:extLst>
              </a:tr>
              <a:tr h="28998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down 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524336578"/>
                  </a:ext>
                </a:extLst>
              </a:tr>
              <a:tr h="28998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Time</a:t>
                      </a:r>
                      <a:r>
                        <a:rPr lang="en-US" altLang="ja-JP" sz="90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domain measurement equipment</a:t>
                      </a:r>
                      <a:endParaRPr lang="en-US" altLang="ja-JP" sz="900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Time measurement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(with input levels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lower than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‑70</a:t>
                      </a:r>
                      <a:r>
                        <a:rPr lang="en-GB" sz="900" dirty="0">
                          <a:effectLst/>
                          <a:latin typeface="Calibri (Body)"/>
                        </a:rPr>
                        <a:t>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748602384"/>
                  </a:ext>
                </a:extLst>
              </a:tr>
              <a:tr h="28998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down 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175090573"/>
                  </a:ext>
                </a:extLst>
              </a:tr>
              <a:tr h="28998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RF signal generator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Sensitivity measurement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Level error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altLang="ja-JP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998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Network </a:t>
                      </a:r>
                      <a:r>
                        <a:rPr lang="en-GB" sz="900" dirty="0" err="1">
                          <a:effectLst/>
                          <a:latin typeface="Calibri (Body)"/>
                        </a:rPr>
                        <a:t>analyzer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Calibration stage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Accuracy of transmission measurements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altLang="ja-JP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altLang="ja-JP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759948" y="631410"/>
            <a:ext cx="56140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</a:t>
            </a: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x-none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Test equipment uncertainty values</a:t>
            </a:r>
            <a:endParaRPr lang="en-US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2191" y="6287129"/>
            <a:ext cx="8595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200" dirty="0" smtClean="0"/>
              <a:t>NOTE 1: upper limit of the FR2 spurious range is based on the tentative agreed on the practical measurable emissions, i.e. [60 GHz]. </a:t>
            </a:r>
          </a:p>
          <a:p>
            <a:r>
              <a:rPr lang="en-US" altLang="ja-JP" sz="1200" dirty="0" smtClean="0"/>
              <a:t>NOTE 2:</a:t>
            </a:r>
            <a:r>
              <a:rPr lang="en-US" altLang="ja-JP" sz="1200" dirty="0"/>
              <a:t>The above proposed frequency fragmentation for </a:t>
            </a:r>
            <a:r>
              <a:rPr lang="en-US" altLang="ja-JP" sz="1200" dirty="0" err="1" smtClean="0"/>
              <a:t>inband</a:t>
            </a:r>
            <a:r>
              <a:rPr lang="en-US" altLang="ja-JP" sz="1200" dirty="0" smtClean="0"/>
              <a:t>/</a:t>
            </a:r>
            <a:r>
              <a:rPr lang="en-US" altLang="ja-JP" sz="1200" dirty="0" err="1" smtClean="0"/>
              <a:t>OoB</a:t>
            </a:r>
            <a:r>
              <a:rPr lang="en-US" altLang="ja-JP" sz="1200" dirty="0" smtClean="0"/>
              <a:t>, and the </a:t>
            </a:r>
            <a:r>
              <a:rPr lang="en-US" altLang="ja-JP" sz="1200" dirty="0"/>
              <a:t>Spurious range subject to discussion for the BS conformance requirements. </a:t>
            </a:r>
          </a:p>
        </p:txBody>
      </p:sp>
    </p:spTree>
    <p:extLst>
      <p:ext uri="{BB962C8B-B14F-4D97-AF65-F5344CB8AC3E}">
        <p14:creationId xmlns:p14="http://schemas.microsoft.com/office/powerpoint/2010/main" val="155386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3A7213-2C78-4513-8F5E-5B54D9EE2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191" y="160337"/>
            <a:ext cx="8229600" cy="1143000"/>
          </a:xfrm>
        </p:spPr>
        <p:txBody>
          <a:bodyPr/>
          <a:lstStyle/>
          <a:p>
            <a:pPr algn="ctr"/>
            <a:r>
              <a:rPr lang="sv-SE" dirty="0">
                <a:latin typeface="+mn-lt"/>
              </a:rPr>
              <a:t>WF </a:t>
            </a:r>
            <a:r>
              <a:rPr lang="sv-SE" dirty="0" smtClean="0">
                <a:latin typeface="+mn-lt"/>
              </a:rPr>
              <a:t>agreement (7)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473B776-6D49-43B3-AC1C-B16E12B3D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209" y="1166018"/>
            <a:ext cx="8229600" cy="460046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Inputs for BS testing purposes for NR FR2:</a:t>
            </a:r>
            <a:endParaRPr lang="en-US" altLang="ja-JP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5752136"/>
              </p:ext>
            </p:extLst>
          </p:nvPr>
        </p:nvGraphicFramePr>
        <p:xfrm>
          <a:off x="1502243" y="2332616"/>
          <a:ext cx="5287010" cy="8699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91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91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44132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53387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370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3700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3700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996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0"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Instrument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Use case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Standard uncertainty σ (dB)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Probability distribution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716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dirty="0" err="1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Inband</a:t>
                      </a:r>
                      <a:r>
                        <a:rPr lang="en-US" sz="900" b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/</a:t>
                      </a:r>
                      <a:r>
                        <a:rPr lang="en-US" sz="900" b="0" dirty="0" err="1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OoB</a:t>
                      </a:r>
                      <a:endParaRPr lang="en-US" sz="900" b="0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Spurious</a:t>
                      </a:r>
                      <a:r>
                        <a:rPr lang="en-US" sz="900" b="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range</a:t>
                      </a:r>
                      <a:endParaRPr lang="en-US" sz="900" b="0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213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0" dirty="0" err="1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f.range</a:t>
                      </a:r>
                      <a:r>
                        <a:rPr lang="en-US" sz="900" b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#1</a:t>
                      </a:r>
                      <a:endParaRPr lang="en-US" sz="900" b="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="1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…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900" b="0" dirty="0" err="1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f.range</a:t>
                      </a:r>
                      <a:r>
                        <a:rPr lang="en-US" sz="900" b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#n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 ...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[ f ≦ 60 GHz]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Reference antenna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Calibration stage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1824222" y="2001241"/>
            <a:ext cx="56140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Reference antenna </a:t>
            </a: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uncertainty </a:t>
            </a:r>
            <a:r>
              <a:rPr lang="x-none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values</a:t>
            </a:r>
            <a:endParaRPr lang="en-US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2173" y="4693355"/>
            <a:ext cx="823961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 smtClean="0"/>
              <a:t>NOTE 1: upper limit of the FR2 spurious range is based on the tentative agreed on the practical measurable emissions, i.e. [60 GHz]. </a:t>
            </a:r>
          </a:p>
          <a:p>
            <a:r>
              <a:rPr lang="en-US" altLang="ja-JP" sz="1400" dirty="0" smtClean="0"/>
              <a:t>NOTE 2:</a:t>
            </a:r>
            <a:r>
              <a:rPr lang="en-US" altLang="ja-JP" sz="1400" dirty="0"/>
              <a:t>The above proposed frequency fragmentation for </a:t>
            </a:r>
            <a:r>
              <a:rPr lang="en-US" altLang="ja-JP" sz="1400" dirty="0" err="1" smtClean="0"/>
              <a:t>inband</a:t>
            </a:r>
            <a:r>
              <a:rPr lang="en-US" altLang="ja-JP" sz="1400" dirty="0" smtClean="0"/>
              <a:t>/</a:t>
            </a:r>
            <a:r>
              <a:rPr lang="en-US" altLang="ja-JP" sz="1400" dirty="0" err="1" smtClean="0"/>
              <a:t>OoB</a:t>
            </a:r>
            <a:r>
              <a:rPr lang="en-US" altLang="ja-JP" sz="1400" dirty="0" smtClean="0"/>
              <a:t>, and the </a:t>
            </a:r>
            <a:r>
              <a:rPr lang="en-US" altLang="ja-JP" sz="1400" dirty="0"/>
              <a:t>Spurious range subject to discussion for the BS conformance requirements. </a:t>
            </a:r>
          </a:p>
        </p:txBody>
      </p:sp>
    </p:spTree>
    <p:extLst>
      <p:ext uri="{BB962C8B-B14F-4D97-AF65-F5344CB8AC3E}">
        <p14:creationId xmlns:p14="http://schemas.microsoft.com/office/powerpoint/2010/main" val="610772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C1A99A1-A613-472A-BBD6-552DA09FC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sv-SE" dirty="0" err="1">
                <a:latin typeface="+mn-lt"/>
              </a:rPr>
              <a:t>References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F7FC5E58-246D-4C47-BF76-FBDB318EB3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sz="1800" dirty="0"/>
              <a:t>[1</a:t>
            </a:r>
            <a:r>
              <a:rPr lang="en-US" sz="1800" dirty="0" smtClean="0"/>
              <a:t>]</a:t>
            </a:r>
            <a:r>
              <a:rPr lang="en-US" altLang="ja-JP" sz="1800" dirty="0"/>
              <a:t> </a:t>
            </a:r>
            <a:r>
              <a:rPr lang="en-US" altLang="ja-JP" sz="1800" dirty="0" smtClean="0"/>
              <a:t>3GPP </a:t>
            </a:r>
            <a:r>
              <a:rPr lang="en-US" altLang="ja-JP" sz="1800" dirty="0"/>
              <a:t>TR 37.842, </a:t>
            </a:r>
            <a:r>
              <a:rPr lang="en-US" altLang="ja-JP" sz="1800" dirty="0" smtClean="0"/>
              <a:t>v14.0.0</a:t>
            </a:r>
          </a:p>
          <a:p>
            <a:pPr marL="0" indent="0">
              <a:buNone/>
            </a:pPr>
            <a:r>
              <a:rPr lang="en-US" altLang="ja-JP" sz="1800" dirty="0" smtClean="0"/>
              <a:t>[2</a:t>
            </a:r>
            <a:r>
              <a:rPr lang="en-US" altLang="ja-JP" sz="1800" dirty="0"/>
              <a:t>] </a:t>
            </a:r>
            <a:r>
              <a:rPr lang="en-US" altLang="ja-JP" sz="1800" dirty="0" smtClean="0"/>
              <a:t>R4-1803384 </a:t>
            </a:r>
            <a:r>
              <a:rPr lang="en-US" altLang="ja-JP" sz="1800" dirty="0"/>
              <a:t>Plan for conformance specification </a:t>
            </a:r>
            <a:r>
              <a:rPr lang="en-US" altLang="ja-JP" sz="1800" dirty="0" smtClean="0"/>
              <a:t>drafting (</a:t>
            </a:r>
            <a:r>
              <a:rPr lang="en-US" altLang="ja-JP" sz="1800" dirty="0"/>
              <a:t>eAAS), </a:t>
            </a:r>
            <a:r>
              <a:rPr lang="en-US" altLang="ja-JP" sz="1800" dirty="0" smtClean="0"/>
              <a:t>Huawei</a:t>
            </a:r>
          </a:p>
          <a:p>
            <a:pPr marL="0" indent="0">
              <a:buNone/>
            </a:pPr>
            <a:r>
              <a:rPr lang="en-US" altLang="ja-JP" sz="1800" dirty="0" smtClean="0"/>
              <a:t>[3] R4-1802960 Discussion </a:t>
            </a:r>
            <a:r>
              <a:rPr lang="en-US" altLang="ja-JP" sz="1800" dirty="0"/>
              <a:t>on TX OTA conformance </a:t>
            </a:r>
            <a:r>
              <a:rPr lang="en-US" altLang="ja-JP" sz="1800" dirty="0" smtClean="0"/>
              <a:t>requirements</a:t>
            </a:r>
            <a:r>
              <a:rPr lang="en-US" altLang="ja-JP" sz="1800" dirty="0"/>
              <a:t> (eAAS), Huawei</a:t>
            </a:r>
            <a:endParaRPr lang="en-US" altLang="ja-JP" sz="1800" dirty="0" smtClean="0"/>
          </a:p>
          <a:p>
            <a:pPr marL="0" indent="0">
              <a:buNone/>
            </a:pPr>
            <a:r>
              <a:rPr lang="en-US" altLang="ja-JP" sz="1800" dirty="0" smtClean="0"/>
              <a:t>[4</a:t>
            </a:r>
            <a:r>
              <a:rPr lang="en-US" altLang="ja-JP" sz="1800" dirty="0"/>
              <a:t>] </a:t>
            </a:r>
            <a:r>
              <a:rPr lang="en-US" altLang="ja-JP" sz="1800" dirty="0" smtClean="0"/>
              <a:t>R4-1802476 On </a:t>
            </a:r>
            <a:r>
              <a:rPr lang="en-US" altLang="ja-JP" sz="1800" dirty="0"/>
              <a:t>general aspects related to OTA </a:t>
            </a:r>
            <a:r>
              <a:rPr lang="en-US" altLang="ja-JP" sz="1800" dirty="0" smtClean="0"/>
              <a:t>testing</a:t>
            </a:r>
            <a:r>
              <a:rPr lang="en-US" altLang="ja-JP" sz="1800" dirty="0"/>
              <a:t> (eAAS), Ericsson</a:t>
            </a:r>
          </a:p>
          <a:p>
            <a:pPr marL="0" indent="0">
              <a:buNone/>
            </a:pPr>
            <a:r>
              <a:rPr lang="en-US" altLang="ja-JP" sz="1800" dirty="0" smtClean="0"/>
              <a:t>[5] R4-1802964 Transmitter </a:t>
            </a:r>
            <a:r>
              <a:rPr lang="en-US" altLang="ja-JP" sz="1800" dirty="0"/>
              <a:t>OTA directional conformance </a:t>
            </a:r>
            <a:r>
              <a:rPr lang="en-US" altLang="ja-JP" sz="1800" dirty="0" smtClean="0"/>
              <a:t>requirements</a:t>
            </a:r>
            <a:r>
              <a:rPr lang="en-US" altLang="ja-JP" sz="1800" dirty="0"/>
              <a:t> (eAAS), Huawei</a:t>
            </a:r>
            <a:endParaRPr lang="en-US" altLang="ja-JP" sz="1800" dirty="0" smtClean="0"/>
          </a:p>
          <a:p>
            <a:pPr marL="0" indent="0">
              <a:buNone/>
            </a:pPr>
            <a:r>
              <a:rPr lang="en-US" altLang="ja-JP" sz="1800" dirty="0" smtClean="0"/>
              <a:t>[6</a:t>
            </a:r>
            <a:r>
              <a:rPr lang="en-US" altLang="ja-JP" sz="1800" dirty="0"/>
              <a:t>] </a:t>
            </a:r>
            <a:r>
              <a:rPr lang="en-US" altLang="ja-JP" sz="1800" dirty="0" smtClean="0"/>
              <a:t>R4-1802557 TP </a:t>
            </a:r>
            <a:r>
              <a:rPr lang="en-US" altLang="ja-JP" sz="1800" dirty="0"/>
              <a:t>to TR 37.843: Conformance testing for directional </a:t>
            </a:r>
            <a:r>
              <a:rPr lang="en-US" altLang="ja-JP" sz="1800" dirty="0" smtClean="0"/>
              <a:t>requirements (</a:t>
            </a:r>
            <a:r>
              <a:rPr lang="en-US" altLang="ja-JP" sz="1800" dirty="0"/>
              <a:t>eAAS), Ericsson</a:t>
            </a:r>
          </a:p>
          <a:p>
            <a:pPr marL="0" indent="0">
              <a:buNone/>
            </a:pPr>
            <a:r>
              <a:rPr lang="en-US" altLang="ja-JP" sz="1800" dirty="0" smtClean="0"/>
              <a:t>[7] R4-1802965 Transmitter </a:t>
            </a:r>
            <a:r>
              <a:rPr lang="en-US" altLang="ja-JP" sz="1800" dirty="0"/>
              <a:t>OTA in-band TRP conformance </a:t>
            </a:r>
            <a:r>
              <a:rPr lang="en-US" altLang="ja-JP" sz="1800" dirty="0" smtClean="0"/>
              <a:t>requirements</a:t>
            </a:r>
            <a:r>
              <a:rPr lang="en-US" altLang="ja-JP" sz="1800" dirty="0"/>
              <a:t> (eAAS), Huawei</a:t>
            </a:r>
            <a:endParaRPr lang="en-US" altLang="ja-JP" sz="1800" dirty="0" smtClean="0"/>
          </a:p>
          <a:p>
            <a:pPr marL="0" indent="0">
              <a:buNone/>
            </a:pPr>
            <a:r>
              <a:rPr lang="en-US" altLang="ja-JP" sz="1800" dirty="0" smtClean="0"/>
              <a:t>[8] R4-1802886 On </a:t>
            </a:r>
            <a:r>
              <a:rPr lang="en-US" altLang="ja-JP" sz="1800" dirty="0"/>
              <a:t>uncertainty values for EIRP measurement for anechoic chamber test </a:t>
            </a:r>
            <a:r>
              <a:rPr lang="en-US" altLang="ja-JP" sz="1800" dirty="0" smtClean="0"/>
              <a:t>method (eAAS), NTT DoCoMo</a:t>
            </a:r>
          </a:p>
          <a:p>
            <a:pPr marL="0" indent="0">
              <a:buNone/>
            </a:pPr>
            <a:r>
              <a:rPr lang="en-US" altLang="ja-JP" sz="1800" dirty="0" smtClean="0"/>
              <a:t>[9] R4-1802961 Discussion </a:t>
            </a:r>
            <a:r>
              <a:rPr lang="en-US" altLang="ja-JP" sz="1800" dirty="0"/>
              <a:t>on Rx OTA conformance </a:t>
            </a:r>
            <a:r>
              <a:rPr lang="en-US" altLang="ja-JP" sz="1800" dirty="0" smtClean="0"/>
              <a:t>requirements (</a:t>
            </a:r>
            <a:r>
              <a:rPr lang="en-US" altLang="ja-JP" sz="1800" dirty="0"/>
              <a:t>eAAS), Huawei</a:t>
            </a:r>
          </a:p>
          <a:p>
            <a:pPr marL="0" indent="0">
              <a:buNone/>
            </a:pPr>
            <a:endParaRPr lang="en-US" altLang="ja-JP" sz="1800" dirty="0" smtClean="0"/>
          </a:p>
          <a:p>
            <a:pPr marL="0" indent="0">
              <a:buNone/>
            </a:pPr>
            <a:r>
              <a:rPr lang="en-US" altLang="ja-JP" sz="1800" dirty="0" smtClean="0"/>
              <a:t>[10] R4-1803391 </a:t>
            </a:r>
            <a:r>
              <a:rPr lang="en-US" altLang="ja-JP" sz="1800" dirty="0"/>
              <a:t>WF on directional transmitting </a:t>
            </a:r>
            <a:r>
              <a:rPr lang="en-US" altLang="ja-JP" sz="1800" dirty="0" smtClean="0"/>
              <a:t>requirements (</a:t>
            </a:r>
            <a:r>
              <a:rPr lang="en-US" altLang="ja-JP" sz="1800" dirty="0"/>
              <a:t>eAAS), </a:t>
            </a:r>
            <a:r>
              <a:rPr lang="en-US" altLang="ja-JP" sz="1800" dirty="0" smtClean="0"/>
              <a:t>Huawei</a:t>
            </a:r>
            <a:endParaRPr lang="en-US" altLang="ja-JP" sz="1800" dirty="0"/>
          </a:p>
          <a:p>
            <a:pPr marL="0" indent="0">
              <a:buNone/>
            </a:pPr>
            <a:r>
              <a:rPr lang="en-US" altLang="ja-JP" sz="1800" dirty="0" smtClean="0"/>
              <a:t>[11] </a:t>
            </a:r>
            <a:r>
              <a:rPr lang="en-US" altLang="ja-JP" sz="1800" dirty="0"/>
              <a:t>R4-1803393 WF on directional Rx </a:t>
            </a:r>
            <a:r>
              <a:rPr lang="en-US" altLang="ja-JP" sz="1800" dirty="0" smtClean="0"/>
              <a:t>requirements (eAAS), Nokia</a:t>
            </a:r>
          </a:p>
          <a:p>
            <a:pPr marL="0" indent="0">
              <a:buNone/>
            </a:pPr>
            <a:r>
              <a:rPr lang="en-US" altLang="ja-JP" sz="1800" dirty="0" smtClean="0"/>
              <a:t>[12] R4-1803392 </a:t>
            </a:r>
            <a:r>
              <a:rPr lang="en-US" altLang="ja-JP" sz="1800" dirty="0"/>
              <a:t>WF on </a:t>
            </a:r>
            <a:r>
              <a:rPr lang="en-US" altLang="ja-JP" sz="1800" dirty="0" smtClean="0"/>
              <a:t>TRP </a:t>
            </a:r>
            <a:r>
              <a:rPr lang="en-US" altLang="ja-JP" sz="1800" dirty="0"/>
              <a:t>requirements (eAAS), </a:t>
            </a:r>
            <a:r>
              <a:rPr lang="en-US" altLang="ja-JP" sz="1800" dirty="0" smtClean="0"/>
              <a:t>Ericsson</a:t>
            </a:r>
            <a:endParaRPr lang="en-US" altLang="ja-JP" sz="1800" dirty="0"/>
          </a:p>
          <a:p>
            <a:pPr marL="0" indent="0">
              <a:buNone/>
            </a:pPr>
            <a:r>
              <a:rPr lang="en-US" altLang="ja-JP" sz="1800" dirty="0" smtClean="0"/>
              <a:t>[13] R4-1803388 </a:t>
            </a:r>
            <a:r>
              <a:rPr lang="en-US" altLang="ja-JP" sz="1800" dirty="0"/>
              <a:t>WF on TR structure for section </a:t>
            </a:r>
            <a:r>
              <a:rPr lang="en-US" altLang="ja-JP" sz="1800" dirty="0" smtClean="0"/>
              <a:t>10 </a:t>
            </a:r>
            <a:r>
              <a:rPr lang="en-US" altLang="ja-JP" sz="1800" dirty="0"/>
              <a:t>(eAAS), </a:t>
            </a:r>
            <a:r>
              <a:rPr lang="en-US" altLang="ja-JP" sz="1800" dirty="0" smtClean="0"/>
              <a:t>Huawei</a:t>
            </a:r>
          </a:p>
          <a:p>
            <a:pPr marL="0" indent="0">
              <a:buNone/>
            </a:pPr>
            <a:endParaRPr lang="en-US" altLang="ja-JP" sz="1800" dirty="0"/>
          </a:p>
          <a:p>
            <a:pPr marL="0" indent="0">
              <a:buNone/>
            </a:pPr>
            <a:endParaRPr lang="ja-JP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15214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B39CA5-5662-4112-8B0F-6981E7618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/>
            <a:r>
              <a:rPr lang="sv-SE" dirty="0" smtClean="0">
                <a:latin typeface="+mn-lt"/>
              </a:rPr>
              <a:t>Background (1)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C8A9EE9-4FC9-450F-A5CA-AAB97796A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62500" lnSpcReduction="20000"/>
          </a:bodyPr>
          <a:lstStyle/>
          <a:p>
            <a:r>
              <a:rPr lang="en-US" altLang="ja-JP" dirty="0" smtClean="0"/>
              <a:t>During this meeting, there were number of contributions submitted [2-9] to discuss eAAS BS and NR BS radiated conformance requirements and derivation of the measurement uncertainties and test tolerance values. </a:t>
            </a:r>
          </a:p>
          <a:p>
            <a:r>
              <a:rPr lang="en-US" altLang="ja-JP" dirty="0"/>
              <a:t>Furthermore, in order to avoid parallel discussion on the radiated conformance testing for eAAS, NR FR1 as well as NR FR2, discussion on the relations among those tasks was </a:t>
            </a:r>
            <a:r>
              <a:rPr lang="en-US" altLang="ja-JP" dirty="0" smtClean="0"/>
              <a:t>discussed</a:t>
            </a:r>
            <a:r>
              <a:rPr lang="en-US" altLang="ja-JP" dirty="0"/>
              <a:t>.</a:t>
            </a:r>
          </a:p>
          <a:p>
            <a:r>
              <a:rPr lang="en-US" altLang="ja-JP" dirty="0" smtClean="0"/>
              <a:t>Set of Way Forward documents [10-13] were triggered based on the above discussion contributions. </a:t>
            </a:r>
          </a:p>
          <a:p>
            <a:endParaRPr lang="en-US" altLang="ja-JP" dirty="0" smtClean="0"/>
          </a:p>
          <a:p>
            <a:r>
              <a:rPr lang="en-US" altLang="ja-JP" dirty="0" smtClean="0"/>
              <a:t>Referring to AAS BS technical report in 3GPP TR 37.842 [1], t</a:t>
            </a:r>
            <a:r>
              <a:rPr lang="en-GB" dirty="0" smtClean="0"/>
              <a:t>here is set of uncertainty distributions </a:t>
            </a:r>
            <a:r>
              <a:rPr lang="en-GB" dirty="0"/>
              <a:t>and standard uncertainty (σ) values proposed by test vendors </a:t>
            </a:r>
            <a:r>
              <a:rPr lang="en-GB" dirty="0" smtClean="0"/>
              <a:t>for the following test equipment: </a:t>
            </a:r>
          </a:p>
          <a:p>
            <a:pPr lvl="1"/>
            <a:r>
              <a:rPr lang="en-GB" dirty="0" smtClean="0"/>
              <a:t>RF </a:t>
            </a:r>
            <a:r>
              <a:rPr lang="en-GB" dirty="0"/>
              <a:t>power measurement equipment, </a:t>
            </a:r>
            <a:endParaRPr lang="en-GB" dirty="0" smtClean="0"/>
          </a:p>
          <a:p>
            <a:pPr lvl="1"/>
            <a:r>
              <a:rPr lang="en-GB" dirty="0" smtClean="0"/>
              <a:t>RF </a:t>
            </a:r>
            <a:r>
              <a:rPr lang="en-GB" dirty="0"/>
              <a:t>signal generator, </a:t>
            </a:r>
            <a:endParaRPr lang="en-GB" dirty="0" smtClean="0"/>
          </a:p>
          <a:p>
            <a:pPr lvl="1"/>
            <a:r>
              <a:rPr lang="en-GB" dirty="0"/>
              <a:t>N</a:t>
            </a:r>
            <a:r>
              <a:rPr lang="en-GB" dirty="0" smtClean="0"/>
              <a:t>etwork </a:t>
            </a:r>
            <a:r>
              <a:rPr lang="en-GB" dirty="0" err="1" smtClean="0"/>
              <a:t>analyzer</a:t>
            </a:r>
            <a:r>
              <a:rPr lang="en-GB" dirty="0" smtClean="0"/>
              <a:t>. </a:t>
            </a:r>
          </a:p>
          <a:p>
            <a:r>
              <a:rPr lang="en-GB" dirty="0" smtClean="0"/>
              <a:t>Furthermore, </a:t>
            </a:r>
            <a:r>
              <a:rPr lang="en-GB" dirty="0"/>
              <a:t>uncertainty distributions and standard uncertainty (σ) values </a:t>
            </a:r>
            <a:r>
              <a:rPr lang="en-GB" dirty="0" smtClean="0"/>
              <a:t>for </a:t>
            </a:r>
            <a:r>
              <a:rPr lang="en-GB" dirty="0"/>
              <a:t>the reference antenna </a:t>
            </a:r>
            <a:r>
              <a:rPr lang="en-GB" dirty="0" smtClean="0"/>
              <a:t>were provided [1], which was derived </a:t>
            </a:r>
            <a:r>
              <a:rPr lang="en-GB" dirty="0"/>
              <a:t>as the maximum of companies' </a:t>
            </a:r>
            <a:r>
              <a:rPr lang="en-GB" dirty="0" smtClean="0"/>
              <a:t>proposals.</a:t>
            </a:r>
          </a:p>
          <a:p>
            <a:r>
              <a:rPr lang="en-GB" dirty="0" smtClean="0"/>
              <a:t>Those inputs were used in Rel-13 for the derivation of the MU and TT values for the EIRP </a:t>
            </a:r>
            <a:r>
              <a:rPr lang="en-GB" dirty="0"/>
              <a:t>and EIS test </a:t>
            </a:r>
            <a:r>
              <a:rPr lang="en-GB" dirty="0" smtClean="0"/>
              <a:t>requirements.</a:t>
            </a:r>
          </a:p>
          <a:p>
            <a:r>
              <a:rPr lang="en-GB" dirty="0" smtClean="0"/>
              <a:t>For </a:t>
            </a:r>
            <a:r>
              <a:rPr lang="en-GB" dirty="0"/>
              <a:t>reference, extract from [1] is provided in slide #3</a:t>
            </a:r>
            <a:r>
              <a:rPr lang="en-GB" dirty="0" smtClean="0"/>
              <a:t>.</a:t>
            </a:r>
            <a:endParaRPr 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xmlns="" id="{97CB0189-CA7A-4661-AC96-081FE1CF6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4678"/>
            <a:ext cx="21352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altLang="sv-SE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sv-SE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235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78012" y="1479918"/>
            <a:ext cx="6797036" cy="5217443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xmlns="" id="{F4B39CA5-5662-4112-8B0F-6981E761850F}"/>
              </a:ext>
            </a:extLst>
          </p:cNvPr>
          <p:cNvSpPr txBox="1">
            <a:spLocks/>
          </p:cNvSpPr>
          <p:nvPr/>
        </p:nvSpPr>
        <p:spPr>
          <a:xfrm>
            <a:off x="457200" y="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sv-SE" dirty="0" smtClean="0">
                <a:latin typeface="+mn-lt"/>
              </a:rPr>
              <a:t>Background (2)</a:t>
            </a:r>
            <a:endParaRPr lang="en-US" dirty="0">
              <a:latin typeface="+mn-lt"/>
            </a:endParaRP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xmlns="" id="{2C8A9EE9-4FC9-450F-A5CA-AAB97796A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7886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sz="2400" dirty="0" smtClean="0"/>
              <a:t>Extract from 3GPP TR 37.842 [1]:</a:t>
            </a:r>
          </a:p>
          <a:p>
            <a:endParaRPr lang="en-US" altLang="ja-JP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GB" strike="sngStrike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86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B39CA5-5662-4112-8B0F-6981E7618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/>
            <a:r>
              <a:rPr lang="sv-SE" dirty="0" smtClean="0">
                <a:latin typeface="+mn-lt"/>
              </a:rPr>
              <a:t>Background (3)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C8A9EE9-4FC9-450F-A5CA-AAB97796A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Based on the extract in slide #3, the following is observed: </a:t>
            </a:r>
          </a:p>
          <a:p>
            <a:pPr lvl="1"/>
            <a:r>
              <a:rPr lang="en-US" altLang="ja-JP" dirty="0" smtClean="0"/>
              <a:t>1. Frequency range covered by the </a:t>
            </a:r>
            <a:r>
              <a:rPr lang="en-US" altLang="ja-JP" dirty="0"/>
              <a:t>provided Standard uncertainty </a:t>
            </a:r>
            <a:r>
              <a:rPr lang="en-US" altLang="ja-JP" dirty="0" smtClean="0"/>
              <a:t>values is up to 4.2 GHz</a:t>
            </a:r>
          </a:p>
          <a:p>
            <a:pPr lvl="1"/>
            <a:r>
              <a:rPr lang="en-US" altLang="ja-JP" dirty="0" smtClean="0"/>
              <a:t>2</a:t>
            </a:r>
            <a:r>
              <a:rPr lang="en-US" altLang="ja-JP" dirty="0"/>
              <a:t>. </a:t>
            </a:r>
            <a:r>
              <a:rPr lang="en-US" altLang="ja-JP" dirty="0" smtClean="0"/>
              <a:t>In case of </a:t>
            </a:r>
            <a:r>
              <a:rPr lang="en-US" altLang="ja-JP" dirty="0"/>
              <a:t>the RF power measurement equipment </a:t>
            </a:r>
            <a:r>
              <a:rPr lang="en-US" altLang="ja-JP" dirty="0" smtClean="0"/>
              <a:t>the input power level is required to be &gt; -</a:t>
            </a:r>
            <a:r>
              <a:rPr lang="en-US" altLang="ja-JP" dirty="0"/>
              <a:t>70 dBm</a:t>
            </a:r>
          </a:p>
          <a:p>
            <a:r>
              <a:rPr lang="en-US" altLang="ja-JP" dirty="0" smtClean="0"/>
              <a:t>In order to complete the eAAS BS and NR BS radiated requirements in Rel-15, MU budget for each OTA requirement needs to be completed. </a:t>
            </a:r>
          </a:p>
          <a:p>
            <a:r>
              <a:rPr lang="en-US" altLang="ja-JP" dirty="0" smtClean="0"/>
              <a:t>To complete the above, there are further inputs required for </a:t>
            </a:r>
            <a:r>
              <a:rPr lang="en-US" altLang="ja-JP" dirty="0"/>
              <a:t>the uncertainty distributions and standard uncertainty (σ) values </a:t>
            </a:r>
            <a:r>
              <a:rPr lang="en-US" altLang="ja-JP" dirty="0" smtClean="0"/>
              <a:t>for test equipment. </a:t>
            </a:r>
            <a:endParaRPr lang="en-US" altLang="ja-JP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xmlns="" id="{97CB0189-CA7A-4661-AC96-081FE1CF6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4678"/>
            <a:ext cx="21352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altLang="sv-SE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sv-SE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4013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F4B39CA5-5662-4112-8B0F-6981E76185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pPr algn="ctr"/>
            <a:r>
              <a:rPr lang="sv-SE" dirty="0" smtClean="0">
                <a:latin typeface="+mn-lt"/>
              </a:rPr>
              <a:t>Background (4)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2C8A9EE9-4FC9-450F-A5CA-AAB97796AC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980728"/>
            <a:ext cx="8229600" cy="5145435"/>
          </a:xfrm>
        </p:spPr>
        <p:txBody>
          <a:bodyPr>
            <a:normAutofit fontScale="85000" lnSpcReduction="20000"/>
          </a:bodyPr>
          <a:lstStyle/>
          <a:p>
            <a:r>
              <a:rPr lang="en-US" altLang="ja-JP" dirty="0" smtClean="0"/>
              <a:t>Based on offline discussion, the following factor needs to be considered for the radiated conformance requirements derivation: </a:t>
            </a:r>
          </a:p>
          <a:p>
            <a:pPr lvl="1"/>
            <a:r>
              <a:rPr lang="en-US" altLang="ja-JP" dirty="0"/>
              <a:t>Power measurement equipment </a:t>
            </a:r>
          </a:p>
          <a:p>
            <a:pPr lvl="2"/>
            <a:r>
              <a:rPr lang="en-US" altLang="ja-JP" dirty="0" smtClean="0"/>
              <a:t>Input power </a:t>
            </a:r>
            <a:r>
              <a:rPr lang="en-US" altLang="ja-JP" dirty="0"/>
              <a:t>level</a:t>
            </a:r>
          </a:p>
          <a:p>
            <a:pPr lvl="1"/>
            <a:r>
              <a:rPr lang="en-US" altLang="ja-JP" dirty="0"/>
              <a:t>Frequency measurement equipment</a:t>
            </a:r>
          </a:p>
          <a:p>
            <a:pPr lvl="2"/>
            <a:r>
              <a:rPr lang="en-US" altLang="ja-JP" dirty="0" smtClean="0"/>
              <a:t>Frequency range Modulation </a:t>
            </a:r>
            <a:r>
              <a:rPr lang="en-US" altLang="ja-JP" dirty="0"/>
              <a:t>quality equipment</a:t>
            </a:r>
          </a:p>
          <a:p>
            <a:pPr lvl="2"/>
            <a:r>
              <a:rPr lang="en-US" altLang="ja-JP" dirty="0"/>
              <a:t>EVM</a:t>
            </a:r>
          </a:p>
          <a:p>
            <a:pPr lvl="1"/>
            <a:r>
              <a:rPr lang="en-US" altLang="ja-JP" dirty="0"/>
              <a:t>Time domain measurement equipment</a:t>
            </a:r>
          </a:p>
          <a:p>
            <a:pPr lvl="2"/>
            <a:r>
              <a:rPr lang="en-US" altLang="ja-JP" dirty="0"/>
              <a:t>Time (Time alignment error, transient period)</a:t>
            </a:r>
          </a:p>
          <a:p>
            <a:pPr lvl="1"/>
            <a:r>
              <a:rPr lang="en-US" altLang="ja-JP" dirty="0"/>
              <a:t>Network analyzer</a:t>
            </a:r>
          </a:p>
          <a:p>
            <a:pPr lvl="2"/>
            <a:r>
              <a:rPr lang="en-US" altLang="ja-JP" dirty="0"/>
              <a:t>Transmission coefficient</a:t>
            </a:r>
          </a:p>
          <a:p>
            <a:pPr lvl="2"/>
            <a:r>
              <a:rPr lang="en-US" altLang="ja-JP" dirty="0"/>
              <a:t>Reflection coefficient</a:t>
            </a:r>
          </a:p>
          <a:p>
            <a:pPr lvl="1"/>
            <a:r>
              <a:rPr lang="en-US" altLang="ja-JP" dirty="0"/>
              <a:t>Signal </a:t>
            </a:r>
            <a:r>
              <a:rPr lang="en-US" altLang="ja-JP" dirty="0" smtClean="0"/>
              <a:t>generator</a:t>
            </a:r>
            <a:endParaRPr lang="en-US" altLang="ja-JP" dirty="0" smtClean="0">
              <a:solidFill>
                <a:srgbClr val="FF0000"/>
              </a:solidFill>
            </a:endParaRPr>
          </a:p>
          <a:p>
            <a:pPr lvl="2"/>
            <a:r>
              <a:rPr lang="en-US" altLang="ja-JP" dirty="0" smtClean="0"/>
              <a:t>Output level</a:t>
            </a:r>
          </a:p>
          <a:p>
            <a:pPr lvl="2"/>
            <a:r>
              <a:rPr lang="en-US" altLang="ja-JP" dirty="0" smtClean="0"/>
              <a:t>Frequency range</a:t>
            </a:r>
          </a:p>
          <a:p>
            <a:pPr lvl="1"/>
            <a:r>
              <a:rPr lang="en-US" altLang="ja-JP" dirty="0" smtClean="0"/>
              <a:t>Reference </a:t>
            </a:r>
            <a:r>
              <a:rPr lang="en-US" altLang="ja-JP" dirty="0"/>
              <a:t>Antenna</a:t>
            </a:r>
          </a:p>
          <a:p>
            <a:pPr lvl="2"/>
            <a:r>
              <a:rPr lang="en-US" altLang="ja-JP" dirty="0" smtClean="0"/>
              <a:t>Gain </a:t>
            </a:r>
            <a:endParaRPr lang="en-US" altLang="ja-JP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xmlns="" id="{97CB0189-CA7A-4661-AC96-081FE1CF6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44678"/>
            <a:ext cx="213520" cy="2154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sv-SE" altLang="sv-SE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rPr>
              <a:t> </a:t>
            </a:r>
            <a:endParaRPr kumimoji="0" lang="sv-SE" altLang="sv-S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968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3A7213-2C78-4513-8F5E-5B54D9EE2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191" y="160337"/>
            <a:ext cx="8229600" cy="1143000"/>
          </a:xfrm>
        </p:spPr>
        <p:txBody>
          <a:bodyPr/>
          <a:lstStyle/>
          <a:p>
            <a:pPr algn="ctr"/>
            <a:r>
              <a:rPr lang="sv-SE" dirty="0">
                <a:latin typeface="+mn-lt"/>
              </a:rPr>
              <a:t>WF </a:t>
            </a:r>
            <a:r>
              <a:rPr lang="sv-SE" dirty="0" smtClean="0">
                <a:latin typeface="+mn-lt"/>
              </a:rPr>
              <a:t>agreement (1)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473B776-6D49-43B3-AC1C-B16E12B3D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209" y="1166018"/>
            <a:ext cx="8229600" cy="5359326"/>
          </a:xfrm>
        </p:spPr>
        <p:txBody>
          <a:bodyPr>
            <a:normAutofit lnSpcReduction="10000"/>
          </a:bodyPr>
          <a:lstStyle/>
          <a:p>
            <a:r>
              <a:rPr lang="en-US" altLang="ja-JP" dirty="0" smtClean="0"/>
              <a:t>Based on the background discussion, testing </a:t>
            </a:r>
            <a:r>
              <a:rPr lang="en-US" altLang="ja-JP" dirty="0"/>
              <a:t>equipment vendors are </a:t>
            </a:r>
            <a:r>
              <a:rPr lang="en-US" altLang="ja-JP" dirty="0" smtClean="0"/>
              <a:t>kindly encouraged </a:t>
            </a:r>
            <a:r>
              <a:rPr lang="en-US" altLang="ja-JP" dirty="0"/>
              <a:t>to input standard uncertainty values and its probability distributions of testing equipment as </a:t>
            </a:r>
            <a:r>
              <a:rPr lang="en-US" altLang="ja-JP" dirty="0" smtClean="0"/>
              <a:t>listed on the following slides (NOTE: further inputs might be needed).</a:t>
            </a:r>
          </a:p>
          <a:p>
            <a:r>
              <a:rPr lang="en-US" altLang="ja-JP" dirty="0" smtClean="0"/>
              <a:t>Test vendors inputs on the eAAS/NR FR1/NR FR2 measurement feasibility related to the requested inputs is highly encouraged.</a:t>
            </a:r>
          </a:p>
          <a:p>
            <a:r>
              <a:rPr lang="en-US" altLang="ja-JP" dirty="0" smtClean="0"/>
              <a:t>Timeline: </a:t>
            </a:r>
          </a:p>
          <a:p>
            <a:pPr lvl="1"/>
            <a:r>
              <a:rPr lang="en-US" altLang="ja-JP" dirty="0" smtClean="0"/>
              <a:t>It is suggested to focus on the </a:t>
            </a:r>
            <a:r>
              <a:rPr lang="en-US" altLang="ja-JP" dirty="0" err="1" smtClean="0"/>
              <a:t>eAAS</a:t>
            </a:r>
            <a:r>
              <a:rPr lang="en-US" altLang="ja-JP" dirty="0"/>
              <a:t>,</a:t>
            </a:r>
            <a:r>
              <a:rPr lang="en-US" altLang="ja-JP" dirty="0" smtClean="0"/>
              <a:t> NR FR1 inputs (i.e. slide #7 and #8) for RAN4#86bis meeting.</a:t>
            </a:r>
          </a:p>
          <a:p>
            <a:pPr lvl="1"/>
            <a:r>
              <a:rPr lang="en-US" altLang="ja-JP" dirty="0"/>
              <a:t>It is suggested to focus on the </a:t>
            </a:r>
            <a:r>
              <a:rPr lang="en-US" altLang="ja-JP" dirty="0" smtClean="0"/>
              <a:t>NR FR2 </a:t>
            </a:r>
            <a:r>
              <a:rPr lang="en-US" altLang="ja-JP" dirty="0"/>
              <a:t>inputs (i.e. slide </a:t>
            </a:r>
            <a:r>
              <a:rPr lang="en-US" altLang="ja-JP" dirty="0" smtClean="0"/>
              <a:t>#10 and #11) for RAN4#87 meeting.</a:t>
            </a:r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8699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kumimoji="1" lang="en-US" altLang="ja-JP" b="1" dirty="0" smtClean="0"/>
              <a:t>WF agreement (2)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kumimoji="1" lang="en-US" altLang="ja-JP" dirty="0" smtClean="0"/>
              <a:t>The MU tables listed in the following slides are suggestion as a starting point and the</a:t>
            </a:r>
            <a:r>
              <a:rPr lang="ja-JP" altLang="en-US" dirty="0" smtClean="0"/>
              <a:t> </a:t>
            </a:r>
            <a:r>
              <a:rPr lang="en-US" altLang="ja-JP" dirty="0" smtClean="0"/>
              <a:t>following items are subject to the discussion with test vendors:</a:t>
            </a:r>
            <a:endParaRPr kumimoji="1" lang="en-US" altLang="ja-JP" dirty="0" smtClean="0"/>
          </a:p>
          <a:p>
            <a:pPr marL="0" indent="0">
              <a:buNone/>
            </a:pPr>
            <a:endParaRPr kumimoji="1" lang="en-US" altLang="ja-JP" dirty="0" smtClean="0"/>
          </a:p>
          <a:p>
            <a:r>
              <a:rPr kumimoji="1" lang="en-US" altLang="ja-JP" dirty="0" smtClean="0"/>
              <a:t>Fragmentation</a:t>
            </a:r>
            <a:r>
              <a:rPr lang="ja-JP" altLang="en-US" dirty="0" smtClean="0"/>
              <a:t> </a:t>
            </a:r>
            <a:r>
              <a:rPr lang="en-US" altLang="ja-JP" dirty="0" smtClean="0"/>
              <a:t>of</a:t>
            </a:r>
            <a:r>
              <a:rPr lang="ja-JP" altLang="en-US" dirty="0" smtClean="0"/>
              <a:t> </a:t>
            </a:r>
            <a:r>
              <a:rPr lang="en-US" altLang="ja-JP" dirty="0" smtClean="0"/>
              <a:t>the frequency range for FR1 an FR2 is FFS</a:t>
            </a:r>
          </a:p>
          <a:p>
            <a:r>
              <a:rPr lang="en-US" altLang="ja-JP" dirty="0" smtClean="0"/>
              <a:t>Impact of the CH BW</a:t>
            </a:r>
          </a:p>
          <a:p>
            <a:r>
              <a:rPr kumimoji="1" lang="en-US" altLang="ja-JP" dirty="0" smtClean="0"/>
              <a:t>Brake point of absolute power level</a:t>
            </a:r>
          </a:p>
          <a:p>
            <a:r>
              <a:rPr kumimoji="1" lang="en-US" altLang="ja-JP" dirty="0" smtClean="0"/>
              <a:t>Absolute and relative power measurement</a:t>
            </a:r>
          </a:p>
          <a:p>
            <a:r>
              <a:rPr lang="en-US" altLang="ja-JP" dirty="0" smtClean="0"/>
              <a:t>EVM window length for NR is under discussion</a:t>
            </a:r>
            <a:endParaRPr kumimoji="1" lang="en-US" altLang="ja-JP" dirty="0" smtClean="0"/>
          </a:p>
          <a:p>
            <a:endParaRPr kumimoji="1" lang="en-US" altLang="ja-JP" dirty="0" smtClean="0"/>
          </a:p>
          <a:p>
            <a:pPr marL="0" indent="0">
              <a:buNone/>
            </a:pP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488674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3A7213-2C78-4513-8F5E-5B54D9EE2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191" y="40022"/>
            <a:ext cx="8229600" cy="1143000"/>
          </a:xfrm>
        </p:spPr>
        <p:txBody>
          <a:bodyPr/>
          <a:lstStyle/>
          <a:p>
            <a:pPr algn="ctr"/>
            <a:r>
              <a:rPr lang="sv-SE" dirty="0">
                <a:latin typeface="+mn-lt"/>
              </a:rPr>
              <a:t>WF </a:t>
            </a:r>
            <a:r>
              <a:rPr lang="sv-SE" dirty="0" smtClean="0">
                <a:latin typeface="+mn-lt"/>
              </a:rPr>
              <a:t>agreement (3)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473B776-6D49-43B3-AC1C-B16E12B3D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209" y="1166018"/>
            <a:ext cx="8229600" cy="4600468"/>
          </a:xfrm>
        </p:spPr>
        <p:txBody>
          <a:bodyPr>
            <a:normAutofit/>
          </a:bodyPr>
          <a:lstStyle/>
          <a:p>
            <a:r>
              <a:rPr lang="en-US" altLang="ja-JP" sz="1400" dirty="0" smtClean="0"/>
              <a:t>Inputs for BS testing purposes for eAAS and NR FR1:</a:t>
            </a:r>
            <a:endParaRPr lang="en-US" altLang="ja-JP" sz="1400" dirty="0"/>
          </a:p>
          <a:p>
            <a:endParaRPr lang="en-US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7724545"/>
              </p:ext>
            </p:extLst>
          </p:nvPr>
        </p:nvGraphicFramePr>
        <p:xfrm>
          <a:off x="523376" y="1380974"/>
          <a:ext cx="7874482" cy="510625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5748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95693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564837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609127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  <a:gridCol w="849587">
                  <a:extLst>
                    <a:ext uri="{9D8B030D-6E8A-4147-A177-3AD203B41FA5}">
                      <a16:colId xmlns:a16="http://schemas.microsoft.com/office/drawing/2014/main" xmlns="" val="20008"/>
                    </a:ext>
                  </a:extLst>
                </a:gridCol>
              </a:tblGrid>
              <a:tr h="13033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Instrument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Use case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Measurement Uncertainty type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Standard uncertainty σ (dB)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Probability distribution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6004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30MHz &lt; f </a:t>
                      </a:r>
                      <a:r>
                        <a:rPr lang="en-GB" sz="900" dirty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≦ 3 GHz</a:t>
                      </a:r>
                      <a:endParaRPr lang="en-US" sz="900" b="1" dirty="0">
                        <a:solidFill>
                          <a:schemeClr val="tx1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3 GHz &lt; f ≦ 4.2 GHz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4.2 GHz &lt; f ≦ 6 GHz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6 GHz &lt;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f ≦ 12.75 GHz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[ 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12.75 GHz &lt;</a:t>
                      </a:r>
                      <a:r>
                        <a:rPr lang="en-GB" sz="900" dirty="0" smtClean="0">
                          <a:solidFill>
                            <a:srgbClr val="00B050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f ≦ 26 GHz]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91005">
                <a:tc rowSpan="3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RF power measurement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equipment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Absolute power measurement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(e.g. power</a:t>
                      </a:r>
                      <a:r>
                        <a:rPr lang="en-GB" sz="90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meter</a:t>
                      </a:r>
                      <a:r>
                        <a:rPr lang="en-GB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(with input levels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lower than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‑70</a:t>
                      </a:r>
                      <a:r>
                        <a:rPr lang="en-GB" sz="900" dirty="0">
                          <a:effectLst/>
                          <a:latin typeface="Calibri (Body)"/>
                        </a:rPr>
                        <a:t>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strike="noStrike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Gaussian</a:t>
                      </a:r>
                      <a:endParaRPr lang="en-US" sz="900" strike="noStrike" dirty="0">
                        <a:solidFill>
                          <a:schemeClr val="tx1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9100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down 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0.14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0.26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Gaussian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9100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Relative</a:t>
                      </a:r>
                      <a:r>
                        <a:rPr lang="en-US" sz="90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power measurement</a:t>
                      </a: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(e.g. spectrum analyzer)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</a:t>
                      </a:r>
                      <a:r>
                        <a:rPr lang="en-GB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of</a:t>
                      </a:r>
                      <a:r>
                        <a:rPr lang="en-GB" sz="90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wanted </a:t>
                      </a:r>
                      <a:r>
                        <a:rPr lang="en-GB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signal down </a:t>
                      </a: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Gaussian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51887187"/>
                  </a:ext>
                </a:extLst>
              </a:tr>
              <a:tr h="28998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measurement equipment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Frequency range measurement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(with input levels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lower than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‑70</a:t>
                      </a:r>
                      <a:r>
                        <a:rPr lang="en-GB" sz="900" dirty="0">
                          <a:effectLst/>
                          <a:latin typeface="Calibri (Body)"/>
                        </a:rPr>
                        <a:t>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986910804"/>
                  </a:ext>
                </a:extLst>
              </a:tr>
              <a:tr h="28998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down 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422813128"/>
                  </a:ext>
                </a:extLst>
              </a:tr>
              <a:tr h="28998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Modulation quality measurement equipment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EVM measurement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(with input levels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lower than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‑70</a:t>
                      </a:r>
                      <a:r>
                        <a:rPr lang="en-GB" sz="900" dirty="0">
                          <a:effectLst/>
                          <a:latin typeface="Calibri (Body)"/>
                        </a:rPr>
                        <a:t>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067735898"/>
                  </a:ext>
                </a:extLst>
              </a:tr>
              <a:tr h="28998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down 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269986854"/>
                  </a:ext>
                </a:extLst>
              </a:tr>
              <a:tr h="289985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Time</a:t>
                      </a:r>
                      <a:r>
                        <a:rPr lang="en-US" sz="900" baseline="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domain measurement equipment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Time measurement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(with input levels </a:t>
                      </a:r>
                      <a:r>
                        <a:rPr lang="en-GB" sz="900" b="1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lower than</a:t>
                      </a:r>
                      <a:r>
                        <a:rPr lang="en-GB" sz="900" b="1" baseline="0" dirty="0" smtClean="0">
                          <a:solidFill>
                            <a:schemeClr val="tx1"/>
                          </a:solidFill>
                          <a:effectLst/>
                          <a:latin typeface="Calibri (Body)"/>
                        </a:rPr>
                        <a:t> </a:t>
                      </a:r>
                      <a:r>
                        <a:rPr lang="en-GB" sz="900" dirty="0" smtClean="0">
                          <a:effectLst/>
                          <a:latin typeface="Calibri (Body)"/>
                        </a:rPr>
                        <a:t>‑70</a:t>
                      </a:r>
                      <a:r>
                        <a:rPr lang="en-GB" sz="900" dirty="0">
                          <a:effectLst/>
                          <a:latin typeface="Calibri (Body)"/>
                        </a:rPr>
                        <a:t>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181025166"/>
                  </a:ext>
                </a:extLst>
              </a:tr>
              <a:tr h="289985"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amplitude accuracy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(with input levels down to ‑70 dBm)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ja-JP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965986855"/>
                  </a:ext>
                </a:extLst>
              </a:tr>
              <a:tr h="28998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RF signal generator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Sensitivity measurement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Level error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0.46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0.46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Gaussian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89985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Calibri (Body)"/>
                        </a:rPr>
                        <a:t>Network analyzer</a:t>
                      </a:r>
                      <a:endParaRPr lang="en-US" sz="90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Calibration stage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Accuracy of transmission measurements 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0.13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0.20</a:t>
                      </a:r>
                      <a:endParaRPr lang="en-US" sz="900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Gaussian</a:t>
                      </a:r>
                      <a:endParaRPr lang="en-US" sz="900" dirty="0">
                        <a:solidFill>
                          <a:srgbClr val="FF0000"/>
                        </a:solidFill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1677718" y="856766"/>
            <a:ext cx="56140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x-none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Test equipment uncertainty values</a:t>
            </a:r>
            <a:endParaRPr lang="en-US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42173" y="6487224"/>
            <a:ext cx="8501802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050" dirty="0" smtClean="0"/>
              <a:t>NOTE 1: according to SM.329, the upper limit of the Spurious range for the fundamental frequencies from 5.2-13 GHz range is: 26 GHz. The above proposed frequency fragmentation for the Spurious range subject to discussion for the BS conformance requirements. </a:t>
            </a:r>
            <a:endParaRPr lang="en-US" altLang="ja-JP" sz="1050" dirty="0"/>
          </a:p>
        </p:txBody>
      </p:sp>
    </p:spTree>
    <p:extLst>
      <p:ext uri="{BB962C8B-B14F-4D97-AF65-F5344CB8AC3E}">
        <p14:creationId xmlns:p14="http://schemas.microsoft.com/office/powerpoint/2010/main" val="412516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53A7213-2C78-4513-8F5E-5B54D9EE28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2191" y="160337"/>
            <a:ext cx="8229600" cy="1143000"/>
          </a:xfrm>
        </p:spPr>
        <p:txBody>
          <a:bodyPr/>
          <a:lstStyle/>
          <a:p>
            <a:pPr algn="ctr"/>
            <a:r>
              <a:rPr lang="sv-SE" dirty="0">
                <a:latin typeface="+mn-lt"/>
              </a:rPr>
              <a:t>WF </a:t>
            </a:r>
            <a:r>
              <a:rPr lang="sv-SE" dirty="0" smtClean="0">
                <a:latin typeface="+mn-lt"/>
              </a:rPr>
              <a:t>agreement (4)</a:t>
            </a:r>
            <a:endParaRPr lang="en-US" dirty="0">
              <a:latin typeface="+mn-lt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1473B776-6D49-43B3-AC1C-B16E12B3D5C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2209" y="1166018"/>
            <a:ext cx="8229600" cy="4600468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Inputs for BS testing purposes for eAAS and NR FR1:</a:t>
            </a:r>
            <a:endParaRPr lang="en-US" altLang="ja-JP" dirty="0"/>
          </a:p>
          <a:p>
            <a:endParaRPr lang="en-US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0777666"/>
              </p:ext>
            </p:extLst>
          </p:nvPr>
        </p:nvGraphicFramePr>
        <p:xfrm>
          <a:off x="1442085" y="2332616"/>
          <a:ext cx="5287010" cy="8229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9919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79919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34100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63700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637004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637004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  <a:gridCol w="637004">
                  <a:extLst>
                    <a:ext uri="{9D8B030D-6E8A-4147-A177-3AD203B41FA5}">
                      <a16:colId xmlns:a16="http://schemas.microsoft.com/office/drawing/2014/main" xmlns="" val="20006"/>
                    </a:ext>
                  </a:extLst>
                </a:gridCol>
                <a:gridCol w="799600">
                  <a:extLst>
                    <a:ext uri="{9D8B030D-6E8A-4147-A177-3AD203B41FA5}">
                      <a16:colId xmlns:a16="http://schemas.microsoft.com/office/drawing/2014/main" xmlns="" val="20007"/>
                    </a:ext>
                  </a:extLst>
                </a:gridCol>
              </a:tblGrid>
              <a:tr h="0"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Instrument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Use case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gridSpan="5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Standard uncertainty σ (dB)</a:t>
                      </a: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hMerge="1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9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/>
                </a:tc>
                <a:tc rowSpan="2"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Probability distribution</a:t>
                      </a:r>
                      <a:endParaRPr lang="en-US" sz="9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310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f ≦ 3GHz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Calibri (Body)"/>
                        </a:rPr>
                        <a:t>3GHz &lt; f ≦ 4.2 GHz</a:t>
                      </a:r>
                      <a:endParaRPr lang="en-US" sz="900" b="1" dirty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4.2 GHz &lt; f ≦ 6 GHz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 6GHz&lt; f ≦ 12.75 GHz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Calibri (Body)"/>
                        </a:rPr>
                        <a:t>[12.75 GHz &lt; f ≦ 26 GHz]</a:t>
                      </a:r>
                      <a:endParaRPr lang="en-US" sz="900" b="1" dirty="0" smtClean="0">
                        <a:effectLst/>
                        <a:latin typeface="Calibri (Body)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Reference antenna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Calibration stage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0.29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</a:rPr>
                        <a:t>0.25</a:t>
                      </a:r>
                      <a:endParaRPr lang="en-US" sz="9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 smtClean="0">
                          <a:solidFill>
                            <a:srgbClr val="FF0000"/>
                          </a:solidFill>
                          <a:effectLst/>
                          <a:latin typeface="Calibri (Body)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TBD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tc>
                  <a:txBody>
                    <a:bodyPr/>
                    <a:lstStyle/>
                    <a:p>
                      <a:pPr marL="0" marR="0" algn="ctr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</a:rPr>
                        <a:t>Rectangular</a:t>
                      </a:r>
                      <a:endParaRPr lang="en-US" sz="9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77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11" name="Rectangle 10"/>
          <p:cNvSpPr/>
          <p:nvPr/>
        </p:nvSpPr>
        <p:spPr>
          <a:xfrm>
            <a:off x="1764064" y="2001241"/>
            <a:ext cx="561408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hangingPunct="0">
              <a:spcBef>
                <a:spcPts val="300"/>
              </a:spcBef>
              <a:spcAft>
                <a:spcPts val="900"/>
              </a:spcAft>
            </a:pP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Table</a:t>
            </a:r>
            <a:r>
              <a:rPr lang="en-US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Reference antenna </a:t>
            </a:r>
            <a:r>
              <a:rPr lang="x-none" sz="1400" b="1" dirty="0" smtClean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uncertainty </a:t>
            </a:r>
            <a:r>
              <a:rPr lang="x-none" sz="1400" b="1" dirty="0"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values</a:t>
            </a:r>
            <a:endParaRPr lang="en-US" sz="1400" b="1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52191" y="3323413"/>
            <a:ext cx="823961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400" dirty="0" smtClean="0"/>
              <a:t>NOTE 1: according to SM.329, the upper limit of the Spurious range for the fundamental frequencies from 5.2-13 GHz range is: 26 GHz. The above proposed frequency fragmentation for the Spurious range subject to discussion for the BS conformance requirements. </a:t>
            </a:r>
            <a:endParaRPr lang="en-US" altLang="ja-JP" sz="1400" dirty="0"/>
          </a:p>
        </p:txBody>
      </p:sp>
    </p:spTree>
    <p:extLst>
      <p:ext uri="{BB962C8B-B14F-4D97-AF65-F5344CB8AC3E}">
        <p14:creationId xmlns:p14="http://schemas.microsoft.com/office/powerpoint/2010/main" val="14337742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1514</TotalTime>
  <Words>1734</Words>
  <Application>Microsoft Office PowerPoint</Application>
  <PresentationFormat>On-screen Show (4:3)</PresentationFormat>
  <Paragraphs>365</Paragraphs>
  <Slides>13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Calibri</vt:lpstr>
      <vt:lpstr>Calibri (Body)</vt:lpstr>
      <vt:lpstr>Calibri Light</vt:lpstr>
      <vt:lpstr>等线</vt:lpstr>
      <vt:lpstr>等线 Light</vt:lpstr>
      <vt:lpstr>Times New Roman</vt:lpstr>
      <vt:lpstr>游ゴシック</vt:lpstr>
      <vt:lpstr>游ゴシック Light</vt:lpstr>
      <vt:lpstr>Office テーマ</vt:lpstr>
      <vt:lpstr>3GPP TSG-RAN WG4 RAN4-86  Athens, Greece, 26 February - 2 March, 2018  </vt:lpstr>
      <vt:lpstr>Background (1)</vt:lpstr>
      <vt:lpstr>PowerPoint Presentation</vt:lpstr>
      <vt:lpstr>Background (3)</vt:lpstr>
      <vt:lpstr>Background (4)</vt:lpstr>
      <vt:lpstr>WF agreement (1)</vt:lpstr>
      <vt:lpstr>WF agreement (2)</vt:lpstr>
      <vt:lpstr>WF agreement (3)</vt:lpstr>
      <vt:lpstr>WF agreement (4)</vt:lpstr>
      <vt:lpstr>WF agreement (5)</vt:lpstr>
      <vt:lpstr>WF agreement (6)</vt:lpstr>
      <vt:lpstr>WF agreement (7)</vt:lpstr>
      <vt:lpstr>References</vt:lpstr>
    </vt:vector>
  </TitlesOfParts>
  <Company>Toshiba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Kunihiro Kawai</dc:creator>
  <cp:lastModifiedBy>Michal Szydelko, RAN4#86</cp:lastModifiedBy>
  <cp:revision>91</cp:revision>
  <dcterms:created xsi:type="dcterms:W3CDTF">2018-02-28T12:26:29Z</dcterms:created>
  <dcterms:modified xsi:type="dcterms:W3CDTF">2018-03-02T09:25:00Z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1519970409</vt:lpwstr>
  </property>
</Properties>
</file>