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9" r:id="rId3"/>
    <p:sldId id="277" r:id="rId4"/>
    <p:sldId id="273" r:id="rId5"/>
    <p:sldId id="276" r:id="rId6"/>
    <p:sldId id="278" r:id="rId7"/>
    <p:sldId id="271"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859" autoAdjust="0"/>
    <p:restoredTop sz="87829" autoAdjust="0"/>
  </p:normalViewPr>
  <p:slideViewPr>
    <p:cSldViewPr>
      <p:cViewPr varScale="1">
        <p:scale>
          <a:sx n="75" d="100"/>
          <a:sy n="75" d="100"/>
        </p:scale>
        <p:origin x="1440" y="77"/>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E4B50A-0A74-4B4D-BF1E-D5A75AA6F5D8}" type="datetimeFigureOut">
              <a:rPr kumimoji="1" lang="ja-JP" altLang="en-US" smtClean="0"/>
              <a:t>2018/3/2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F2029-9D4E-4C1A-80D9-5D23B9854368}" type="slidenum">
              <a:rPr kumimoji="1" lang="ja-JP" altLang="en-US" smtClean="0"/>
              <a:t>‹#›</a:t>
            </a:fld>
            <a:endParaRPr kumimoji="1" lang="ja-JP" altLang="en-US"/>
          </a:p>
        </p:txBody>
      </p:sp>
    </p:spTree>
    <p:extLst>
      <p:ext uri="{BB962C8B-B14F-4D97-AF65-F5344CB8AC3E}">
        <p14:creationId xmlns:p14="http://schemas.microsoft.com/office/powerpoint/2010/main" val="9470574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95F2029-9D4E-4C1A-80D9-5D23B9854368}" type="slidenum">
              <a:rPr kumimoji="1" lang="ja-JP" altLang="en-US" smtClean="0"/>
              <a:t>3</a:t>
            </a:fld>
            <a:endParaRPr kumimoji="1" lang="ja-JP" altLang="en-US"/>
          </a:p>
        </p:txBody>
      </p:sp>
    </p:spTree>
    <p:extLst>
      <p:ext uri="{BB962C8B-B14F-4D97-AF65-F5344CB8AC3E}">
        <p14:creationId xmlns:p14="http://schemas.microsoft.com/office/powerpoint/2010/main" val="182822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095F2029-9D4E-4C1A-80D9-5D23B9854368}" type="slidenum">
              <a:rPr kumimoji="1" lang="ja-JP" altLang="en-US" smtClean="0"/>
              <a:t>5</a:t>
            </a:fld>
            <a:endParaRPr kumimoji="1" lang="ja-JP" altLang="en-US"/>
          </a:p>
        </p:txBody>
      </p:sp>
    </p:spTree>
    <p:extLst>
      <p:ext uri="{BB962C8B-B14F-4D97-AF65-F5344CB8AC3E}">
        <p14:creationId xmlns:p14="http://schemas.microsoft.com/office/powerpoint/2010/main" val="3868394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2018/3/2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2018/3/2</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fontScale="90000"/>
          </a:bodyPr>
          <a:lstStyle/>
          <a:p>
            <a:r>
              <a:rPr lang="en-US" altLang="ja-JP" sz="4000" b="1" dirty="0">
                <a:latin typeface="Meiryo UI" pitchFamily="50" charset="-128"/>
                <a:ea typeface="Meiryo UI" pitchFamily="50" charset="-128"/>
                <a:cs typeface="Meiryo UI" pitchFamily="50" charset="-128"/>
              </a:rPr>
              <a:t>WF on UE RF requirements for intra-band contiguous NR CA</a:t>
            </a:r>
            <a:br>
              <a:rPr lang="en-US" altLang="ja-JP" sz="4000" b="1" dirty="0">
                <a:latin typeface="Meiryo UI" pitchFamily="50" charset="-128"/>
                <a:ea typeface="Meiryo UI" pitchFamily="50" charset="-128"/>
                <a:cs typeface="Meiryo UI" pitchFamily="50" charset="-128"/>
              </a:rPr>
            </a:br>
            <a:r>
              <a:rPr lang="en-US" altLang="ja-JP" sz="4000" b="1" dirty="0">
                <a:solidFill>
                  <a:srgbClr val="FF0000"/>
                </a:solidFill>
                <a:latin typeface="Meiryo UI" pitchFamily="50" charset="-128"/>
                <a:ea typeface="Meiryo UI" pitchFamily="50" charset="-128"/>
                <a:cs typeface="Meiryo UI" pitchFamily="50" charset="-128"/>
              </a:rPr>
              <a:t>in FR1</a:t>
            </a:r>
            <a:endParaRPr lang="ja-JP" altLang="en-US" sz="4000" b="1" dirty="0">
              <a:solidFill>
                <a:srgbClr val="FF0000"/>
              </a:solidFill>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2567608" y="3886200"/>
            <a:ext cx="7056784" cy="1752600"/>
          </a:xfrm>
        </p:spPr>
        <p:txBody>
          <a:bodyPr rtlCol="0">
            <a:normAutofit/>
          </a:bodyPr>
          <a:lstStyle/>
          <a:p>
            <a:pPr>
              <a:spcBef>
                <a:spcPct val="0"/>
              </a:spcBef>
              <a:defRPr/>
            </a:pPr>
            <a:r>
              <a:rPr lang="en-US" altLang="ja-JP" b="1" dirty="0">
                <a:solidFill>
                  <a:schemeClr val="tx1"/>
                </a:solidFill>
                <a:latin typeface="Meiryo UI" pitchFamily="50" charset="-128"/>
                <a:ea typeface="Meiryo UI" pitchFamily="50" charset="-128"/>
                <a:cs typeface="Meiryo UI" pitchFamily="50" charset="-128"/>
              </a:rPr>
              <a:t>NTT DOCOMO, INC.</a:t>
            </a:r>
          </a:p>
          <a:p>
            <a:pPr>
              <a:spcBef>
                <a:spcPct val="0"/>
              </a:spcBef>
              <a:defRPr/>
            </a:pPr>
            <a:r>
              <a:rPr lang="en-US" altLang="ja-JP" b="1" dirty="0">
                <a:solidFill>
                  <a:schemeClr val="tx1"/>
                </a:solidFill>
                <a:latin typeface="Meiryo UI" pitchFamily="50" charset="-128"/>
                <a:ea typeface="Meiryo UI" pitchFamily="50" charset="-128"/>
                <a:cs typeface="Meiryo UI" pitchFamily="50" charset="-128"/>
              </a:rPr>
              <a:t>Qualcomm</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407368" y="188914"/>
            <a:ext cx="118942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Meeting #86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Athens, Greece, 26</a:t>
            </a:r>
            <a:r>
              <a:rPr lang="ja-JP" altLang="en-US" sz="1800" b="1" dirty="0">
                <a:latin typeface="Meiryo UI" pitchFamily="50" charset="-128"/>
                <a:ea typeface="Meiryo UI" pitchFamily="50" charset="-128"/>
                <a:cs typeface="Meiryo UI" pitchFamily="50" charset="-128"/>
              </a:rPr>
              <a:t>　</a:t>
            </a:r>
            <a:r>
              <a:rPr lang="en-US" altLang="ja-JP" sz="1800" b="1" dirty="0">
                <a:latin typeface="Meiryo UI" pitchFamily="50" charset="-128"/>
                <a:ea typeface="Meiryo UI" pitchFamily="50" charset="-128"/>
                <a:cs typeface="Meiryo UI" pitchFamily="50" charset="-128"/>
              </a:rPr>
              <a:t>Feb. – 2 Mar. 2018</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1005644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R4-1803383</a:t>
            </a:r>
          </a:p>
        </p:txBody>
      </p:sp>
    </p:spTree>
    <p:extLst>
      <p:ext uri="{BB962C8B-B14F-4D97-AF65-F5344CB8AC3E}">
        <p14:creationId xmlns:p14="http://schemas.microsoft.com/office/powerpoint/2010/main" val="12557403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3448" y="1124745"/>
            <a:ext cx="11655200" cy="4608512"/>
          </a:xfrm>
        </p:spPr>
        <p:txBody>
          <a:bodyPr>
            <a:noAutofit/>
          </a:bodyPr>
          <a:lstStyle/>
          <a:p>
            <a:r>
              <a:rPr lang="en-US" altLang="ja-JP" sz="2400" b="1" dirty="0">
                <a:latin typeface="Meiryo UI" pitchFamily="50" charset="-128"/>
                <a:ea typeface="Meiryo UI" pitchFamily="50" charset="-128"/>
                <a:cs typeface="Meiryo UI" pitchFamily="50" charset="-128"/>
              </a:rPr>
              <a:t>To specify intra contiguous NR CA in FR1, </a:t>
            </a:r>
            <a:r>
              <a:rPr lang="en-US" altLang="ja-JP" sz="2400" b="1" dirty="0" err="1">
                <a:latin typeface="Meiryo UI" pitchFamily="50" charset="-128"/>
                <a:ea typeface="Meiryo UI" pitchFamily="50" charset="-128"/>
                <a:cs typeface="Meiryo UI" pitchFamily="50" charset="-128"/>
              </a:rPr>
              <a:t>Tx</a:t>
            </a:r>
            <a:r>
              <a:rPr lang="en-US" altLang="ja-JP" sz="2400" b="1" dirty="0">
                <a:latin typeface="Meiryo UI" pitchFamily="50" charset="-128"/>
                <a:ea typeface="Meiryo UI" pitchFamily="50" charset="-128"/>
                <a:cs typeface="Meiryo UI" pitchFamily="50" charset="-128"/>
              </a:rPr>
              <a:t> and Rx requirement were proposed[1]</a:t>
            </a:r>
          </a:p>
          <a:p>
            <a:endParaRPr lang="en-US" altLang="ja-JP" sz="2400" b="1" dirty="0">
              <a:latin typeface="Meiryo UI" pitchFamily="50" charset="-128"/>
              <a:ea typeface="Meiryo UI" pitchFamily="50" charset="-128"/>
              <a:cs typeface="Meiryo UI" pitchFamily="50" charset="-128"/>
            </a:endParaRPr>
          </a:p>
          <a:p>
            <a:r>
              <a:rPr lang="en-US" altLang="ja-JP" sz="2400" b="1" dirty="0">
                <a:latin typeface="Meiryo UI" pitchFamily="50" charset="-128"/>
                <a:ea typeface="Meiryo UI" pitchFamily="50" charset="-128"/>
                <a:cs typeface="Meiryo UI" pitchFamily="50" charset="-128"/>
              </a:rPr>
              <a:t>For the proposal, several concerns were raised</a:t>
            </a:r>
          </a:p>
          <a:p>
            <a:pPr lvl="1"/>
            <a:r>
              <a:rPr lang="en-US" altLang="ja-JP" sz="2000" b="1" dirty="0">
                <a:latin typeface="Meiryo UI" pitchFamily="50" charset="-128"/>
                <a:ea typeface="Meiryo UI" pitchFamily="50" charset="-128"/>
                <a:cs typeface="Meiryo UI" pitchFamily="50" charset="-128"/>
              </a:rPr>
              <a:t>Concern1: Need to clarify maximum output power definition, i.e. , to clarify whether output power is measured over each component carrier or all component carriers.</a:t>
            </a:r>
          </a:p>
          <a:p>
            <a:pPr lvl="1"/>
            <a:r>
              <a:rPr lang="en-US" altLang="ja-JP" sz="2000" b="1" dirty="0">
                <a:latin typeface="Meiryo UI" pitchFamily="50" charset="-128"/>
                <a:ea typeface="Meiryo UI" pitchFamily="50" charset="-128"/>
                <a:cs typeface="Meiryo UI" pitchFamily="50" charset="-128"/>
              </a:rPr>
              <a:t>Concern2: Lack feasibility of proposed BW of ACI/IBB/OBB which is 100MHz for all CA configuration</a:t>
            </a:r>
          </a:p>
          <a:p>
            <a:endParaRPr lang="en-US" altLang="ja-JP" sz="2400" b="1" dirty="0">
              <a:latin typeface="Meiryo UI" pitchFamily="50" charset="-128"/>
              <a:ea typeface="Meiryo UI" pitchFamily="50" charset="-128"/>
              <a:cs typeface="Meiryo UI" pitchFamily="50" charset="-128"/>
            </a:endParaRPr>
          </a:p>
          <a:p>
            <a:endParaRPr lang="en-US" altLang="ja-JP" sz="2400" b="1" dirty="0">
              <a:latin typeface="Meiryo UI" pitchFamily="50" charset="-128"/>
              <a:ea typeface="Meiryo UI" pitchFamily="50" charset="-128"/>
              <a:cs typeface="Meiryo UI" pitchFamily="50" charset="-128"/>
            </a:endParaRPr>
          </a:p>
          <a:p>
            <a:endParaRPr lang="en-US" altLang="ja-JP" sz="2400" b="1" dirty="0">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Background</a:t>
            </a:r>
            <a:endParaRPr lang="sv-SE" sz="3600" baseline="-25000" dirty="0"/>
          </a:p>
        </p:txBody>
      </p:sp>
    </p:spTree>
    <p:extLst>
      <p:ext uri="{BB962C8B-B14F-4D97-AF65-F5344CB8AC3E}">
        <p14:creationId xmlns:p14="http://schemas.microsoft.com/office/powerpoint/2010/main" val="253587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400" y="1484784"/>
            <a:ext cx="11655200" cy="4608512"/>
          </a:xfrm>
        </p:spPr>
        <p:txBody>
          <a:bodyPr>
            <a:noAutofit/>
          </a:bodyPr>
          <a:lstStyle/>
          <a:p>
            <a:r>
              <a:rPr lang="en-US" altLang="ja-JP" sz="2000" b="1" dirty="0">
                <a:latin typeface="Meiryo UI" pitchFamily="50" charset="-128"/>
                <a:ea typeface="Meiryo UI" pitchFamily="50" charset="-128"/>
                <a:cs typeface="Meiryo UI" pitchFamily="50" charset="-128"/>
              </a:rPr>
              <a:t>We clarify the proposal for MOP as below </a:t>
            </a:r>
          </a:p>
          <a:p>
            <a:pPr lvl="2"/>
            <a:r>
              <a:rPr lang="en-US" altLang="ja-JP" sz="1600" b="1" dirty="0">
                <a:solidFill>
                  <a:srgbClr val="3333CC"/>
                </a:solidFill>
                <a:latin typeface="Meiryo UI" pitchFamily="50" charset="-128"/>
                <a:ea typeface="Meiryo UI" pitchFamily="50" charset="-128"/>
                <a:cs typeface="Meiryo UI" pitchFamily="50" charset="-128"/>
              </a:rPr>
              <a:t>Proposal : As with the LTE CA, UE maximum output power for 2UL intra-band contiguous NR CA for NR bands in FR1 should be measured over all component carriers, which means  aggregated power of all component carriers, and the aggregated output power should follow the same requirement as that of single carrier. </a:t>
            </a:r>
          </a:p>
          <a:p>
            <a:pPr lvl="3"/>
            <a:r>
              <a:rPr lang="en-US" altLang="ja-JP" sz="1600" b="1" dirty="0">
                <a:solidFill>
                  <a:srgbClr val="FF0000"/>
                </a:solidFill>
                <a:latin typeface="Meiryo UI" pitchFamily="50" charset="-128"/>
                <a:ea typeface="Meiryo UI" pitchFamily="50" charset="-128"/>
                <a:cs typeface="Meiryo UI" pitchFamily="50" charset="-128"/>
              </a:rPr>
              <a:t>Ex1)</a:t>
            </a:r>
            <a:r>
              <a:rPr lang="ja-JP" altLang="en-US" sz="1600" b="1" dirty="0">
                <a:solidFill>
                  <a:srgbClr val="FF0000"/>
                </a:solidFill>
                <a:latin typeface="Meiryo UI" pitchFamily="50" charset="-128"/>
                <a:ea typeface="Meiryo UI" pitchFamily="50" charset="-128"/>
                <a:cs typeface="Meiryo UI" pitchFamily="50" charset="-128"/>
              </a:rPr>
              <a:t> </a:t>
            </a:r>
            <a:r>
              <a:rPr lang="en-US" altLang="ja-JP" sz="1600" b="1" dirty="0">
                <a:solidFill>
                  <a:srgbClr val="FF0000"/>
                </a:solidFill>
                <a:latin typeface="Meiryo UI" pitchFamily="50" charset="-128"/>
                <a:ea typeface="Meiryo UI" pitchFamily="50" charset="-128"/>
                <a:cs typeface="Meiryo UI" pitchFamily="50" charset="-128"/>
              </a:rPr>
              <a:t>PC3 in intra-band contiguous CA is 20+20 dBm</a:t>
            </a:r>
          </a:p>
          <a:p>
            <a:pPr lvl="3"/>
            <a:r>
              <a:rPr lang="en-US" altLang="ja-JP" sz="1600" b="1" dirty="0">
                <a:solidFill>
                  <a:srgbClr val="FF0000"/>
                </a:solidFill>
                <a:latin typeface="Meiryo UI" pitchFamily="50" charset="-128"/>
                <a:ea typeface="Meiryo UI" pitchFamily="50" charset="-128"/>
                <a:cs typeface="Meiryo UI" pitchFamily="50" charset="-128"/>
              </a:rPr>
              <a:t>Ex2)</a:t>
            </a:r>
            <a:r>
              <a:rPr lang="ja-JP" altLang="en-US" sz="1600" b="1" dirty="0">
                <a:solidFill>
                  <a:srgbClr val="FF0000"/>
                </a:solidFill>
                <a:latin typeface="Meiryo UI" pitchFamily="50" charset="-128"/>
                <a:ea typeface="Meiryo UI" pitchFamily="50" charset="-128"/>
                <a:cs typeface="Meiryo UI" pitchFamily="50" charset="-128"/>
              </a:rPr>
              <a:t> </a:t>
            </a:r>
            <a:r>
              <a:rPr lang="en-US" altLang="ja-JP" sz="1600" b="1" dirty="0">
                <a:solidFill>
                  <a:srgbClr val="FF0000"/>
                </a:solidFill>
                <a:latin typeface="Meiryo UI" pitchFamily="50" charset="-128"/>
                <a:ea typeface="Meiryo UI" pitchFamily="50" charset="-128"/>
                <a:cs typeface="Meiryo UI" pitchFamily="50" charset="-128"/>
              </a:rPr>
              <a:t>PC2 in intra-band contiguous CA is 23+23 dBm</a:t>
            </a:r>
          </a:p>
          <a:p>
            <a:pPr lvl="3"/>
            <a:endParaRPr lang="en-US" altLang="ja-JP" sz="1600" b="1" dirty="0">
              <a:solidFill>
                <a:srgbClr val="FF0000"/>
              </a:solidFill>
              <a:latin typeface="Meiryo UI" pitchFamily="50" charset="-128"/>
              <a:ea typeface="Meiryo UI" pitchFamily="50" charset="-128"/>
              <a:cs typeface="Meiryo UI" pitchFamily="50" charset="-128"/>
            </a:endParaRPr>
          </a:p>
          <a:p>
            <a:endParaRPr lang="en-US" altLang="ja-JP" b="1" dirty="0">
              <a:solidFill>
                <a:srgbClr val="FF0000"/>
              </a:solidFill>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404664"/>
            <a:ext cx="8928992" cy="504056"/>
          </a:xfrm>
        </p:spPr>
        <p:txBody>
          <a:bodyPr>
            <a:noAutofit/>
          </a:bodyPr>
          <a:lstStyle/>
          <a:p>
            <a:r>
              <a:rPr lang="en-US" sz="3600" b="1" dirty="0">
                <a:latin typeface="Meiryo UI" pitchFamily="50" charset="-128"/>
                <a:ea typeface="Meiryo UI" pitchFamily="50" charset="-128"/>
              </a:rPr>
              <a:t>Way forward: Concern 1</a:t>
            </a:r>
            <a:endParaRPr lang="sv-SE" sz="3600" baseline="-25000" dirty="0"/>
          </a:p>
        </p:txBody>
      </p:sp>
    </p:spTree>
    <p:extLst>
      <p:ext uri="{BB962C8B-B14F-4D97-AF65-F5344CB8AC3E}">
        <p14:creationId xmlns:p14="http://schemas.microsoft.com/office/powerpoint/2010/main" val="1947692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Way forward: Concern 2</a:t>
            </a:r>
            <a:endParaRPr lang="sv-SE" sz="3600" baseline="-25000" dirty="0"/>
          </a:p>
        </p:txBody>
      </p:sp>
      <p:sp>
        <p:nvSpPr>
          <p:cNvPr id="7" name="正方形/長方形 6"/>
          <p:cNvSpPr/>
          <p:nvPr/>
        </p:nvSpPr>
        <p:spPr>
          <a:xfrm>
            <a:off x="308592" y="3789040"/>
            <a:ext cx="10657184" cy="929485"/>
          </a:xfrm>
          <a:prstGeom prst="rect">
            <a:avLst/>
          </a:prstGeom>
        </p:spPr>
        <p:txBody>
          <a:bodyPr wrap="square">
            <a:spAutoFit/>
          </a:bodyPr>
          <a:lstStyle/>
          <a:p>
            <a:pPr marL="342900" lvl="0" indent="-342900">
              <a:spcBef>
                <a:spcPct val="20000"/>
              </a:spcBef>
              <a:buFont typeface="Arial" pitchFamily="34" charset="0"/>
              <a:buChar char="•"/>
            </a:pPr>
            <a:r>
              <a:rPr lang="en-US" altLang="ja-JP" sz="1600" b="1" dirty="0">
                <a:solidFill>
                  <a:srgbClr val="3333CC"/>
                </a:solidFill>
                <a:latin typeface="Meiryo UI" pitchFamily="50" charset="-128"/>
                <a:ea typeface="Meiryo UI" pitchFamily="50" charset="-128"/>
                <a:cs typeface="Meiryo UI" pitchFamily="50" charset="-128"/>
              </a:rPr>
              <a:t>As discussed in online session[2], </a:t>
            </a:r>
          </a:p>
          <a:p>
            <a:pPr marL="800100" lvl="1" indent="-342900">
              <a:spcBef>
                <a:spcPct val="20000"/>
              </a:spcBef>
              <a:buFont typeface="Arial" pitchFamily="34" charset="0"/>
              <a:buChar char="•"/>
            </a:pPr>
            <a:r>
              <a:rPr lang="en-US" altLang="ja-JP" sz="1600" b="1" dirty="0">
                <a:solidFill>
                  <a:srgbClr val="3333CC"/>
                </a:solidFill>
                <a:latin typeface="Meiryo UI" pitchFamily="50" charset="-128"/>
                <a:ea typeface="Meiryo UI" pitchFamily="50" charset="-128"/>
                <a:cs typeface="Meiryo UI" pitchFamily="50" charset="-128"/>
              </a:rPr>
              <a:t>BWs of ACI/IBB are same as Aggregated CBW of CA</a:t>
            </a:r>
          </a:p>
          <a:p>
            <a:pPr marL="800100" lvl="1" indent="-342900">
              <a:spcBef>
                <a:spcPct val="20000"/>
              </a:spcBef>
              <a:buFont typeface="Arial" pitchFamily="34" charset="0"/>
              <a:buChar char="•"/>
            </a:pPr>
            <a:r>
              <a:rPr lang="en-US" altLang="ja-JP" sz="1600" b="1" dirty="0">
                <a:solidFill>
                  <a:srgbClr val="3333CC"/>
                </a:solidFill>
                <a:latin typeface="Meiryo UI" pitchFamily="50" charset="-128"/>
                <a:ea typeface="Meiryo UI" pitchFamily="50" charset="-128"/>
                <a:cs typeface="Meiryo UI" pitchFamily="50" charset="-128"/>
              </a:rPr>
              <a:t>Interference power of ACI is REFSENS + 45.5 dB for all CA configuration</a:t>
            </a:r>
          </a:p>
        </p:txBody>
      </p:sp>
      <p:sp>
        <p:nvSpPr>
          <p:cNvPr id="53" name="正方形/長方形 52"/>
          <p:cNvSpPr/>
          <p:nvPr/>
        </p:nvSpPr>
        <p:spPr bwMode="auto">
          <a:xfrm>
            <a:off x="3006311" y="2573439"/>
            <a:ext cx="720080" cy="613025"/>
          </a:xfrm>
          <a:prstGeom prst="rect">
            <a:avLst/>
          </a:prstGeom>
          <a:solidFill>
            <a:srgbClr val="FF0000"/>
          </a:solidFill>
          <a:ln>
            <a:noFill/>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cs typeface="Arial" panose="020B0604020202020204" pitchFamily="34" charset="0"/>
              </a:rPr>
              <a:t>CC1</a:t>
            </a:r>
            <a:endParaRPr kumimoji="0" lang="ja-JP" altLang="en-US"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cs typeface="Arial" panose="020B0604020202020204" pitchFamily="34" charset="0"/>
            </a:endParaRPr>
          </a:p>
        </p:txBody>
      </p:sp>
      <p:cxnSp>
        <p:nvCxnSpPr>
          <p:cNvPr id="54" name="直線コネクタ 53"/>
          <p:cNvCxnSpPr/>
          <p:nvPr/>
        </p:nvCxnSpPr>
        <p:spPr bwMode="auto">
          <a:xfrm>
            <a:off x="3042479" y="3322873"/>
            <a:ext cx="1476000" cy="0"/>
          </a:xfrm>
          <a:prstGeom prst="line">
            <a:avLst/>
          </a:prstGeom>
          <a:solidFill>
            <a:schemeClr val="accent1"/>
          </a:solidFill>
          <a:ln w="12700" cap="flat" cmpd="sng" algn="ctr">
            <a:solidFill>
              <a:schemeClr val="tx1"/>
            </a:solidFill>
            <a:prstDash val="solid"/>
            <a:round/>
            <a:headEnd type="arrow" w="med" len="med"/>
            <a:tailEnd type="arrow" w="med" len="med"/>
          </a:ln>
          <a:effectLst/>
        </p:spPr>
      </p:cxnSp>
      <p:sp>
        <p:nvSpPr>
          <p:cNvPr id="55" name="テキスト ボックス 54"/>
          <p:cNvSpPr txBox="1"/>
          <p:nvPr/>
        </p:nvSpPr>
        <p:spPr>
          <a:xfrm>
            <a:off x="3390857" y="3411417"/>
            <a:ext cx="664383"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CBW</a:t>
            </a:r>
            <a:endParaRPr kumimoji="1" lang="ja-JP" altLang="en-US" dirty="0">
              <a:latin typeface="Meiryo UI" panose="020B0604030504040204" pitchFamily="50" charset="-128"/>
              <a:ea typeface="Meiryo UI" panose="020B0604030504040204" pitchFamily="50" charset="-128"/>
            </a:endParaRPr>
          </a:p>
        </p:txBody>
      </p:sp>
      <p:cxnSp>
        <p:nvCxnSpPr>
          <p:cNvPr id="56" name="直線コネクタ 55"/>
          <p:cNvCxnSpPr/>
          <p:nvPr/>
        </p:nvCxnSpPr>
        <p:spPr bwMode="auto">
          <a:xfrm flipH="1" flipV="1">
            <a:off x="4663668" y="1874860"/>
            <a:ext cx="504321" cy="322894"/>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57" name="直線コネクタ 56"/>
          <p:cNvCxnSpPr/>
          <p:nvPr/>
        </p:nvCxnSpPr>
        <p:spPr bwMode="auto">
          <a:xfrm flipV="1">
            <a:off x="4518479" y="3322873"/>
            <a:ext cx="1440000" cy="0"/>
          </a:xfrm>
          <a:prstGeom prst="line">
            <a:avLst/>
          </a:prstGeom>
          <a:solidFill>
            <a:schemeClr val="accent1"/>
          </a:solidFill>
          <a:ln w="12700" cap="flat" cmpd="sng" algn="ctr">
            <a:solidFill>
              <a:schemeClr val="tx1"/>
            </a:solidFill>
            <a:prstDash val="solid"/>
            <a:round/>
            <a:headEnd type="arrow" w="med" len="med"/>
            <a:tailEnd type="arrow" w="med" len="med"/>
          </a:ln>
          <a:effectLst/>
        </p:spPr>
      </p:cxnSp>
      <p:sp>
        <p:nvSpPr>
          <p:cNvPr id="58" name="テキスト ボックス 57"/>
          <p:cNvSpPr txBox="1"/>
          <p:nvPr/>
        </p:nvSpPr>
        <p:spPr>
          <a:xfrm>
            <a:off x="4934216" y="3466889"/>
            <a:ext cx="664383"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CBW</a:t>
            </a:r>
            <a:endParaRPr kumimoji="1" lang="ja-JP" altLang="en-US" dirty="0">
              <a:latin typeface="Meiryo UI" panose="020B0604030504040204" pitchFamily="50" charset="-128"/>
              <a:ea typeface="Meiryo UI" panose="020B0604030504040204" pitchFamily="50" charset="-128"/>
            </a:endParaRPr>
          </a:p>
        </p:txBody>
      </p:sp>
      <p:sp>
        <p:nvSpPr>
          <p:cNvPr id="59" name="テキスト ボックス 58"/>
          <p:cNvSpPr txBox="1"/>
          <p:nvPr/>
        </p:nvSpPr>
        <p:spPr>
          <a:xfrm>
            <a:off x="6837693" y="1068870"/>
            <a:ext cx="830677" cy="369332"/>
          </a:xfrm>
          <a:prstGeom prst="rect">
            <a:avLst/>
          </a:prstGeom>
          <a:noFill/>
        </p:spPr>
        <p:txBody>
          <a:bodyPr wrap="none" rtlCol="0">
            <a:spAutoFit/>
          </a:bodyPr>
          <a:lstStyle/>
          <a:p>
            <a:pPr algn="ctr"/>
            <a:r>
              <a:rPr lang="en-US" altLang="ja-JP" b="1" dirty="0">
                <a:solidFill>
                  <a:srgbClr val="FF9900"/>
                </a:solidFill>
                <a:latin typeface="Meiryo UI" panose="020B0604030504040204" pitchFamily="50" charset="-128"/>
                <a:ea typeface="Meiryo UI" panose="020B0604030504040204" pitchFamily="50" charset="-128"/>
              </a:rPr>
              <a:t>[-56]</a:t>
            </a:r>
            <a:endParaRPr kumimoji="1" lang="ja-JP" altLang="en-US" b="1" dirty="0">
              <a:solidFill>
                <a:srgbClr val="FF9900"/>
              </a:solidFill>
              <a:latin typeface="Meiryo UI" panose="020B0604030504040204" pitchFamily="50" charset="-128"/>
              <a:ea typeface="Meiryo UI" panose="020B0604030504040204" pitchFamily="50" charset="-128"/>
            </a:endParaRPr>
          </a:p>
        </p:txBody>
      </p:sp>
      <p:cxnSp>
        <p:nvCxnSpPr>
          <p:cNvPr id="60" name="直線コネクタ 59"/>
          <p:cNvCxnSpPr/>
          <p:nvPr/>
        </p:nvCxnSpPr>
        <p:spPr bwMode="auto">
          <a:xfrm flipV="1">
            <a:off x="6905739" y="1382564"/>
            <a:ext cx="165840" cy="311134"/>
          </a:xfrm>
          <a:prstGeom prst="line">
            <a:avLst/>
          </a:prstGeom>
          <a:solidFill>
            <a:schemeClr val="accent1"/>
          </a:solidFill>
          <a:ln w="28575" cap="flat" cmpd="sng" algn="ctr">
            <a:solidFill>
              <a:srgbClr val="FF9900"/>
            </a:solidFill>
            <a:prstDash val="solid"/>
            <a:round/>
            <a:headEnd type="none" w="med" len="med"/>
            <a:tailEnd type="none" w="med" len="med"/>
          </a:ln>
          <a:effectLst/>
        </p:spPr>
      </p:cxnSp>
      <p:sp>
        <p:nvSpPr>
          <p:cNvPr id="61" name="テキスト ボックス 60"/>
          <p:cNvSpPr txBox="1"/>
          <p:nvPr/>
        </p:nvSpPr>
        <p:spPr>
          <a:xfrm>
            <a:off x="8488199" y="939558"/>
            <a:ext cx="830677" cy="369332"/>
          </a:xfrm>
          <a:prstGeom prst="rect">
            <a:avLst/>
          </a:prstGeom>
          <a:noFill/>
        </p:spPr>
        <p:txBody>
          <a:bodyPr wrap="none" rtlCol="0">
            <a:spAutoFit/>
          </a:bodyPr>
          <a:lstStyle/>
          <a:p>
            <a:pPr algn="ctr"/>
            <a:r>
              <a:rPr lang="en-US" altLang="ja-JP" b="1" dirty="0">
                <a:solidFill>
                  <a:srgbClr val="009900"/>
                </a:solidFill>
                <a:latin typeface="Meiryo UI" panose="020B0604030504040204" pitchFamily="50" charset="-128"/>
                <a:ea typeface="Meiryo UI" panose="020B0604030504040204" pitchFamily="50" charset="-128"/>
              </a:rPr>
              <a:t>[-44]</a:t>
            </a:r>
            <a:endParaRPr kumimoji="1" lang="ja-JP" altLang="en-US" b="1" dirty="0">
              <a:solidFill>
                <a:srgbClr val="009900"/>
              </a:solidFill>
              <a:latin typeface="Meiryo UI" panose="020B0604030504040204" pitchFamily="50" charset="-128"/>
              <a:ea typeface="Meiryo UI" panose="020B0604030504040204" pitchFamily="50" charset="-128"/>
            </a:endParaRPr>
          </a:p>
        </p:txBody>
      </p:sp>
      <p:cxnSp>
        <p:nvCxnSpPr>
          <p:cNvPr id="62" name="直線コネクタ 61"/>
          <p:cNvCxnSpPr/>
          <p:nvPr/>
        </p:nvCxnSpPr>
        <p:spPr bwMode="auto">
          <a:xfrm flipV="1">
            <a:off x="8420548" y="1180205"/>
            <a:ext cx="130379" cy="202359"/>
          </a:xfrm>
          <a:prstGeom prst="line">
            <a:avLst/>
          </a:prstGeom>
          <a:solidFill>
            <a:schemeClr val="accent1"/>
          </a:solidFill>
          <a:ln w="28575" cap="flat" cmpd="sng" algn="ctr">
            <a:solidFill>
              <a:srgbClr val="009900"/>
            </a:solidFill>
            <a:prstDash val="solid"/>
            <a:round/>
            <a:headEnd type="none" w="med" len="med"/>
            <a:tailEnd type="none" w="med" len="med"/>
          </a:ln>
          <a:effectLst/>
        </p:spPr>
      </p:cxnSp>
      <p:sp>
        <p:nvSpPr>
          <p:cNvPr id="63" name="正方形/長方形 62"/>
          <p:cNvSpPr/>
          <p:nvPr/>
        </p:nvSpPr>
        <p:spPr bwMode="auto">
          <a:xfrm>
            <a:off x="4501408" y="2297043"/>
            <a:ext cx="1479348" cy="864000"/>
          </a:xfrm>
          <a:prstGeom prst="rect">
            <a:avLst/>
          </a:prstGeom>
          <a:noFill/>
          <a:ln w="28575">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64" name="テキスト ボックス 63"/>
          <p:cNvSpPr txBox="1"/>
          <p:nvPr/>
        </p:nvSpPr>
        <p:spPr>
          <a:xfrm>
            <a:off x="4965146" y="2485786"/>
            <a:ext cx="530916" cy="307777"/>
          </a:xfrm>
          <a:prstGeom prst="rect">
            <a:avLst/>
          </a:prstGeom>
          <a:noFill/>
        </p:spPr>
        <p:txBody>
          <a:bodyPr wrap="none" rtlCol="0">
            <a:spAutoFit/>
          </a:bodyPr>
          <a:lstStyle/>
          <a:p>
            <a:pPr algn="ctr"/>
            <a:r>
              <a:rPr lang="en-US" altLang="ja-JP" sz="1400" b="1" dirty="0">
                <a:solidFill>
                  <a:srgbClr val="FF0000"/>
                </a:solidFill>
                <a:latin typeface="Meiryo UI" panose="020B0604030504040204" pitchFamily="50" charset="-128"/>
                <a:ea typeface="Meiryo UI" panose="020B0604030504040204" pitchFamily="50" charset="-128"/>
              </a:rPr>
              <a:t>ACI</a:t>
            </a:r>
            <a:endParaRPr kumimoji="1" lang="ja-JP" altLang="en-US" sz="1400" b="1" dirty="0">
              <a:solidFill>
                <a:srgbClr val="FF0000"/>
              </a:solidFill>
              <a:latin typeface="Meiryo UI" panose="020B0604030504040204" pitchFamily="50" charset="-128"/>
              <a:ea typeface="Meiryo UI" panose="020B0604030504040204" pitchFamily="50" charset="-128"/>
            </a:endParaRPr>
          </a:p>
        </p:txBody>
      </p:sp>
      <p:cxnSp>
        <p:nvCxnSpPr>
          <p:cNvPr id="65" name="直線矢印コネクタ 64"/>
          <p:cNvCxnSpPr/>
          <p:nvPr/>
        </p:nvCxnSpPr>
        <p:spPr>
          <a:xfrm>
            <a:off x="1559496" y="3178856"/>
            <a:ext cx="84969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6" name="正方形/長方形 65"/>
          <p:cNvSpPr/>
          <p:nvPr/>
        </p:nvSpPr>
        <p:spPr bwMode="auto">
          <a:xfrm>
            <a:off x="3817217" y="2565831"/>
            <a:ext cx="668961" cy="613025"/>
          </a:xfrm>
          <a:prstGeom prst="rect">
            <a:avLst/>
          </a:prstGeom>
          <a:solidFill>
            <a:srgbClr val="FF0000"/>
          </a:solidFill>
          <a:ln>
            <a:noFill/>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cs typeface="Arial" panose="020B0604020202020204" pitchFamily="34" charset="0"/>
              </a:rPr>
              <a:t>CC2</a:t>
            </a:r>
          </a:p>
        </p:txBody>
      </p:sp>
      <p:sp>
        <p:nvSpPr>
          <p:cNvPr id="67" name="正方形/長方形 66"/>
          <p:cNvSpPr/>
          <p:nvPr/>
        </p:nvSpPr>
        <p:spPr bwMode="auto">
          <a:xfrm>
            <a:off x="6030647" y="1819535"/>
            <a:ext cx="1479348" cy="1332000"/>
          </a:xfrm>
          <a:prstGeom prst="rect">
            <a:avLst/>
          </a:prstGeom>
          <a:noFill/>
          <a:ln w="28575">
            <a:solidFill>
              <a:srgbClr val="FFC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68" name="テキスト ボックス 67"/>
          <p:cNvSpPr txBox="1"/>
          <p:nvPr/>
        </p:nvSpPr>
        <p:spPr>
          <a:xfrm>
            <a:off x="6477046" y="2453852"/>
            <a:ext cx="660758" cy="307777"/>
          </a:xfrm>
          <a:prstGeom prst="rect">
            <a:avLst/>
          </a:prstGeom>
          <a:noFill/>
        </p:spPr>
        <p:txBody>
          <a:bodyPr wrap="none" rtlCol="0">
            <a:spAutoFit/>
          </a:bodyPr>
          <a:lstStyle/>
          <a:p>
            <a:pPr algn="ctr"/>
            <a:r>
              <a:rPr lang="en-US" altLang="ja-JP" sz="1400" b="1" dirty="0">
                <a:solidFill>
                  <a:srgbClr val="FFC000"/>
                </a:solidFill>
                <a:latin typeface="Meiryo UI" panose="020B0604030504040204" pitchFamily="50" charset="-128"/>
                <a:ea typeface="Meiryo UI" panose="020B0604030504040204" pitchFamily="50" charset="-128"/>
              </a:rPr>
              <a:t>IBB1</a:t>
            </a:r>
            <a:endParaRPr kumimoji="1" lang="ja-JP" altLang="en-US" sz="1400" b="1" dirty="0">
              <a:solidFill>
                <a:srgbClr val="FFC000"/>
              </a:solidFill>
              <a:latin typeface="Meiryo UI" panose="020B0604030504040204" pitchFamily="50" charset="-128"/>
              <a:ea typeface="Meiryo UI" panose="020B0604030504040204" pitchFamily="50" charset="-128"/>
            </a:endParaRPr>
          </a:p>
        </p:txBody>
      </p:sp>
      <p:sp>
        <p:nvSpPr>
          <p:cNvPr id="69" name="正方形/長方形 68"/>
          <p:cNvSpPr/>
          <p:nvPr/>
        </p:nvSpPr>
        <p:spPr bwMode="auto">
          <a:xfrm>
            <a:off x="7501316" y="1542570"/>
            <a:ext cx="1476000" cy="1656000"/>
          </a:xfrm>
          <a:prstGeom prst="rect">
            <a:avLst/>
          </a:prstGeom>
          <a:noFill/>
          <a:ln w="28575">
            <a:solidFill>
              <a:srgbClr val="00B05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70" name="テキスト ボックス 69"/>
          <p:cNvSpPr txBox="1"/>
          <p:nvPr/>
        </p:nvSpPr>
        <p:spPr>
          <a:xfrm>
            <a:off x="7994692" y="2453852"/>
            <a:ext cx="660758" cy="307777"/>
          </a:xfrm>
          <a:prstGeom prst="rect">
            <a:avLst/>
          </a:prstGeom>
          <a:noFill/>
        </p:spPr>
        <p:txBody>
          <a:bodyPr wrap="none" rtlCol="0">
            <a:spAutoFit/>
          </a:bodyPr>
          <a:lstStyle/>
          <a:p>
            <a:pPr algn="ctr"/>
            <a:r>
              <a:rPr lang="en-US" altLang="ja-JP" sz="1400" b="1" dirty="0">
                <a:solidFill>
                  <a:srgbClr val="00B050"/>
                </a:solidFill>
                <a:latin typeface="Meiryo UI" panose="020B0604030504040204" pitchFamily="50" charset="-128"/>
                <a:ea typeface="Meiryo UI" panose="020B0604030504040204" pitchFamily="50" charset="-128"/>
              </a:rPr>
              <a:t>IBB2</a:t>
            </a:r>
            <a:endParaRPr kumimoji="1" lang="ja-JP" altLang="en-US" sz="1400" b="1" dirty="0">
              <a:solidFill>
                <a:srgbClr val="00B050"/>
              </a:solidFill>
              <a:latin typeface="Meiryo UI" panose="020B0604030504040204" pitchFamily="50" charset="-128"/>
              <a:ea typeface="Meiryo UI" panose="020B0604030504040204" pitchFamily="50" charset="-128"/>
            </a:endParaRPr>
          </a:p>
        </p:txBody>
      </p:sp>
      <p:cxnSp>
        <p:nvCxnSpPr>
          <p:cNvPr id="71" name="直線コネクタ 70"/>
          <p:cNvCxnSpPr/>
          <p:nvPr/>
        </p:nvCxnSpPr>
        <p:spPr bwMode="auto">
          <a:xfrm flipV="1">
            <a:off x="6050321" y="3320589"/>
            <a:ext cx="1440000" cy="0"/>
          </a:xfrm>
          <a:prstGeom prst="line">
            <a:avLst/>
          </a:prstGeom>
          <a:solidFill>
            <a:schemeClr val="accent1"/>
          </a:solidFill>
          <a:ln w="12700" cap="flat" cmpd="sng" algn="ctr">
            <a:solidFill>
              <a:schemeClr val="tx1"/>
            </a:solidFill>
            <a:prstDash val="solid"/>
            <a:round/>
            <a:headEnd type="arrow" w="med" len="med"/>
            <a:tailEnd type="arrow" w="med" len="med"/>
          </a:ln>
          <a:effectLst/>
        </p:spPr>
      </p:cxnSp>
      <p:sp>
        <p:nvSpPr>
          <p:cNvPr id="72" name="テキスト ボックス 71"/>
          <p:cNvSpPr txBox="1"/>
          <p:nvPr/>
        </p:nvSpPr>
        <p:spPr>
          <a:xfrm>
            <a:off x="6501691" y="3466889"/>
            <a:ext cx="664383"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CBW</a:t>
            </a:r>
            <a:endParaRPr kumimoji="1" lang="ja-JP" altLang="en-US" dirty="0">
              <a:latin typeface="Meiryo UI" panose="020B0604030504040204" pitchFamily="50" charset="-128"/>
              <a:ea typeface="Meiryo UI" panose="020B0604030504040204" pitchFamily="50" charset="-128"/>
            </a:endParaRPr>
          </a:p>
        </p:txBody>
      </p:sp>
      <p:cxnSp>
        <p:nvCxnSpPr>
          <p:cNvPr id="73" name="直線コネクタ 72"/>
          <p:cNvCxnSpPr/>
          <p:nvPr/>
        </p:nvCxnSpPr>
        <p:spPr bwMode="auto">
          <a:xfrm flipV="1">
            <a:off x="7542614" y="3320589"/>
            <a:ext cx="1440000" cy="0"/>
          </a:xfrm>
          <a:prstGeom prst="line">
            <a:avLst/>
          </a:prstGeom>
          <a:solidFill>
            <a:schemeClr val="accent1"/>
          </a:solidFill>
          <a:ln w="12700" cap="flat" cmpd="sng" algn="ctr">
            <a:solidFill>
              <a:schemeClr val="tx1"/>
            </a:solidFill>
            <a:prstDash val="solid"/>
            <a:round/>
            <a:headEnd type="arrow" w="med" len="med"/>
            <a:tailEnd type="arrow" w="med" len="med"/>
          </a:ln>
          <a:effectLst/>
        </p:spPr>
      </p:cxnSp>
      <p:sp>
        <p:nvSpPr>
          <p:cNvPr id="74" name="テキスト ボックス 73"/>
          <p:cNvSpPr txBox="1"/>
          <p:nvPr/>
        </p:nvSpPr>
        <p:spPr>
          <a:xfrm>
            <a:off x="8052576" y="3486601"/>
            <a:ext cx="664383"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CBW</a:t>
            </a:r>
            <a:endParaRPr kumimoji="1" lang="ja-JP" altLang="en-US" dirty="0">
              <a:latin typeface="Meiryo UI" panose="020B0604030504040204" pitchFamily="50" charset="-128"/>
              <a:ea typeface="Meiryo UI" panose="020B0604030504040204" pitchFamily="50" charset="-128"/>
            </a:endParaRPr>
          </a:p>
        </p:txBody>
      </p:sp>
      <p:sp>
        <p:nvSpPr>
          <p:cNvPr id="76" name="テキスト ボックス 75"/>
          <p:cNvSpPr txBox="1"/>
          <p:nvPr/>
        </p:nvSpPr>
        <p:spPr>
          <a:xfrm>
            <a:off x="2759060" y="1630997"/>
            <a:ext cx="1749198" cy="307777"/>
          </a:xfrm>
          <a:prstGeom prst="rect">
            <a:avLst/>
          </a:prstGeom>
          <a:noFill/>
        </p:spPr>
        <p:txBody>
          <a:bodyPr wrap="none" rtlCol="0">
            <a:spAutoFit/>
          </a:bodyPr>
          <a:lstStyle/>
          <a:p>
            <a:pPr algn="ctr"/>
            <a:r>
              <a:rPr lang="en-US" altLang="ja-JP" sz="1400" b="1" dirty="0">
                <a:solidFill>
                  <a:srgbClr val="FF0000"/>
                </a:solidFill>
                <a:latin typeface="Meiryo UI" panose="020B0604030504040204" pitchFamily="50" charset="-128"/>
                <a:ea typeface="Meiryo UI" panose="020B0604030504040204" pitchFamily="50" charset="-128"/>
              </a:rPr>
              <a:t>REFSENS + 45.5</a:t>
            </a:r>
            <a:endParaRPr kumimoji="1" lang="ja-JP" altLang="en-US" sz="1400" b="1" dirty="0">
              <a:solidFill>
                <a:srgbClr val="FF0000"/>
              </a:solidFill>
              <a:latin typeface="Meiryo UI" panose="020B0604030504040204" pitchFamily="50" charset="-128"/>
              <a:ea typeface="Meiryo UI" panose="020B0604030504040204" pitchFamily="50" charset="-128"/>
            </a:endParaRPr>
          </a:p>
        </p:txBody>
      </p:sp>
      <p:sp>
        <p:nvSpPr>
          <p:cNvPr id="77" name="正方形/長方形 76"/>
          <p:cNvSpPr/>
          <p:nvPr/>
        </p:nvSpPr>
        <p:spPr>
          <a:xfrm>
            <a:off x="308592" y="4877693"/>
            <a:ext cx="11476040" cy="1668149"/>
          </a:xfrm>
          <a:prstGeom prst="rect">
            <a:avLst/>
          </a:prstGeom>
        </p:spPr>
        <p:txBody>
          <a:bodyPr wrap="square">
            <a:spAutoFit/>
          </a:bodyPr>
          <a:lstStyle/>
          <a:p>
            <a:pPr marL="342900" lvl="0"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Note that power of IBB is set as tentative because power of ACI could be higher than that of IBB in current specification though ACI is closer to wanted signal. Therefore, power of IBB should be further discussed and  changed if needed. </a:t>
            </a:r>
            <a:r>
              <a:rPr lang="en-US" altLang="ja-JP" sz="1600" b="1" dirty="0">
                <a:solidFill>
                  <a:srgbClr val="FF0000"/>
                </a:solidFill>
                <a:latin typeface="Meiryo UI" pitchFamily="50" charset="-128"/>
                <a:ea typeface="Meiryo UI" pitchFamily="50" charset="-128"/>
                <a:cs typeface="Meiryo UI" pitchFamily="50" charset="-128"/>
              </a:rPr>
              <a:t>(this issue already exists in single-carrier as well)</a:t>
            </a:r>
          </a:p>
          <a:p>
            <a:pPr marL="342900" lvl="0" indent="-342900">
              <a:spcBef>
                <a:spcPct val="20000"/>
              </a:spcBef>
              <a:buFont typeface="Arial" pitchFamily="34" charset="0"/>
              <a:buChar char="•"/>
            </a:pPr>
            <a:endParaRPr lang="en-US" altLang="ja-JP" sz="1600" b="1" dirty="0">
              <a:latin typeface="Meiryo UI" pitchFamily="50" charset="-128"/>
              <a:ea typeface="Meiryo UI" pitchFamily="50" charset="-128"/>
              <a:cs typeface="Meiryo UI" pitchFamily="50" charset="-128"/>
            </a:endParaRPr>
          </a:p>
          <a:p>
            <a:pPr marL="342900" lvl="0"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OBB for 2DL/1UL intra-band contiguous NR CA for NR bands in FR1 should be specified with out-of-band blocker of case 3 only and the frequency offset is 3CBW. </a:t>
            </a:r>
          </a:p>
        </p:txBody>
      </p:sp>
    </p:spTree>
    <p:extLst>
      <p:ext uri="{BB962C8B-B14F-4D97-AF65-F5344CB8AC3E}">
        <p14:creationId xmlns:p14="http://schemas.microsoft.com/office/powerpoint/2010/main" val="3792102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Way forward</a:t>
            </a:r>
            <a:endParaRPr lang="sv-SE" sz="3600" baseline="-25000" dirty="0"/>
          </a:p>
        </p:txBody>
      </p:sp>
      <p:sp>
        <p:nvSpPr>
          <p:cNvPr id="7" name="正方形/長方形 6"/>
          <p:cNvSpPr/>
          <p:nvPr/>
        </p:nvSpPr>
        <p:spPr>
          <a:xfrm>
            <a:off x="335360" y="1412776"/>
            <a:ext cx="10657184" cy="1151084"/>
          </a:xfrm>
          <a:prstGeom prst="rect">
            <a:avLst/>
          </a:prstGeom>
        </p:spPr>
        <p:txBody>
          <a:bodyPr wrap="square">
            <a:spAutoFit/>
          </a:bodyPr>
          <a:lstStyle/>
          <a:p>
            <a:pPr marL="342900" lvl="0" indent="-342900">
              <a:spcBef>
                <a:spcPct val="20000"/>
              </a:spcBef>
              <a:buFont typeface="Arial" pitchFamily="34" charset="0"/>
              <a:buChar char="•"/>
            </a:pPr>
            <a:r>
              <a:rPr lang="en-US" altLang="ja-JP" sz="2000" b="1" dirty="0">
                <a:solidFill>
                  <a:srgbClr val="0000FF"/>
                </a:solidFill>
                <a:latin typeface="Meiryo UI" pitchFamily="50" charset="-128"/>
                <a:ea typeface="Meiryo UI" pitchFamily="50" charset="-128"/>
                <a:cs typeface="Meiryo UI" pitchFamily="50" charset="-128"/>
              </a:rPr>
              <a:t>UE RF requirements for 2DL/1UL intra contiguous NR CA in FR1 should be captured in the draft CR RAN4 #86.</a:t>
            </a:r>
          </a:p>
          <a:p>
            <a:pPr marL="342900" lvl="0" indent="-342900">
              <a:spcBef>
                <a:spcPct val="20000"/>
              </a:spcBef>
              <a:buFont typeface="Arial" pitchFamily="34" charset="0"/>
              <a:buChar char="•"/>
            </a:pPr>
            <a:endParaRPr lang="en-US" altLang="ja-JP" sz="2400" b="1" dirty="0">
              <a:solidFill>
                <a:srgbClr val="3333CC"/>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022294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31504" y="260648"/>
            <a:ext cx="8928992" cy="504056"/>
          </a:xfrm>
        </p:spPr>
        <p:txBody>
          <a:bodyPr>
            <a:noAutofit/>
          </a:bodyPr>
          <a:lstStyle/>
          <a:p>
            <a:r>
              <a:rPr lang="en-US" sz="3600" b="1" dirty="0">
                <a:latin typeface="Meiryo UI" pitchFamily="50" charset="-128"/>
                <a:ea typeface="Meiryo UI" pitchFamily="50" charset="-128"/>
              </a:rPr>
              <a:t>Appendix</a:t>
            </a:r>
            <a:endParaRPr lang="sv-SE" sz="3600" baseline="-25000" dirty="0"/>
          </a:p>
        </p:txBody>
      </p:sp>
      <p:sp>
        <p:nvSpPr>
          <p:cNvPr id="7" name="正方形/長方形 6"/>
          <p:cNvSpPr/>
          <p:nvPr/>
        </p:nvSpPr>
        <p:spPr>
          <a:xfrm>
            <a:off x="335360" y="1196752"/>
            <a:ext cx="10657184" cy="4684359"/>
          </a:xfrm>
          <a:prstGeom prst="rect">
            <a:avLst/>
          </a:prstGeom>
        </p:spPr>
        <p:txBody>
          <a:bodyPr wrap="square">
            <a:spAutoFit/>
          </a:bodyPr>
          <a:lstStyle/>
          <a:p>
            <a:pPr marL="342900" lvl="0" indent="-342900">
              <a:spcBef>
                <a:spcPct val="20000"/>
              </a:spcBef>
              <a:buFont typeface="Arial" pitchFamily="34" charset="0"/>
              <a:buChar char="•"/>
            </a:pPr>
            <a:r>
              <a:rPr lang="en-US" altLang="ja-JP" sz="2000" b="1" dirty="0">
                <a:solidFill>
                  <a:srgbClr val="0000FF"/>
                </a:solidFill>
                <a:latin typeface="Meiryo UI" pitchFamily="50" charset="-128"/>
                <a:ea typeface="Meiryo UI" pitchFamily="50" charset="-128"/>
                <a:cs typeface="Meiryo UI" pitchFamily="50" charset="-128"/>
              </a:rPr>
              <a:t>Agreements in [1] as below</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2: Transmit OFF power for 2UL intra-band contiguous NR CA for NR bands in FR1 should follow the mean power of -50 </a:t>
            </a:r>
            <a:r>
              <a:rPr lang="en-US" altLang="ja-JP" sz="1600" b="1" dirty="0" err="1">
                <a:latin typeface="Meiryo UI" pitchFamily="50" charset="-128"/>
                <a:ea typeface="Meiryo UI" pitchFamily="50" charset="-128"/>
                <a:cs typeface="Meiryo UI" pitchFamily="50" charset="-128"/>
              </a:rPr>
              <a:t>dBm</a:t>
            </a:r>
            <a:r>
              <a:rPr lang="en-US" altLang="ja-JP" sz="1600" b="1" dirty="0">
                <a:latin typeface="Meiryo UI" pitchFamily="50" charset="-128"/>
                <a:ea typeface="Meiryo UI" pitchFamily="50" charset="-128"/>
                <a:cs typeface="Meiryo UI" pitchFamily="50" charset="-128"/>
              </a:rPr>
              <a:t> per CC.</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3: Occupied bandwidth for 2UL intra-band contiguous NR CA for NR bands in FR1 should follow the same requirement of single-carrier.</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4: Spectrum emission mask for 2UL intra-band contiguous NR CA for NR bands in FR1 should be specified with the requirement as shown in Figure 1.</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5: Adjacent Channel Leakage power Ratio for 2UL intra-band contiguous NR CA for NR bands in FR1 should shall be higher than 31 dB for power class 2 and 30 dB for power class 3 if the measured adjacent channel power is greater than [–50] </a:t>
            </a:r>
            <a:r>
              <a:rPr lang="en-US" altLang="ja-JP" sz="1600" b="1" dirty="0" err="1">
                <a:latin typeface="Meiryo UI" pitchFamily="50" charset="-128"/>
                <a:ea typeface="Meiryo UI" pitchFamily="50" charset="-128"/>
                <a:cs typeface="Meiryo UI" pitchFamily="50" charset="-128"/>
              </a:rPr>
              <a:t>dBm</a:t>
            </a:r>
            <a:r>
              <a:rPr lang="en-US" altLang="ja-JP" sz="1600" b="1" dirty="0">
                <a:latin typeface="Meiryo UI" pitchFamily="50" charset="-128"/>
                <a:ea typeface="Meiryo UI" pitchFamily="50" charset="-128"/>
                <a:cs typeface="Meiryo UI" pitchFamily="50" charset="-128"/>
              </a:rPr>
              <a:t>.</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6: Spurious emissions for 2UL intra-band contiguous NR CA for NR bands in FR1 should follow the same requirements as those of single-carrier.</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7: Transmit intermodulation for 2UL intra-band contiguous NR CA for NR bands in FR1 should follow the intermodulation attenuation of -29 </a:t>
            </a:r>
            <a:r>
              <a:rPr lang="en-US" altLang="ja-JP" sz="1600" b="1" dirty="0" err="1">
                <a:latin typeface="Meiryo UI" pitchFamily="50" charset="-128"/>
                <a:ea typeface="Meiryo UI" pitchFamily="50" charset="-128"/>
                <a:cs typeface="Meiryo UI" pitchFamily="50" charset="-128"/>
              </a:rPr>
              <a:t>dBc</a:t>
            </a:r>
            <a:r>
              <a:rPr lang="en-US" altLang="ja-JP" sz="1600" b="1" dirty="0">
                <a:latin typeface="Meiryo UI" pitchFamily="50" charset="-128"/>
                <a:ea typeface="Meiryo UI" pitchFamily="50" charset="-128"/>
                <a:cs typeface="Meiryo UI" pitchFamily="50" charset="-128"/>
              </a:rPr>
              <a:t> and -35 </a:t>
            </a:r>
            <a:r>
              <a:rPr lang="en-US" altLang="ja-JP" sz="1600" b="1" dirty="0" err="1">
                <a:latin typeface="Meiryo UI" pitchFamily="50" charset="-128"/>
                <a:ea typeface="Meiryo UI" pitchFamily="50" charset="-128"/>
                <a:cs typeface="Meiryo UI" pitchFamily="50" charset="-128"/>
              </a:rPr>
              <a:t>dBc</a:t>
            </a:r>
            <a:r>
              <a:rPr lang="en-US" altLang="ja-JP" sz="1600" b="1" dirty="0">
                <a:latin typeface="Meiryo UI" pitchFamily="50" charset="-128"/>
                <a:ea typeface="Meiryo UI" pitchFamily="50" charset="-128"/>
                <a:cs typeface="Meiryo UI" pitchFamily="50" charset="-128"/>
              </a:rPr>
              <a:t> with an unwanted CW signal of -40 </a:t>
            </a:r>
            <a:r>
              <a:rPr lang="en-US" altLang="ja-JP" sz="1600" b="1" dirty="0" err="1">
                <a:latin typeface="Meiryo UI" pitchFamily="50" charset="-128"/>
                <a:ea typeface="Meiryo UI" pitchFamily="50" charset="-128"/>
                <a:cs typeface="Meiryo UI" pitchFamily="50" charset="-128"/>
              </a:rPr>
              <a:t>dBc</a:t>
            </a:r>
            <a:r>
              <a:rPr lang="en-US" altLang="ja-JP" sz="1600" b="1" dirty="0">
                <a:latin typeface="Meiryo UI" pitchFamily="50" charset="-128"/>
                <a:ea typeface="Meiryo UI" pitchFamily="50" charset="-128"/>
                <a:cs typeface="Meiryo UI" pitchFamily="50" charset="-128"/>
              </a:rPr>
              <a:t>.</a:t>
            </a:r>
          </a:p>
          <a:p>
            <a:pPr marL="800100" lvl="1" indent="-342900">
              <a:spcBef>
                <a:spcPct val="20000"/>
              </a:spcBef>
              <a:buFont typeface="Arial" pitchFamily="34" charset="0"/>
              <a:buChar char="•"/>
            </a:pPr>
            <a:r>
              <a:rPr lang="en-US" altLang="ja-JP" sz="1600" b="1" dirty="0">
                <a:latin typeface="Meiryo UI" pitchFamily="50" charset="-128"/>
                <a:ea typeface="Meiryo UI" pitchFamily="50" charset="-128"/>
                <a:cs typeface="Meiryo UI" pitchFamily="50" charset="-128"/>
              </a:rPr>
              <a:t>Proposal 8: Other </a:t>
            </a:r>
            <a:r>
              <a:rPr lang="en-US" altLang="ja-JP" sz="1600" b="1" dirty="0" err="1">
                <a:latin typeface="Meiryo UI" pitchFamily="50" charset="-128"/>
                <a:ea typeface="Meiryo UI" pitchFamily="50" charset="-128"/>
                <a:cs typeface="Meiryo UI" pitchFamily="50" charset="-128"/>
              </a:rPr>
              <a:t>Tx</a:t>
            </a:r>
            <a:r>
              <a:rPr lang="en-US" altLang="ja-JP" sz="1600" b="1" dirty="0">
                <a:latin typeface="Meiryo UI" pitchFamily="50" charset="-128"/>
                <a:ea typeface="Meiryo UI" pitchFamily="50" charset="-128"/>
                <a:cs typeface="Meiryo UI" pitchFamily="50" charset="-128"/>
              </a:rPr>
              <a:t> requirements should be further discussed and completed in the next meeting at the latest.</a:t>
            </a:r>
          </a:p>
        </p:txBody>
      </p:sp>
    </p:spTree>
    <p:extLst>
      <p:ext uri="{BB962C8B-B14F-4D97-AF65-F5344CB8AC3E}">
        <p14:creationId xmlns:p14="http://schemas.microsoft.com/office/powerpoint/2010/main" val="1617565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464" y="1124745"/>
            <a:ext cx="11367168" cy="4608512"/>
          </a:xfrm>
        </p:spPr>
        <p:txBody>
          <a:bodyPr>
            <a:noAutofit/>
          </a:bodyPr>
          <a:lstStyle/>
          <a:p>
            <a:r>
              <a:rPr lang="en-US" altLang="ja-JP" sz="1800" b="1" dirty="0">
                <a:latin typeface="Meiryo UI" pitchFamily="50" charset="-128"/>
                <a:ea typeface="Meiryo UI" pitchFamily="50" charset="-128"/>
                <a:cs typeface="Meiryo UI" pitchFamily="50" charset="-128"/>
              </a:rPr>
              <a:t>[1] R4-182709, UE RF requirements for intra-band contiguous NR CA for FR1, NTT DOCOMO, INC.</a:t>
            </a:r>
          </a:p>
          <a:p>
            <a:endParaRPr lang="en-US" altLang="ja-JP" sz="1800" b="1" dirty="0">
              <a:latin typeface="Meiryo UI" pitchFamily="50" charset="-128"/>
              <a:ea typeface="Meiryo UI" pitchFamily="50" charset="-128"/>
              <a:cs typeface="Meiryo UI" pitchFamily="50" charset="-128"/>
            </a:endParaRPr>
          </a:p>
          <a:p>
            <a:r>
              <a:rPr lang="en-US" altLang="ja-JP" sz="1800" b="1" dirty="0">
                <a:latin typeface="Meiryo UI" pitchFamily="50" charset="-128"/>
                <a:ea typeface="Meiryo UI" pitchFamily="50" charset="-128"/>
                <a:cs typeface="Meiryo UI" pitchFamily="50" charset="-128"/>
              </a:rPr>
              <a:t>[2]R4-1802267, 2DL/1UL intra-band contiguous NR CA ACS, IBB for NR bands in Sub 6, Qualcomm Incorporated.</a:t>
            </a: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References</a:t>
            </a:r>
            <a:endParaRPr lang="sv-SE" sz="3600" baseline="-25000" dirty="0"/>
          </a:p>
        </p:txBody>
      </p:sp>
    </p:spTree>
    <p:extLst>
      <p:ext uri="{BB962C8B-B14F-4D97-AF65-F5344CB8AC3E}">
        <p14:creationId xmlns:p14="http://schemas.microsoft.com/office/powerpoint/2010/main" val="163190652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65000"/>
          </a:schemeClr>
        </a:solidFill>
        <a:ln>
          <a:noFill/>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3258</TotalTime>
  <Words>633</Words>
  <Application>Microsoft Office PowerPoint</Application>
  <PresentationFormat>ワイド画面</PresentationFormat>
  <Paragraphs>54</Paragraphs>
  <Slides>7</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Meiryo UI</vt:lpstr>
      <vt:lpstr>ＭＳ Ｐゴシック</vt:lpstr>
      <vt:lpstr>游ゴシック</vt:lpstr>
      <vt:lpstr>Arial</vt:lpstr>
      <vt:lpstr>Calibri</vt:lpstr>
      <vt:lpstr>Office テーマ</vt:lpstr>
      <vt:lpstr>WF on UE RF requirements for intra-band contiguous NR CA in FR1</vt:lpstr>
      <vt:lpstr>Background</vt:lpstr>
      <vt:lpstr>Way forward: Concern 1</vt:lpstr>
      <vt:lpstr>Way forward: Concern 2</vt:lpstr>
      <vt:lpstr>Way forward</vt:lpstr>
      <vt:lpstr>Appendix</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get.every.single.stunning.view@gmail.com</cp:lastModifiedBy>
  <cp:revision>344</cp:revision>
  <dcterms:created xsi:type="dcterms:W3CDTF">2017-06-28T16:38:30Z</dcterms:created>
  <dcterms:modified xsi:type="dcterms:W3CDTF">2018-03-02T07:55:39Z</dcterms:modified>
</cp:coreProperties>
</file>