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9" r:id="rId4"/>
    <p:sldId id="258" r:id="rId5"/>
    <p:sldId id="257" r:id="rId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B93E8-1DD7-4E22-BF95-AF15A3BA0A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CEBCC20D-E7AD-4FD5-8F67-136890C30B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53C0ED37-0AE3-4B1E-B4FF-98BA7A5B2FC2}"/>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A65B400C-D737-4D3C-A841-456CCCD4607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016B45E-B214-4FE4-ACAB-6818ECC625D5}"/>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688165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0F4D5-50F6-4F67-8D0D-1377ECA4AA7C}"/>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C93A83C4-30D2-4F5D-A15B-E80088B432E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C485ED0C-DBEC-4E07-B1B3-2855D8108565}"/>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77D80204-F90B-4808-8DDF-EE6EA66F4EE4}"/>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756222F-FE5D-44CA-ACE3-13D7C7009E7F}"/>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1022032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4C70BA-A9FD-4B36-ADC1-32460A7D82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4CCC83F5-8518-48CA-8B51-7BCC6EA8802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A6B09F86-BA07-4C9A-9781-27212348D268}"/>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31468179-C492-4559-8C83-0BD2A542478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1284CD6F-E984-4EA1-85A4-356B5382680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68889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3326C-46F8-4AB2-8FC2-D471E493E581}"/>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2ABD61EA-7B95-41BE-B5C2-B37EAFD5684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740F4DA6-4F0D-4527-B85A-9B1977AC0A08}"/>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4FFD7849-B5D3-48CE-8908-D4B8D8939031}"/>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87E4ABDB-AD71-4D86-8A90-8CCCE182EB80}"/>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074280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913A0-3165-4C93-AF78-7182ADFB42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E288F7E5-82E8-4419-B62D-1D3520D18C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A359FAA-FB0F-4B8A-86A9-E19A5770041C}"/>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CA756EE4-5209-4E24-A84F-9C613107B69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5E8672BC-444B-4907-ABDB-742E1B093E97}"/>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065261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11138-ED98-4346-A2A7-8D17626851CB}"/>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88403F91-A277-4E89-9DE2-7D5CD1ACA84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7883B9F8-9FB0-4EF8-AD15-92246FC03E3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F8EDFEB3-D598-4E1D-8A8C-C2F009832D94}"/>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6" name="Footer Placeholder 5">
            <a:extLst>
              <a:ext uri="{FF2B5EF4-FFF2-40B4-BE49-F238E27FC236}">
                <a16:creationId xmlns:a16="http://schemas.microsoft.com/office/drawing/2014/main" id="{197ED7FB-01A2-48DC-B2D4-5A94D37CC723}"/>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9CA39695-A9F0-488F-A21A-5D531088839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024230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F0C8D-1BE0-41D4-A223-6985B28BA1FF}"/>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5226C26B-85A7-44B0-99FE-89998F6BB3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4665AC5-B072-4E5D-983E-D4FDE10DB53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BDF73FD2-C7AF-453A-B3C1-6384070A64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399D591-79F8-4A85-9269-80FD93DC075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425F3A40-F2C2-40AA-A58C-12182AE273BA}"/>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8" name="Footer Placeholder 7">
            <a:extLst>
              <a:ext uri="{FF2B5EF4-FFF2-40B4-BE49-F238E27FC236}">
                <a16:creationId xmlns:a16="http://schemas.microsoft.com/office/drawing/2014/main" id="{4964BB09-8870-4201-B37B-38A23284F073}"/>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D0E1549D-52C0-4016-9D91-09A54B6CB397}"/>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4263120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AA628-923B-4C3C-AA8F-C404A9A92B55}"/>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76DBC78C-EF42-4BF8-AF9A-0840825A1ECE}"/>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4" name="Footer Placeholder 3">
            <a:extLst>
              <a:ext uri="{FF2B5EF4-FFF2-40B4-BE49-F238E27FC236}">
                <a16:creationId xmlns:a16="http://schemas.microsoft.com/office/drawing/2014/main" id="{E585B005-B543-4880-B6F6-824EE77FDB60}"/>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47D8828D-18AF-4527-92CF-A1FAE114802D}"/>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1618523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CFA8D6-EAB5-4C5F-BA6C-877B290E9B68}"/>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3" name="Footer Placeholder 2">
            <a:extLst>
              <a:ext uri="{FF2B5EF4-FFF2-40B4-BE49-F238E27FC236}">
                <a16:creationId xmlns:a16="http://schemas.microsoft.com/office/drawing/2014/main" id="{CCCE01B5-F222-42D6-A503-6AE5654CEEC2}"/>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D64FDB61-2F6B-4E69-B204-0F14EE735D9A}"/>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7256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F11CD-AED0-45E5-817C-C4ACF9529E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D171C08B-039A-4EAE-BD1D-3263493419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2D1D5C7F-9622-45D8-AB98-B29C363C3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A874CFD-8F3C-402D-AA2C-FB89FCA3D36F}"/>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6" name="Footer Placeholder 5">
            <a:extLst>
              <a:ext uri="{FF2B5EF4-FFF2-40B4-BE49-F238E27FC236}">
                <a16:creationId xmlns:a16="http://schemas.microsoft.com/office/drawing/2014/main" id="{61852356-5A38-4D8D-AE9C-BF9704333F5E}"/>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84A8D02D-1310-4A51-8CF8-6DCB622B7E5A}"/>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2867138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E6A05-9600-4402-A1B2-27753E75D3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5449E94D-F03F-4FBB-A101-2381449879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1C1212FD-9909-45A2-A9FC-92048D4A8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E83CCB5-9135-4CB4-A14C-AA9A5A4F4CAD}"/>
              </a:ext>
            </a:extLst>
          </p:cNvPr>
          <p:cNvSpPr>
            <a:spLocks noGrp="1"/>
          </p:cNvSpPr>
          <p:nvPr>
            <p:ph type="dt" sz="half" idx="10"/>
          </p:nvPr>
        </p:nvSpPr>
        <p:spPr/>
        <p:txBody>
          <a:bodyPr/>
          <a:lstStyle/>
          <a:p>
            <a:fld id="{C9A148EC-B4E3-431E-9E42-EC3D6BB85589}" type="datetimeFigureOut">
              <a:rPr lang="fi-FI" smtClean="0"/>
              <a:t>2.3.2018</a:t>
            </a:fld>
            <a:endParaRPr lang="fi-FI"/>
          </a:p>
        </p:txBody>
      </p:sp>
      <p:sp>
        <p:nvSpPr>
          <p:cNvPr id="6" name="Footer Placeholder 5">
            <a:extLst>
              <a:ext uri="{FF2B5EF4-FFF2-40B4-BE49-F238E27FC236}">
                <a16:creationId xmlns:a16="http://schemas.microsoft.com/office/drawing/2014/main" id="{AB98796A-38A9-4E3F-81CF-7155CB95965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BA8DCC85-07B6-41AC-9117-965626B84D5F}"/>
              </a:ext>
            </a:extLst>
          </p:cNvPr>
          <p:cNvSpPr>
            <a:spLocks noGrp="1"/>
          </p:cNvSpPr>
          <p:nvPr>
            <p:ph type="sldNum" sz="quarter" idx="12"/>
          </p:nvPr>
        </p:nvSpPr>
        <p:spPr/>
        <p:txBody>
          <a:bodyPr/>
          <a:lstStyle/>
          <a:p>
            <a:fld id="{6AEE5D16-EB52-4E6D-9B26-E70EA8F2C5EE}" type="slidenum">
              <a:rPr lang="fi-FI" smtClean="0"/>
              <a:t>‹#›</a:t>
            </a:fld>
            <a:endParaRPr lang="fi-FI"/>
          </a:p>
        </p:txBody>
      </p:sp>
    </p:spTree>
    <p:extLst>
      <p:ext uri="{BB962C8B-B14F-4D97-AF65-F5344CB8AC3E}">
        <p14:creationId xmlns:p14="http://schemas.microsoft.com/office/powerpoint/2010/main" val="338079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8D3FB2-BEA4-4167-8A24-FCC62726A3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FB15522A-3DDA-40B7-B91F-4AD6A28E0E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61C0635B-1F99-4B5A-97F1-0D1E083B06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A148EC-B4E3-431E-9E42-EC3D6BB85589}" type="datetimeFigureOut">
              <a:rPr lang="fi-FI" smtClean="0"/>
              <a:t>2.3.2018</a:t>
            </a:fld>
            <a:endParaRPr lang="fi-FI"/>
          </a:p>
        </p:txBody>
      </p:sp>
      <p:sp>
        <p:nvSpPr>
          <p:cNvPr id="5" name="Footer Placeholder 4">
            <a:extLst>
              <a:ext uri="{FF2B5EF4-FFF2-40B4-BE49-F238E27FC236}">
                <a16:creationId xmlns:a16="http://schemas.microsoft.com/office/drawing/2014/main" id="{21501AF8-57F4-4513-BC89-8315066C15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FB9A5F10-F5C7-4679-B5C2-11F1EEA167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EE5D16-EB52-4E6D-9B26-E70EA8F2C5EE}" type="slidenum">
              <a:rPr lang="fi-FI" smtClean="0"/>
              <a:t>‹#›</a:t>
            </a:fld>
            <a:endParaRPr lang="fi-FI"/>
          </a:p>
        </p:txBody>
      </p:sp>
    </p:spTree>
    <p:extLst>
      <p:ext uri="{BB962C8B-B14F-4D97-AF65-F5344CB8AC3E}">
        <p14:creationId xmlns:p14="http://schemas.microsoft.com/office/powerpoint/2010/main" val="3030603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381F5-C208-44EC-8743-FB88340D8AB4}"/>
              </a:ext>
            </a:extLst>
          </p:cNvPr>
          <p:cNvSpPr>
            <a:spLocks noGrp="1"/>
          </p:cNvSpPr>
          <p:nvPr>
            <p:ph type="ctrTitle"/>
          </p:nvPr>
        </p:nvSpPr>
        <p:spPr/>
        <p:txBody>
          <a:bodyPr/>
          <a:lstStyle/>
          <a:p>
            <a:r>
              <a:rPr lang="fi-FI" dirty="0"/>
              <a:t>WF for NR BW Class</a:t>
            </a:r>
          </a:p>
        </p:txBody>
      </p:sp>
      <p:sp>
        <p:nvSpPr>
          <p:cNvPr id="3" name="Subtitle 2">
            <a:extLst>
              <a:ext uri="{FF2B5EF4-FFF2-40B4-BE49-F238E27FC236}">
                <a16:creationId xmlns:a16="http://schemas.microsoft.com/office/drawing/2014/main" id="{3E2849A2-E908-47BF-AFC4-0EA964F41FDC}"/>
              </a:ext>
            </a:extLst>
          </p:cNvPr>
          <p:cNvSpPr>
            <a:spLocks noGrp="1"/>
          </p:cNvSpPr>
          <p:nvPr>
            <p:ph type="subTitle" idx="1"/>
          </p:nvPr>
        </p:nvSpPr>
        <p:spPr/>
        <p:txBody>
          <a:bodyPr/>
          <a:lstStyle/>
          <a:p>
            <a:r>
              <a:rPr lang="fi-FI" dirty="0"/>
              <a:t>Nokia</a:t>
            </a:r>
          </a:p>
        </p:txBody>
      </p:sp>
      <p:sp>
        <p:nvSpPr>
          <p:cNvPr id="4" name="TextBox 3">
            <a:extLst>
              <a:ext uri="{FF2B5EF4-FFF2-40B4-BE49-F238E27FC236}">
                <a16:creationId xmlns:a16="http://schemas.microsoft.com/office/drawing/2014/main" id="{401497C0-4342-4AA8-82ED-FC5805018156}"/>
              </a:ext>
            </a:extLst>
          </p:cNvPr>
          <p:cNvSpPr txBox="1"/>
          <p:nvPr/>
        </p:nvSpPr>
        <p:spPr>
          <a:xfrm>
            <a:off x="9855200" y="487680"/>
            <a:ext cx="1316386" cy="369332"/>
          </a:xfrm>
          <a:prstGeom prst="rect">
            <a:avLst/>
          </a:prstGeom>
          <a:noFill/>
        </p:spPr>
        <p:txBody>
          <a:bodyPr wrap="none" rtlCol="0">
            <a:spAutoFit/>
          </a:bodyPr>
          <a:lstStyle/>
          <a:p>
            <a:r>
              <a:rPr lang="fi-FI" dirty="0"/>
              <a:t>R4-1803374</a:t>
            </a:r>
          </a:p>
        </p:txBody>
      </p:sp>
    </p:spTree>
    <p:extLst>
      <p:ext uri="{BB962C8B-B14F-4D97-AF65-F5344CB8AC3E}">
        <p14:creationId xmlns:p14="http://schemas.microsoft.com/office/powerpoint/2010/main" val="314446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695A-E413-4827-8C13-4884C5FA8431}"/>
              </a:ext>
            </a:extLst>
          </p:cNvPr>
          <p:cNvSpPr>
            <a:spLocks noGrp="1"/>
          </p:cNvSpPr>
          <p:nvPr>
            <p:ph type="title"/>
          </p:nvPr>
        </p:nvSpPr>
        <p:spPr/>
        <p:txBody>
          <a:bodyPr/>
          <a:lstStyle/>
          <a:p>
            <a:r>
              <a:rPr lang="fi-FI" dirty="0" err="1"/>
              <a:t>Background</a:t>
            </a:r>
            <a:endParaRPr lang="fi-FI" dirty="0"/>
          </a:p>
        </p:txBody>
      </p:sp>
      <p:sp>
        <p:nvSpPr>
          <p:cNvPr id="3" name="TextBox 2">
            <a:extLst>
              <a:ext uri="{FF2B5EF4-FFF2-40B4-BE49-F238E27FC236}">
                <a16:creationId xmlns:a16="http://schemas.microsoft.com/office/drawing/2014/main" id="{455B51C1-C5EA-48ED-AE71-63A95D20BE0A}"/>
              </a:ext>
            </a:extLst>
          </p:cNvPr>
          <p:cNvSpPr txBox="1"/>
          <p:nvPr/>
        </p:nvSpPr>
        <p:spPr>
          <a:xfrm>
            <a:off x="838201" y="1931670"/>
            <a:ext cx="10271760" cy="707886"/>
          </a:xfrm>
          <a:prstGeom prst="rect">
            <a:avLst/>
          </a:prstGeom>
          <a:noFill/>
        </p:spPr>
        <p:txBody>
          <a:bodyPr wrap="square" rtlCol="0">
            <a:spAutoFit/>
          </a:bodyPr>
          <a:lstStyle/>
          <a:p>
            <a:r>
              <a:rPr lang="fi-FI" sz="2000" dirty="0"/>
              <a:t>NR CA BW Class </a:t>
            </a:r>
            <a:r>
              <a:rPr lang="fi-FI" sz="2000" dirty="0" err="1"/>
              <a:t>was</a:t>
            </a:r>
            <a:r>
              <a:rPr lang="fi-FI" sz="2000" dirty="0"/>
              <a:t> </a:t>
            </a:r>
            <a:r>
              <a:rPr lang="fi-FI" sz="2000" dirty="0" err="1"/>
              <a:t>discuessed</a:t>
            </a:r>
            <a:r>
              <a:rPr lang="fi-FI" sz="2000" dirty="0"/>
              <a:t> in UE RF session in RAN4#86 [1][2][3][4] and [1] </a:t>
            </a:r>
            <a:r>
              <a:rPr lang="fi-FI" sz="2000" dirty="0" err="1"/>
              <a:t>was</a:t>
            </a:r>
            <a:r>
              <a:rPr lang="fi-FI" sz="2000" dirty="0"/>
              <a:t> </a:t>
            </a:r>
            <a:r>
              <a:rPr lang="fi-FI" sz="2000" dirty="0" err="1"/>
              <a:t>selected</a:t>
            </a:r>
            <a:r>
              <a:rPr lang="fi-FI" sz="2000" dirty="0"/>
              <a:t> as a </a:t>
            </a:r>
            <a:r>
              <a:rPr lang="fi-FI" sz="2000" dirty="0" err="1"/>
              <a:t>basis</a:t>
            </a:r>
            <a:r>
              <a:rPr lang="fi-FI" sz="2000" dirty="0"/>
              <a:t> for WF.</a:t>
            </a:r>
          </a:p>
        </p:txBody>
      </p:sp>
      <p:sp>
        <p:nvSpPr>
          <p:cNvPr id="4" name="TextBox 3">
            <a:extLst>
              <a:ext uri="{FF2B5EF4-FFF2-40B4-BE49-F238E27FC236}">
                <a16:creationId xmlns:a16="http://schemas.microsoft.com/office/drawing/2014/main" id="{DFE321E9-EEEC-4A3F-8ACB-852DE4123936}"/>
              </a:ext>
            </a:extLst>
          </p:cNvPr>
          <p:cNvSpPr txBox="1"/>
          <p:nvPr/>
        </p:nvSpPr>
        <p:spPr>
          <a:xfrm>
            <a:off x="918210" y="4629150"/>
            <a:ext cx="8488680" cy="1200329"/>
          </a:xfrm>
          <a:prstGeom prst="rect">
            <a:avLst/>
          </a:prstGeom>
          <a:noFill/>
        </p:spPr>
        <p:txBody>
          <a:bodyPr wrap="square" rtlCol="0">
            <a:spAutoFit/>
          </a:bodyPr>
          <a:lstStyle/>
          <a:p>
            <a:r>
              <a:rPr lang="fi-FI" dirty="0"/>
              <a:t>[1] R4-1802111, CA BW Class,	Nokia, Nokia Shanghai Bell</a:t>
            </a:r>
          </a:p>
          <a:p>
            <a:r>
              <a:rPr lang="fi-FI" dirty="0"/>
              <a:t>[2] </a:t>
            </a:r>
            <a:r>
              <a:rPr lang="en-US" dirty="0"/>
              <a:t>R4-1801797, CA BW class definition,	Intel Corporation</a:t>
            </a:r>
          </a:p>
          <a:p>
            <a:r>
              <a:rPr lang="en-US" dirty="0"/>
              <a:t>[3] R4-1802020, Further Considerations on BCS in NR, ZTE Corporation</a:t>
            </a:r>
          </a:p>
          <a:p>
            <a:r>
              <a:rPr lang="en-US" dirty="0"/>
              <a:t>[4] R4-1802209, NR CA BW Class for </a:t>
            </a:r>
            <a:r>
              <a:rPr lang="en-US" dirty="0" err="1"/>
              <a:t>mmWave</a:t>
            </a:r>
            <a:r>
              <a:rPr lang="en-US" dirty="0"/>
              <a:t>,	Verizon UK Ltd</a:t>
            </a:r>
            <a:endParaRPr lang="fi-FI" dirty="0"/>
          </a:p>
        </p:txBody>
      </p:sp>
    </p:spTree>
    <p:extLst>
      <p:ext uri="{BB962C8B-B14F-4D97-AF65-F5344CB8AC3E}">
        <p14:creationId xmlns:p14="http://schemas.microsoft.com/office/powerpoint/2010/main" val="3050240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155FE-3CF8-4DD4-932A-0A5C6819F675}"/>
              </a:ext>
            </a:extLst>
          </p:cNvPr>
          <p:cNvSpPr>
            <a:spLocks noGrp="1"/>
          </p:cNvSpPr>
          <p:nvPr>
            <p:ph type="title"/>
          </p:nvPr>
        </p:nvSpPr>
        <p:spPr/>
        <p:txBody>
          <a:bodyPr/>
          <a:lstStyle/>
          <a:p>
            <a:r>
              <a:rPr lang="fi-FI" dirty="0"/>
              <a:t>WF for NR BW Class</a:t>
            </a:r>
          </a:p>
        </p:txBody>
      </p:sp>
      <p:sp>
        <p:nvSpPr>
          <p:cNvPr id="4" name="Rectangle 3">
            <a:extLst>
              <a:ext uri="{FF2B5EF4-FFF2-40B4-BE49-F238E27FC236}">
                <a16:creationId xmlns:a16="http://schemas.microsoft.com/office/drawing/2014/main" id="{927B46AB-BCDD-4EB5-A966-25C021DD6C8F}"/>
              </a:ext>
            </a:extLst>
          </p:cNvPr>
          <p:cNvSpPr/>
          <p:nvPr/>
        </p:nvSpPr>
        <p:spPr>
          <a:xfrm>
            <a:off x="621030" y="2080908"/>
            <a:ext cx="11163300" cy="3323987"/>
          </a:xfrm>
          <a:prstGeom prst="rect">
            <a:avLst/>
          </a:prstGeom>
        </p:spPr>
        <p:txBody>
          <a:bodyPr wrap="square">
            <a:spAutoFit/>
          </a:bodyPr>
          <a:lstStyle/>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1: Define FR1 CA BW Class as presented in </a:t>
            </a:r>
            <a:r>
              <a:rPr lang="fi-FI" dirty="0" err="1">
                <a:latin typeface="Arial" panose="020B0604020202020204" pitchFamily="34" charset="0"/>
                <a:ea typeface="Times New Roman" panose="02020603050405020304" pitchFamily="18" charset="0"/>
                <a:cs typeface="Arial" panose="020B0604020202020204" pitchFamily="34" charset="0"/>
              </a:rPr>
              <a:t>Slide</a:t>
            </a:r>
            <a:r>
              <a:rPr lang="fi-FI" dirty="0">
                <a:latin typeface="Arial" panose="020B0604020202020204" pitchFamily="34" charset="0"/>
                <a:ea typeface="Times New Roman" panose="02020603050405020304" pitchFamily="18" charset="0"/>
                <a:cs typeface="Arial" panose="020B0604020202020204" pitchFamily="34" charset="0"/>
              </a:rPr>
              <a:t> 4</a:t>
            </a: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2: Define FR2 CA BW Class as presented in </a:t>
            </a:r>
            <a:r>
              <a:rPr lang="fi-FI" dirty="0" err="1">
                <a:latin typeface="Arial" panose="020B0604020202020204" pitchFamily="34" charset="0"/>
                <a:ea typeface="Times New Roman" panose="02020603050405020304" pitchFamily="18" charset="0"/>
                <a:cs typeface="Arial" panose="020B0604020202020204" pitchFamily="34" charset="0"/>
              </a:rPr>
              <a:t>Slide</a:t>
            </a:r>
            <a:r>
              <a:rPr lang="fi-FI" dirty="0">
                <a:latin typeface="Arial" panose="020B0604020202020204" pitchFamily="34" charset="0"/>
                <a:ea typeface="Times New Roman" panose="02020603050405020304" pitchFamily="18" charset="0"/>
                <a:cs typeface="Arial" panose="020B0604020202020204" pitchFamily="34" charset="0"/>
              </a:rPr>
              <a:t> 5</a:t>
            </a:r>
          </a:p>
          <a:p>
            <a:pPr marL="742950" lvl="1" indent="-285750" hangingPunct="0">
              <a:spcAft>
                <a:spcPts val="900"/>
              </a:spcAft>
              <a:buFont typeface="Arial" panose="020B0604020202020204" pitchFamily="34" charset="0"/>
              <a:buChar char="•"/>
            </a:pPr>
            <a:r>
              <a:rPr lang="fi-FI" dirty="0">
                <a:latin typeface="Arial" panose="020B0604020202020204" pitchFamily="34" charset="0"/>
                <a:ea typeface="Times New Roman" panose="02020603050405020304" pitchFamily="18" charset="0"/>
                <a:cs typeface="Arial" panose="020B0604020202020204" pitchFamily="34" charset="0"/>
              </a:rPr>
              <a:t>	FBG1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400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FBG2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200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FBG3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100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 and FBG4 </a:t>
            </a:r>
            <a:r>
              <a:rPr lang="fi-FI" dirty="0" err="1">
                <a:latin typeface="Arial" panose="020B0604020202020204" pitchFamily="34" charset="0"/>
                <a:ea typeface="Times New Roman" panose="02020603050405020304" pitchFamily="18" charset="0"/>
                <a:cs typeface="Arial" panose="020B0604020202020204" pitchFamily="34" charset="0"/>
              </a:rPr>
              <a:t>assumes</a:t>
            </a:r>
            <a:r>
              <a:rPr lang="fi-FI" dirty="0">
                <a:latin typeface="Arial" panose="020B0604020202020204" pitchFamily="34" charset="0"/>
                <a:ea typeface="Times New Roman" panose="02020603050405020304" pitchFamily="18" charset="0"/>
                <a:cs typeface="Arial" panose="020B0604020202020204" pitchFamily="34" charset="0"/>
              </a:rPr>
              <a:t> </a:t>
            </a:r>
            <a:r>
              <a:rPr lang="fi-FI" dirty="0" err="1">
                <a:latin typeface="Arial" panose="020B0604020202020204" pitchFamily="34" charset="0"/>
                <a:ea typeface="Times New Roman" panose="02020603050405020304" pitchFamily="18" charset="0"/>
                <a:cs typeface="Arial" panose="020B0604020202020204" pitchFamily="34" charset="0"/>
              </a:rPr>
              <a:t>usage</a:t>
            </a:r>
            <a:r>
              <a:rPr lang="fi-FI" dirty="0">
                <a:latin typeface="Arial" panose="020B0604020202020204" pitchFamily="34" charset="0"/>
                <a:ea typeface="Times New Roman" panose="02020603050405020304" pitchFamily="18" charset="0"/>
                <a:cs typeface="Arial" panose="020B0604020202020204" pitchFamily="34" charset="0"/>
              </a:rPr>
              <a:t> of 50 MHz </a:t>
            </a:r>
            <a:r>
              <a:rPr lang="fi-FI" dirty="0" err="1">
                <a:latin typeface="Arial" panose="020B0604020202020204" pitchFamily="34" charset="0"/>
                <a:ea typeface="Times New Roman" panose="02020603050405020304" pitchFamily="18" charset="0"/>
                <a:cs typeface="Arial" panose="020B0604020202020204" pitchFamily="34" charset="0"/>
              </a:rPr>
              <a:t>CCs</a:t>
            </a:r>
            <a:r>
              <a:rPr lang="fi-FI" dirty="0">
                <a:latin typeface="Arial" panose="020B0604020202020204" pitchFamily="34" charset="0"/>
                <a:ea typeface="Times New Roman" panose="02020603050405020304" pitchFamily="18" charset="0"/>
                <a:cs typeface="Arial" panose="020B0604020202020204" pitchFamily="34" charset="0"/>
              </a:rPr>
              <a:t>.</a:t>
            </a: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3: UE can indicate support up to a certain aggregated bandwidth in MHz that is less than the maximum aggregated BW of certain CA BW Class. UE must support all specified aggregated bandwidths that are smaller than the indicated aggregated bandwidth  and are part of same BCS that was indicated. UE must support also all specified lower order CA configuration that have same BCS as the indicated one.</a:t>
            </a:r>
            <a:endParaRPr lang="fi-FI" dirty="0">
              <a:latin typeface="Arial" panose="020B0604020202020204" pitchFamily="34" charset="0"/>
              <a:ea typeface="Times New Roman" panose="02020603050405020304" pitchFamily="18" charset="0"/>
              <a:cs typeface="Arial" panose="020B0604020202020204" pitchFamily="34" charset="0"/>
            </a:endParaRPr>
          </a:p>
          <a:p>
            <a:pPr hangingPunct="0">
              <a:spcAft>
                <a:spcPts val="900"/>
              </a:spcAft>
            </a:pPr>
            <a:r>
              <a:rPr lang="en-US" dirty="0">
                <a:latin typeface="Arial" panose="020B0604020202020204" pitchFamily="34" charset="0"/>
                <a:ea typeface="Times New Roman" panose="02020603050405020304" pitchFamily="18" charset="0"/>
                <a:cs typeface="Arial" panose="020B0604020202020204" pitchFamily="34" charset="0"/>
              </a:rPr>
              <a:t>Proposal 4: BCS with same number (for-example BCS0) need to be aligned between lower and higher order fallback configuration</a:t>
            </a:r>
            <a:endParaRPr lang="fi-FI"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54124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7D7A8-B3B2-4995-8AF5-45D7AAF46F7B}"/>
              </a:ext>
            </a:extLst>
          </p:cNvPr>
          <p:cNvSpPr>
            <a:spLocks noGrp="1"/>
          </p:cNvSpPr>
          <p:nvPr>
            <p:ph type="title"/>
          </p:nvPr>
        </p:nvSpPr>
        <p:spPr/>
        <p:txBody>
          <a:bodyPr/>
          <a:lstStyle/>
          <a:p>
            <a:r>
              <a:rPr lang="fi-FI" dirty="0"/>
              <a:t>CA BW Class for FR1</a:t>
            </a:r>
          </a:p>
        </p:txBody>
      </p:sp>
      <p:graphicFrame>
        <p:nvGraphicFramePr>
          <p:cNvPr id="5" name="Table 4">
            <a:extLst>
              <a:ext uri="{FF2B5EF4-FFF2-40B4-BE49-F238E27FC236}">
                <a16:creationId xmlns:a16="http://schemas.microsoft.com/office/drawing/2014/main" id="{689E7966-BEC0-4330-B5D6-F591E399CBB3}"/>
              </a:ext>
            </a:extLst>
          </p:cNvPr>
          <p:cNvGraphicFramePr>
            <a:graphicFrameLocks noGrp="1"/>
          </p:cNvGraphicFramePr>
          <p:nvPr>
            <p:extLst>
              <p:ext uri="{D42A27DB-BD31-4B8C-83A1-F6EECF244321}">
                <p14:modId xmlns:p14="http://schemas.microsoft.com/office/powerpoint/2010/main" val="1561270525"/>
              </p:ext>
            </p:extLst>
          </p:nvPr>
        </p:nvGraphicFramePr>
        <p:xfrm>
          <a:off x="838200" y="2679698"/>
          <a:ext cx="10515600" cy="1893129"/>
        </p:xfrm>
        <a:graphic>
          <a:graphicData uri="http://schemas.openxmlformats.org/drawingml/2006/table">
            <a:tbl>
              <a:tblPr firstRow="1" firstCol="1" bandRow="1"/>
              <a:tblGrid>
                <a:gridCol w="3505200">
                  <a:extLst>
                    <a:ext uri="{9D8B030D-6E8A-4147-A177-3AD203B41FA5}">
                      <a16:colId xmlns:a16="http://schemas.microsoft.com/office/drawing/2014/main" val="3168070990"/>
                    </a:ext>
                  </a:extLst>
                </a:gridCol>
                <a:gridCol w="3505200">
                  <a:extLst>
                    <a:ext uri="{9D8B030D-6E8A-4147-A177-3AD203B41FA5}">
                      <a16:colId xmlns:a16="http://schemas.microsoft.com/office/drawing/2014/main" val="223679574"/>
                    </a:ext>
                  </a:extLst>
                </a:gridCol>
                <a:gridCol w="3505200">
                  <a:extLst>
                    <a:ext uri="{9D8B030D-6E8A-4147-A177-3AD203B41FA5}">
                      <a16:colId xmlns:a16="http://schemas.microsoft.com/office/drawing/2014/main" val="3881688959"/>
                    </a:ext>
                  </a:extLst>
                </a:gridCol>
              </a:tblGrid>
              <a:tr h="0">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NR CA bandwidth class</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Aggregated channel bandwidth</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b="1">
                          <a:effectLst/>
                          <a:latin typeface="Calibri" panose="020F0502020204030204" pitchFamily="34" charset="0"/>
                          <a:ea typeface="Calibri" panose="020F0502020204030204" pitchFamily="34" charset="0"/>
                          <a:cs typeface="Times New Roman" panose="02020603050405020304" pitchFamily="18" charset="0"/>
                        </a:rPr>
                        <a:t>Number of contiguous CC</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3569331"/>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A</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CBW =</a:t>
                      </a:r>
                      <a:r>
                        <a:rPr lang="en-GB" sz="1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&lt;</a:t>
                      </a:r>
                      <a:r>
                        <a:rPr lang="en-GB" sz="1600" dirty="0">
                          <a:effectLst/>
                          <a:latin typeface="Calibri" panose="020F0502020204030204" pitchFamily="34" charset="0"/>
                          <a:ea typeface="Calibri" panose="020F0502020204030204" pitchFamily="34" charset="0"/>
                          <a:cs typeface="Times New Roman" panose="02020603050405020304" pitchFamily="18" charset="0"/>
                        </a:rPr>
                        <a:t> max CHBW</a:t>
                      </a:r>
                      <a:endParaRPr lang="fi-F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1</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7702203"/>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B</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20 MHz ≤ CBW ≤ 100 MHz</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594170"/>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C</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100 MHz &lt; CBW ≤ 2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2</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191833"/>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D</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200 MHz &lt; CBW ≤ 3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3</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648970"/>
                  </a:ext>
                </a:extLst>
              </a:tr>
              <a:tr h="0">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E</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i-FI" sz="1600">
                          <a:effectLst/>
                          <a:latin typeface="Calibri" panose="020F0502020204030204" pitchFamily="34" charset="0"/>
                          <a:ea typeface="Calibri" panose="020F0502020204030204" pitchFamily="34" charset="0"/>
                          <a:cs typeface="Times New Roman" panose="02020603050405020304" pitchFamily="18" charset="0"/>
                        </a:rPr>
                        <a:t>300 MHz &lt; CBW ≤ 4 x max CHBW</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600">
                          <a:effectLst/>
                          <a:latin typeface="Calibri" panose="020F0502020204030204" pitchFamily="34" charset="0"/>
                          <a:ea typeface="Calibri" panose="020F0502020204030204" pitchFamily="34" charset="0"/>
                          <a:cs typeface="Times New Roman" panose="02020603050405020304" pitchFamily="18" charset="0"/>
                        </a:rPr>
                        <a:t>4</a:t>
                      </a:r>
                      <a:endParaRPr lang="fi-FI"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0177617"/>
                  </a:ext>
                </a:extLst>
              </a:tr>
              <a:tr h="0">
                <a:tc gridSpan="3">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NOTE: max CHBW is maximum channel bandwidth supported among all bands in a release</a:t>
                      </a:r>
                      <a:endParaRPr lang="fi-FI"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i-FI"/>
                    </a:p>
                  </a:txBody>
                  <a:tcPr/>
                </a:tc>
                <a:tc hMerge="1">
                  <a:txBody>
                    <a:bodyPr/>
                    <a:lstStyle/>
                    <a:p>
                      <a:endParaRPr lang="fi-FI"/>
                    </a:p>
                  </a:txBody>
                  <a:tcPr/>
                </a:tc>
                <a:extLst>
                  <a:ext uri="{0D108BD9-81ED-4DB2-BD59-A6C34878D82A}">
                    <a16:rowId xmlns:a16="http://schemas.microsoft.com/office/drawing/2014/main" val="2893659986"/>
                  </a:ext>
                </a:extLst>
              </a:tr>
            </a:tbl>
          </a:graphicData>
        </a:graphic>
      </p:graphicFrame>
    </p:spTree>
    <p:extLst>
      <p:ext uri="{BB962C8B-B14F-4D97-AF65-F5344CB8AC3E}">
        <p14:creationId xmlns:p14="http://schemas.microsoft.com/office/powerpoint/2010/main" val="963139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540FA-2771-4C9D-B70C-B044380DF017}"/>
              </a:ext>
            </a:extLst>
          </p:cNvPr>
          <p:cNvSpPr>
            <a:spLocks noGrp="1"/>
          </p:cNvSpPr>
          <p:nvPr>
            <p:ph type="title"/>
          </p:nvPr>
        </p:nvSpPr>
        <p:spPr/>
        <p:txBody>
          <a:bodyPr/>
          <a:lstStyle/>
          <a:p>
            <a:r>
              <a:rPr lang="fi-FI" dirty="0"/>
              <a:t>CA BW Class for FR2</a:t>
            </a:r>
          </a:p>
        </p:txBody>
      </p:sp>
      <p:graphicFrame>
        <p:nvGraphicFramePr>
          <p:cNvPr id="6" name="Table 5">
            <a:extLst>
              <a:ext uri="{FF2B5EF4-FFF2-40B4-BE49-F238E27FC236}">
                <a16:creationId xmlns:a16="http://schemas.microsoft.com/office/drawing/2014/main" id="{444F122C-74A0-4B0F-B6EA-4010031C9010}"/>
              </a:ext>
            </a:extLst>
          </p:cNvPr>
          <p:cNvGraphicFramePr>
            <a:graphicFrameLocks noGrp="1"/>
          </p:cNvGraphicFramePr>
          <p:nvPr>
            <p:extLst>
              <p:ext uri="{D42A27DB-BD31-4B8C-83A1-F6EECF244321}">
                <p14:modId xmlns:p14="http://schemas.microsoft.com/office/powerpoint/2010/main" val="1656336760"/>
              </p:ext>
            </p:extLst>
          </p:nvPr>
        </p:nvGraphicFramePr>
        <p:xfrm>
          <a:off x="937260" y="2091690"/>
          <a:ext cx="8161020" cy="3878491"/>
        </p:xfrm>
        <a:graphic>
          <a:graphicData uri="http://schemas.openxmlformats.org/drawingml/2006/table">
            <a:tbl>
              <a:tblPr firstRow="1" firstCol="1" bandRow="1"/>
              <a:tblGrid>
                <a:gridCol w="2281594">
                  <a:extLst>
                    <a:ext uri="{9D8B030D-6E8A-4147-A177-3AD203B41FA5}">
                      <a16:colId xmlns:a16="http://schemas.microsoft.com/office/drawing/2014/main" val="653869893"/>
                    </a:ext>
                  </a:extLst>
                </a:gridCol>
                <a:gridCol w="2659599">
                  <a:extLst>
                    <a:ext uri="{9D8B030D-6E8A-4147-A177-3AD203B41FA5}">
                      <a16:colId xmlns:a16="http://schemas.microsoft.com/office/drawing/2014/main" val="2679608154"/>
                    </a:ext>
                  </a:extLst>
                </a:gridCol>
                <a:gridCol w="1672208">
                  <a:extLst>
                    <a:ext uri="{9D8B030D-6E8A-4147-A177-3AD203B41FA5}">
                      <a16:colId xmlns:a16="http://schemas.microsoft.com/office/drawing/2014/main" val="3000391058"/>
                    </a:ext>
                  </a:extLst>
                </a:gridCol>
                <a:gridCol w="1547619">
                  <a:extLst>
                    <a:ext uri="{9D8B030D-6E8A-4147-A177-3AD203B41FA5}">
                      <a16:colId xmlns:a16="http://schemas.microsoft.com/office/drawing/2014/main" val="745602038"/>
                    </a:ext>
                  </a:extLst>
                </a:gridCol>
              </a:tblGrid>
              <a:tr h="364721">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NR CA bandwidth class</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Aggregated channel bandwidth</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number of contiguous CC</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b="1">
                          <a:effectLst/>
                          <a:latin typeface="Arial" panose="020B0604020202020204" pitchFamily="34" charset="0"/>
                          <a:ea typeface="Times New Roman" panose="02020603050405020304" pitchFamily="18" charset="0"/>
                          <a:cs typeface="Times New Roman" panose="02020603050405020304" pitchFamily="18" charset="0"/>
                        </a:rPr>
                        <a:t>Fallback group</a:t>
                      </a:r>
                      <a:endParaRPr lang="fi-FI"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109691"/>
                  </a:ext>
                </a:extLst>
              </a:tr>
              <a:tr h="182360">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A</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CBW ≤ 400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1</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latin typeface="Arial" panose="020B0604020202020204" pitchFamily="34" charset="0"/>
                          <a:ea typeface="Times New Roman" panose="02020603050405020304" pitchFamily="18" charset="0"/>
                          <a:cs typeface="Times New Roman" panose="02020603050405020304" pitchFamily="18" charset="0"/>
                        </a:rPr>
                        <a:t> </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351787"/>
                  </a:ext>
                </a:extLst>
              </a:tr>
              <a:tr h="182360">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B</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400 MHz &lt; CBW ≤ 800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1</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9223595"/>
                  </a:ext>
                </a:extLst>
              </a:tr>
              <a:tr h="182360">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C</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800 MHz &lt; CBW ≤ 1200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4951716"/>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D</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200 MHz &lt; CBW ≤ 400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3862680"/>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E</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400 MHz &lt; CBW ≤ 600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677219813"/>
                  </a:ext>
                </a:extLst>
              </a:tr>
              <a:tr h="182360">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600 MHz &lt; CBW ≤ 800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416271674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G</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100 MHz &lt; CBW ≤ 200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2922592"/>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H</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200 MHz &lt; CBW ≤ 300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64433673"/>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I</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300 MHz &lt; CBW ≤ 400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225783913"/>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J</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400 MHz &lt; CBW ≤ 500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59962335"/>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K</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500 MHz &lt; CBW ≤ 600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6</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87608698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L</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600 MHz &lt; CBW ≤ 700 MHz</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7</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479675576"/>
                  </a:ext>
                </a:extLst>
              </a:tr>
              <a:tr h="182360">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M</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700 MHz &lt; CBW ≤ 800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rPr>
                        <a:t>8</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037939461"/>
                  </a:ext>
                </a:extLst>
              </a:tr>
              <a:tr h="182360">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O</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100 MHz ≤ CBW ≤ 400 MHz</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2</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0752696"/>
                  </a:ext>
                </a:extLst>
              </a:tr>
              <a:tr h="182360">
                <a:tc>
                  <a:txBody>
                    <a:bodyPr/>
                    <a:lstStyle/>
                    <a:p>
                      <a:pPr algn="ctr" hangingPunct="0">
                        <a:spcAft>
                          <a:spcPts val="0"/>
                        </a:spcAft>
                      </a:pPr>
                      <a:r>
                        <a:rPr lang="en-GB" sz="140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P</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150 MHz ≤ CBW ≤ 400 MHz </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3</a:t>
                      </a:r>
                      <a:endParaRPr lang="fi-FI"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1316916365"/>
                  </a:ext>
                </a:extLst>
              </a:tr>
              <a:tr h="251371">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Q</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200 MHz ≤ CBW ≤ 400 MHz </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400" dirty="0">
                          <a:effectLst/>
                          <a:highlight>
                            <a:srgbClr val="FF00FF"/>
                          </a:highlight>
                          <a:latin typeface="Arial" panose="020B0604020202020204" pitchFamily="34" charset="0"/>
                          <a:ea typeface="Times New Roman" panose="02020603050405020304" pitchFamily="18" charset="0"/>
                          <a:cs typeface="Times New Roman" panose="02020603050405020304" pitchFamily="18" charset="0"/>
                        </a:rPr>
                        <a:t>4</a:t>
                      </a:r>
                      <a:endParaRPr lang="fi-FI"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i-FI"/>
                    </a:p>
                  </a:txBody>
                  <a:tcPr/>
                </a:tc>
                <a:extLst>
                  <a:ext uri="{0D108BD9-81ED-4DB2-BD59-A6C34878D82A}">
                    <a16:rowId xmlns:a16="http://schemas.microsoft.com/office/drawing/2014/main" val="3339658499"/>
                  </a:ext>
                </a:extLst>
              </a:tr>
            </a:tbl>
          </a:graphicData>
        </a:graphic>
      </p:graphicFrame>
    </p:spTree>
    <p:extLst>
      <p:ext uri="{BB962C8B-B14F-4D97-AF65-F5344CB8AC3E}">
        <p14:creationId xmlns:p14="http://schemas.microsoft.com/office/powerpoint/2010/main" val="25469122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TotalTime>
  <Words>323</Words>
  <Application>Microsoft Office PowerPoint</Application>
  <PresentationFormat>ワイド画面</PresentationFormat>
  <Paragraphs>93</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Arial</vt:lpstr>
      <vt:lpstr>Calibri</vt:lpstr>
      <vt:lpstr>Calibri Light</vt:lpstr>
      <vt:lpstr>Times New Roman</vt:lpstr>
      <vt:lpstr>Office Theme</vt:lpstr>
      <vt:lpstr>WF for NR BW Class</vt:lpstr>
      <vt:lpstr>Background</vt:lpstr>
      <vt:lpstr>WF for NR BW Class</vt:lpstr>
      <vt:lpstr>CA BW Class for FR1</vt:lpstr>
      <vt:lpstr>CA BW Class for FR2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Changes in RAN4#86</dc:creator>
  <cp:lastModifiedBy>get.every.single.stunning.view@gmail.com</cp:lastModifiedBy>
  <cp:revision>14</cp:revision>
  <dcterms:created xsi:type="dcterms:W3CDTF">2018-02-27T12:36:32Z</dcterms:created>
  <dcterms:modified xsi:type="dcterms:W3CDTF">2018-03-01T15:43:41Z</dcterms:modified>
</cp:coreProperties>
</file>