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70" r:id="rId4"/>
    <p:sldId id="269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00" autoAdjust="0"/>
    <p:restoredTop sz="94660"/>
  </p:normalViewPr>
  <p:slideViewPr>
    <p:cSldViewPr>
      <p:cViewPr varScale="1">
        <p:scale>
          <a:sx n="75" d="100"/>
          <a:sy n="75" d="100"/>
        </p:scale>
        <p:origin x="642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WF on Rel-15 UL-MIMO for FR2</a:t>
            </a:r>
            <a:endParaRPr lang="ja-JP" altLang="en-US" sz="4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2567608" y="3886200"/>
            <a:ext cx="7056784" cy="1752600"/>
          </a:xfrm>
        </p:spPr>
        <p:txBody>
          <a:bodyPr rtlCol="0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US" altLang="ja-JP" b="1" dirty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NTT DOCOMO, </a:t>
            </a:r>
            <a:r>
              <a:rPr lang="en-US" altLang="ja-JP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INC.</a:t>
            </a:r>
          </a:p>
          <a:p>
            <a:pPr>
              <a:spcBef>
                <a:spcPct val="0"/>
              </a:spcBef>
              <a:defRPr/>
            </a:pPr>
            <a:r>
              <a:rPr lang="en-US" altLang="ja-JP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Qualcomm, Intel</a:t>
            </a:r>
            <a:r>
              <a:rPr lang="en-US" altLang="ja-JP" b="1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, </a:t>
            </a:r>
            <a:r>
              <a:rPr lang="en-US" altLang="ja-JP" b="1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Huawei</a:t>
            </a:r>
            <a:endParaRPr lang="ja-JP" altLang="en-US" b="1" dirty="0">
              <a:solidFill>
                <a:schemeClr val="tx1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407368" y="188914"/>
            <a:ext cx="118942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3GPP TSG-RAN WG4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Meeting #86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				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Athens, Greece, 26 February – 2 March 2018</a:t>
            </a:r>
            <a:endParaRPr lang="ja-JP" altLang="en-US" sz="18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10056440" y="188913"/>
            <a:ext cx="18002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R4-1803359</a:t>
            </a:r>
            <a:endParaRPr lang="ja-JP" altLang="en-US" sz="18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57403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1384" y="1124745"/>
            <a:ext cx="11099328" cy="4608512"/>
          </a:xfrm>
        </p:spPr>
        <p:txBody>
          <a:bodyPr>
            <a:noAutofit/>
          </a:bodyPr>
          <a:lstStyle/>
          <a:p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 order to improve UL performance, it was proposed to specify UL-MIMO for FR2 in Rel-15 [1] 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31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Background</a:t>
            </a:r>
            <a:endParaRPr lang="sv-SE" sz="3600" baseline="-25000" dirty="0"/>
          </a:p>
        </p:txBody>
      </p:sp>
      <p:sp>
        <p:nvSpPr>
          <p:cNvPr id="2" name="正方形/長方形 1"/>
          <p:cNvSpPr/>
          <p:nvPr/>
        </p:nvSpPr>
        <p:spPr>
          <a:xfrm>
            <a:off x="5159896" y="292494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hangingPunct="0">
              <a:spcAft>
                <a:spcPts val="900"/>
              </a:spcAft>
            </a:pPr>
            <a:r>
              <a:rPr lang="en-GB" altLang="ja-JP" b="1" dirty="0" smtClean="0">
                <a:latin typeface="Arial" panose="020B0604020202020204" pitchFamily="34" charset="0"/>
                <a:ea typeface="Malgun Gothic" panose="020B0503020000020004" pitchFamily="34" charset="-127"/>
              </a:rPr>
              <a:t>[1] </a:t>
            </a:r>
            <a:r>
              <a:rPr lang="en-GB" altLang="ja-JP" b="1" u="heavy" dirty="0" smtClean="0">
                <a:solidFill>
                  <a:srgbClr val="0000FF"/>
                </a:solidFill>
                <a:latin typeface="Arial" panose="020B0604020202020204" pitchFamily="34" charset="0"/>
                <a:ea typeface="Malgun Gothic" panose="020B0503020000020004" pitchFamily="34" charset="-127"/>
              </a:rPr>
              <a:t>R4-1802712</a:t>
            </a:r>
            <a:r>
              <a:rPr lang="en-GB" altLang="ja-JP" b="1" dirty="0">
                <a:latin typeface="Times New Roman" panose="02020603050405020304" pitchFamily="18" charset="0"/>
                <a:ea typeface="Malgun Gothic" panose="020B0503020000020004" pitchFamily="34" charset="-127"/>
              </a:rPr>
              <a:t>	FR2 UL-MIMO in Rel-15</a:t>
            </a:r>
            <a:br>
              <a:rPr lang="en-GB" altLang="ja-JP" b="1" dirty="0">
                <a:latin typeface="Times New Roman" panose="02020603050405020304" pitchFamily="18" charset="0"/>
                <a:ea typeface="Malgun Gothic" panose="020B0503020000020004" pitchFamily="34" charset="-127"/>
              </a:rPr>
            </a:br>
            <a:r>
              <a:rPr lang="en-GB" altLang="ja-JP" i="1" dirty="0">
                <a:latin typeface="Times New Roman" panose="02020603050405020304" pitchFamily="18" charset="0"/>
                <a:ea typeface="Malgun Gothic" panose="020B0503020000020004" pitchFamily="34" charset="-127"/>
              </a:rPr>
              <a:t>		</a:t>
            </a:r>
            <a:r>
              <a:rPr lang="en-GB" altLang="ja-JP" i="1" dirty="0" smtClean="0">
                <a:latin typeface="Times New Roman" panose="02020603050405020304" pitchFamily="18" charset="0"/>
                <a:ea typeface="Malgun Gothic" panose="020B0503020000020004" pitchFamily="34" charset="-127"/>
              </a:rPr>
              <a:t>Source</a:t>
            </a:r>
            <a:r>
              <a:rPr lang="en-GB" altLang="ja-JP" i="1" dirty="0">
                <a:latin typeface="Times New Roman" panose="02020603050405020304" pitchFamily="18" charset="0"/>
                <a:ea typeface="Malgun Gothic" panose="020B0503020000020004" pitchFamily="34" charset="-127"/>
              </a:rPr>
              <a:t>: NTT DOCOMO, INC.</a:t>
            </a:r>
            <a:endParaRPr lang="ja-JP" altLang="ja-JP" dirty="0">
              <a:latin typeface="Times New Roman" panose="02020603050405020304" pitchFamily="18" charset="0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09024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9472" y="1124745"/>
            <a:ext cx="11223152" cy="4608512"/>
          </a:xfrm>
        </p:spPr>
        <p:txBody>
          <a:bodyPr>
            <a:noAutofit/>
          </a:bodyPr>
          <a:lstStyle/>
          <a:p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To specify this feature in Rel-15, work plan below to be approved</a:t>
            </a:r>
          </a:p>
          <a:p>
            <a:endParaRPr lang="en-US" altLang="ja-JP" sz="24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r>
              <a:rPr lang="en-US" altLang="ja-JP" sz="2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RAN#86 (February, 2018)</a:t>
            </a:r>
            <a:endParaRPr lang="ja-JP" altLang="ja-JP" sz="20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2"/>
            <a:r>
              <a:rPr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Agree </a:t>
            </a: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this </a:t>
            </a:r>
            <a:r>
              <a:rPr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work plan to specify the requirements by June, 2018</a:t>
            </a:r>
            <a:endParaRPr lang="ja-JP" altLang="ja-JP" sz="18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2"/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Confirm </a:t>
            </a:r>
            <a:r>
              <a:rPr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necessary UE RF requirements for polarization UL-MIMO for TS 38.101-2</a:t>
            </a:r>
            <a:endParaRPr lang="ja-JP" altLang="ja-JP" sz="18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/>
            <a:r>
              <a:rPr lang="en-US" altLang="ja-JP" sz="2000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RAN4#86bis </a:t>
            </a:r>
            <a:r>
              <a:rPr lang="en-US" altLang="ja-JP" sz="2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(April, 2018)</a:t>
            </a:r>
            <a:endParaRPr lang="ja-JP" altLang="ja-JP" sz="20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2"/>
            <a:r>
              <a:rPr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Agree tentative values for each TX and RX requirement</a:t>
            </a:r>
            <a:endParaRPr lang="ja-JP" altLang="ja-JP" sz="18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2"/>
            <a:r>
              <a:rPr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Endorse Draft CR</a:t>
            </a:r>
            <a:endParaRPr lang="ja-JP" altLang="ja-JP" sz="18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/>
            <a:r>
              <a:rPr lang="en-US" altLang="ja-JP" sz="2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RAN4#87 (May, 2018)</a:t>
            </a:r>
            <a:endParaRPr lang="ja-JP" altLang="ja-JP" sz="20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2"/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Finalize </a:t>
            </a:r>
            <a:r>
              <a:rPr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each TX and RX requirement</a:t>
            </a:r>
            <a:endParaRPr lang="ja-JP" altLang="ja-JP" sz="18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2"/>
            <a:r>
              <a:rPr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Agree formal CR</a:t>
            </a:r>
            <a:endParaRPr lang="ja-JP" altLang="ja-JP" sz="18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2"/>
            <a:endParaRPr lang="en-US" altLang="ja-JP" sz="105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endParaRPr lang="en-US" altLang="ja-JP" sz="20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31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Way forward</a:t>
            </a:r>
            <a:endParaRPr lang="sv-SE" sz="3600" baseline="-25000" dirty="0"/>
          </a:p>
        </p:txBody>
      </p:sp>
    </p:spTree>
    <p:extLst>
      <p:ext uri="{BB962C8B-B14F-4D97-AF65-F5344CB8AC3E}">
        <p14:creationId xmlns:p14="http://schemas.microsoft.com/office/powerpoint/2010/main" val="365823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9472" y="1124745"/>
            <a:ext cx="11223152" cy="4608512"/>
          </a:xfrm>
        </p:spPr>
        <p:txBody>
          <a:bodyPr>
            <a:noAutofit/>
          </a:bodyPr>
          <a:lstStyle/>
          <a:p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At least UE RF requirements below should be discussed </a:t>
            </a:r>
            <a:r>
              <a:rPr lang="en-US" altLang="ja-JP" sz="2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and specified if necessary </a:t>
            </a:r>
            <a:r>
              <a:rPr lang="en-US" altLang="ja-JP" sz="2400" b="1" strike="sngStrike" dirty="0" smtClean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for</a:t>
            </a:r>
            <a:r>
              <a:rPr lang="en-US" altLang="ja-JP" sz="2400" b="1" dirty="0" smtClean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 with assumption of</a:t>
            </a:r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polarization UL-MIMO in FR2</a:t>
            </a:r>
          </a:p>
          <a:p>
            <a:pPr lvl="1"/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Peak EIRP, Spherical EIRP</a:t>
            </a:r>
          </a:p>
          <a:p>
            <a:pPr lvl="1"/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A-MPR (necessity to be discussed first)</a:t>
            </a:r>
          </a:p>
          <a:p>
            <a:pPr lvl="1"/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PCMAX</a:t>
            </a:r>
          </a:p>
          <a:p>
            <a:pPr lvl="1"/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Emissions (e.g. SEM, ACLR, Spurious)</a:t>
            </a:r>
          </a:p>
          <a:p>
            <a:pPr marL="457200" lvl="1" indent="0">
              <a:buNone/>
            </a:pP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Other 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UE RF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general requirements 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can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be reused 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with the UL-MIMO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configurations</a:t>
            </a:r>
          </a:p>
          <a:p>
            <a:r>
              <a:rPr lang="en-US" altLang="ja-JP" sz="2400" b="1" strike="sngStrike" dirty="0" smtClean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Discuss PA calibration gap (PCG) impact in case PCG is introduced in Rel-15</a:t>
            </a:r>
          </a:p>
          <a:p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Up to 2 layers to be specified in Rel-15</a:t>
            </a:r>
          </a:p>
          <a:p>
            <a:pPr lvl="1"/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i.e. Each polarization has one layer </a:t>
            </a:r>
            <a:r>
              <a:rPr lang="en-US" altLang="ja-JP" sz="2000" b="1" dirty="0" smtClean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 case polarization UL-MIMO</a:t>
            </a:r>
          </a:p>
          <a:p>
            <a:r>
              <a:rPr lang="en-US" altLang="ja-JP" sz="2400" b="1" strike="sngStrike" dirty="0" smtClean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All </a:t>
            </a:r>
            <a:r>
              <a:rPr lang="en-US" altLang="ja-JP" sz="2400" b="1" strike="sngStrike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FR2 UEs should support </a:t>
            </a:r>
            <a:r>
              <a:rPr lang="en-US" altLang="ja-JP" sz="2400" b="1" strike="sngStrike" dirty="0" smtClean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UL-MIMO </a:t>
            </a:r>
            <a:r>
              <a:rPr lang="en-US" altLang="ja-JP" sz="2400" b="1" strike="sngStrike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up to 2 layers in FR2 as a mandatory feature from Rel-15 </a:t>
            </a:r>
            <a:r>
              <a:rPr lang="en-US" altLang="ja-JP" sz="2400" b="1" strike="sngStrike" dirty="0" smtClean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onward</a:t>
            </a:r>
            <a:endParaRPr lang="en-US" altLang="ja-JP" sz="2400" b="1" strike="sngStrike" dirty="0">
              <a:solidFill>
                <a:srgbClr val="FF0000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31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Way forward</a:t>
            </a:r>
            <a:endParaRPr lang="sv-SE" sz="3600" baseline="-25000" dirty="0"/>
          </a:p>
        </p:txBody>
      </p:sp>
    </p:spTree>
    <p:extLst>
      <p:ext uri="{BB962C8B-B14F-4D97-AF65-F5344CB8AC3E}">
        <p14:creationId xmlns:p14="http://schemas.microsoft.com/office/powerpoint/2010/main" val="2535873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65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1851</TotalTime>
  <Words>238</Words>
  <Application>Microsoft Office PowerPoint</Application>
  <PresentationFormat>ワイド画面</PresentationFormat>
  <Paragraphs>32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11" baseType="lpstr">
      <vt:lpstr>Malgun Gothic</vt:lpstr>
      <vt:lpstr>Meiryo UI</vt:lpstr>
      <vt:lpstr>ＭＳ Ｐゴシック</vt:lpstr>
      <vt:lpstr>Arial</vt:lpstr>
      <vt:lpstr>Calibri</vt:lpstr>
      <vt:lpstr>Times New Roman</vt:lpstr>
      <vt:lpstr>Office テーマ</vt:lpstr>
      <vt:lpstr>WF on Rel-15 UL-MIMO for FR2</vt:lpstr>
      <vt:lpstr>Background</vt:lpstr>
      <vt:lpstr>Way forward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MPR evaluation assumption</dc:title>
  <dc:creator>5839953</dc:creator>
  <cp:lastModifiedBy>docomo</cp:lastModifiedBy>
  <cp:revision>284</cp:revision>
  <dcterms:created xsi:type="dcterms:W3CDTF">2017-06-28T16:38:30Z</dcterms:created>
  <dcterms:modified xsi:type="dcterms:W3CDTF">2018-03-02T11:57:51Z</dcterms:modified>
</cp:coreProperties>
</file>