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1" r:id="rId5"/>
    <p:sldId id="258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4660"/>
  </p:normalViewPr>
  <p:slideViewPr>
    <p:cSldViewPr>
      <p:cViewPr>
        <p:scale>
          <a:sx n="70" d="100"/>
          <a:sy n="70" d="100"/>
        </p:scale>
        <p:origin x="-109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E4ACEA-3B49-4D2E-BB59-64CC6B180B20}" type="datetimeFigureOut">
              <a:rPr lang="zh-CN" altLang="en-US" smtClean="0"/>
              <a:pPr/>
              <a:t>2018/3/2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2D7813-EF02-47D1-A712-86A7456ACB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29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2D7813-EF02-47D1-A712-86A7456ACB4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176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FR2 SEM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Samsung,…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サブタイトル 3"/>
          <p:cNvSpPr txBox="1">
            <a:spLocks/>
          </p:cNvSpPr>
          <p:nvPr/>
        </p:nvSpPr>
        <p:spPr>
          <a:xfrm>
            <a:off x="194929" y="110756"/>
            <a:ext cx="4164419" cy="71917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defPPr>
              <a:defRPr lang="en-US"/>
            </a:defPPr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3GPP TSG-RAN WG4 RAN4 #86</a:t>
            </a:r>
          </a:p>
          <a:p>
            <a:r>
              <a:rPr lang="en-GB" b="1" dirty="0"/>
              <a:t>Athens, Greece, Feb 6</a:t>
            </a:r>
            <a:r>
              <a:rPr lang="en-GB" b="1" baseline="30000" dirty="0"/>
              <a:t>st</a:t>
            </a:r>
            <a:r>
              <a:rPr lang="en-GB" b="1" dirty="0"/>
              <a:t>-Mar 2</a:t>
            </a:r>
            <a:r>
              <a:rPr lang="en-GB" b="1" baseline="30000" dirty="0"/>
              <a:t>nd</a:t>
            </a:r>
            <a:r>
              <a:rPr lang="en-GB" b="1" dirty="0"/>
              <a:t>, 2018</a:t>
            </a:r>
            <a:endParaRPr lang="en-US" b="1" i="1" dirty="0"/>
          </a:p>
        </p:txBody>
      </p:sp>
      <p:sp>
        <p:nvSpPr>
          <p:cNvPr id="5" name="TextBox 3"/>
          <p:cNvSpPr txBox="1"/>
          <p:nvPr/>
        </p:nvSpPr>
        <p:spPr>
          <a:xfrm>
            <a:off x="7391400" y="211856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R4-1708867</a:t>
            </a:r>
          </a:p>
        </p:txBody>
      </p:sp>
    </p:spTree>
    <p:extLst>
      <p:ext uri="{BB962C8B-B14F-4D97-AF65-F5344CB8AC3E}">
        <p14:creationId xmlns:p14="http://schemas.microsoft.com/office/powerpoint/2010/main" val="6379476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791200"/>
          </a:xfrm>
        </p:spPr>
        <p:txBody>
          <a:bodyPr>
            <a:normAutofit/>
          </a:bodyPr>
          <a:lstStyle/>
          <a:p>
            <a:r>
              <a:rPr lang="en-US" altLang="zh-CN" sz="1600" dirty="0"/>
              <a:t>In WF on FR2 SEM agreed in RAN4 NR AH#1702  [1] it states that :</a:t>
            </a:r>
          </a:p>
          <a:p>
            <a:pPr marL="800100" lvl="2" indent="0">
              <a:buNone/>
            </a:pPr>
            <a:r>
              <a:rPr lang="en-US" altLang="zh-CN" sz="1200" b="1" i="1" dirty="0"/>
              <a:t>Following variations for the BS transmitter mask tables should be use:</a:t>
            </a:r>
          </a:p>
          <a:p>
            <a:pPr lvl="3"/>
            <a:r>
              <a:rPr lang="en-US" altLang="zh-CN" sz="1000" b="1" i="1" dirty="0"/>
              <a:t>BS classes</a:t>
            </a:r>
          </a:p>
          <a:p>
            <a:pPr lvl="3"/>
            <a:r>
              <a:rPr lang="en-US" altLang="zh-CN" sz="1000" b="1" i="1" dirty="0"/>
              <a:t>Power levels</a:t>
            </a:r>
          </a:p>
          <a:p>
            <a:pPr lvl="3"/>
            <a:r>
              <a:rPr lang="en-US" altLang="zh-CN" sz="1000" b="1" i="1" dirty="0"/>
              <a:t>Frequency ranges</a:t>
            </a:r>
          </a:p>
          <a:p>
            <a:r>
              <a:rPr lang="en-US" altLang="zh-CN" sz="1600" dirty="0"/>
              <a:t>In WF on FR2 SEM agreed in RAN4#84 [2] </a:t>
            </a:r>
          </a:p>
          <a:p>
            <a:pPr lvl="1"/>
            <a:r>
              <a:rPr lang="en-US" altLang="zh-CN" sz="1200" dirty="0"/>
              <a:t>The mask for Wide Area BS was agreed as below single table:</a:t>
            </a:r>
          </a:p>
          <a:p>
            <a:pPr lvl="1"/>
            <a:endParaRPr lang="en-US" altLang="zh-CN" sz="1200" dirty="0"/>
          </a:p>
          <a:p>
            <a:pPr lvl="1"/>
            <a:endParaRPr lang="en-US" altLang="zh-CN" sz="1200" dirty="0"/>
          </a:p>
          <a:p>
            <a:pPr lvl="1"/>
            <a:endParaRPr lang="en-US" altLang="zh-CN" sz="1200" dirty="0"/>
          </a:p>
          <a:p>
            <a:pPr lvl="1"/>
            <a:endParaRPr lang="en-US" altLang="zh-CN" sz="1200" dirty="0"/>
          </a:p>
          <a:p>
            <a:pPr marL="457200" lvl="1" indent="0">
              <a:buNone/>
            </a:pPr>
            <a:endParaRPr lang="en-US" altLang="zh-CN" sz="1200" dirty="0"/>
          </a:p>
          <a:p>
            <a:pPr lvl="1"/>
            <a:r>
              <a:rPr lang="en-US" altLang="zh-CN" sz="1200" dirty="0"/>
              <a:t>The mask for Local Area and Medium Range</a:t>
            </a:r>
            <a:r>
              <a:rPr lang="en-GB" altLang="zh-CN" sz="1200" dirty="0"/>
              <a:t> BS was FFS</a:t>
            </a:r>
          </a:p>
          <a:p>
            <a:pPr lvl="2"/>
            <a:r>
              <a:rPr lang="en-GB" altLang="zh-CN" sz="1200" dirty="0"/>
              <a:t>The </a:t>
            </a:r>
            <a:r>
              <a:rPr lang="en-GB" altLang="zh-CN" sz="1200" dirty="0" err="1"/>
              <a:t>Ptx</a:t>
            </a:r>
            <a:r>
              <a:rPr lang="en-GB" altLang="zh-CN" sz="1200" dirty="0"/>
              <a:t> was addressed in title of Medium Range BS Mask table </a:t>
            </a:r>
            <a:r>
              <a:rPr lang="en-US" altLang="zh-CN" sz="1200" dirty="0"/>
              <a:t> </a:t>
            </a:r>
          </a:p>
          <a:p>
            <a:r>
              <a:rPr lang="en-US" altLang="zh-CN" sz="1600" dirty="0"/>
              <a:t>Agreed TP on FR2 SEM in RAN4 NR AH#1703 in [3] </a:t>
            </a:r>
          </a:p>
          <a:p>
            <a:pPr lvl="1"/>
            <a:r>
              <a:rPr lang="en-US" altLang="zh-CN" sz="1200" dirty="0"/>
              <a:t>BS class is removed in proposed TP.</a:t>
            </a:r>
          </a:p>
          <a:p>
            <a:pPr indent="-285750"/>
            <a:r>
              <a:rPr lang="en-US" altLang="zh-CN" sz="1600" dirty="0"/>
              <a:t>In all agreed contributions mentioned above,  the OOB boundary is considered  should to be applied according to ITU-R SM.1539 recommendation.</a:t>
            </a:r>
          </a:p>
          <a:p>
            <a:pPr indent="-285750"/>
            <a:r>
              <a:rPr lang="en-US" altLang="zh-CN" sz="1600" dirty="0"/>
              <a:t>The absolute ACLR is defined as below in TS38.104:</a:t>
            </a:r>
          </a:p>
          <a:p>
            <a:pPr lvl="1"/>
            <a:r>
              <a:rPr lang="en-US" altLang="zh-CN" sz="1200" dirty="0"/>
              <a:t>Usually the absolute ACLR is relative stricter than unwanted emission for the range with the same measurement bandwidth. </a:t>
            </a:r>
          </a:p>
          <a:p>
            <a:pPr indent="-285750"/>
            <a:endParaRPr lang="zh-CN" altLang="zh-CN" sz="1600" dirty="0"/>
          </a:p>
          <a:p>
            <a:pPr lvl="1"/>
            <a:endParaRPr lang="en-US" altLang="zh-CN" sz="1200" dirty="0"/>
          </a:p>
          <a:p>
            <a:pPr lvl="1"/>
            <a:endParaRPr lang="en-US" altLang="zh-CN" sz="1200" dirty="0"/>
          </a:p>
          <a:p>
            <a:pPr marL="457200" lvl="1" indent="0">
              <a:buNone/>
            </a:pPr>
            <a:endParaRPr lang="zh-CN" altLang="en-US" sz="12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667552"/>
              </p:ext>
            </p:extLst>
          </p:nvPr>
        </p:nvGraphicFramePr>
        <p:xfrm>
          <a:off x="762000" y="2514600"/>
          <a:ext cx="7868603" cy="838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906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209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570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Frequency offset from “edge of transmission”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Δf</a:t>
                      </a:r>
                      <a:endParaRPr lang="zh-CN" sz="11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Emission limit</a:t>
                      </a:r>
                      <a:endParaRPr lang="zh-CN" sz="11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400"/>
                        </a:spcBef>
                        <a:spcAft>
                          <a:spcPts val="4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Measurement bandwidth</a:t>
                      </a:r>
                      <a:endParaRPr lang="zh-CN" sz="11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0 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sym typeface="Symbol"/>
                        </a:rPr>
                        <a:t>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sym typeface="Symbol"/>
                        </a:rPr>
                        <a:t>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f &lt; </a:t>
                      </a: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</a:rPr>
                        <a:t>10% of the total transmission bandwidth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-5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dBm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 MHz</a:t>
                      </a:r>
                      <a:endParaRPr lang="zh-CN" sz="1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</a:rPr>
                        <a:t>10% of the total transmission bandwidth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sym typeface="Symbol"/>
                        </a:rPr>
                        <a:t>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sym typeface="Symbol"/>
                        </a:rPr>
                        <a:t>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f &lt; OOB </a:t>
                      </a:r>
                      <a:r>
                        <a:rPr lang="fr-FR" sz="1100" dirty="0" err="1">
                          <a:solidFill>
                            <a:schemeClr val="tx1"/>
                          </a:solidFill>
                          <a:effectLst/>
                        </a:rPr>
                        <a:t>boundary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-13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effectLst/>
                        </a:rPr>
                        <a:t>dBm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</a:rPr>
                        <a:t>1 MHz</a:t>
                      </a:r>
                      <a:endParaRPr lang="zh-CN" sz="110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  <a:sym typeface="Symbol"/>
                        </a:rPr>
                        <a:t>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f 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≥</a:t>
                      </a:r>
                      <a:r>
                        <a:rPr lang="fr-FR" sz="1100" dirty="0">
                          <a:solidFill>
                            <a:schemeClr val="tx1"/>
                          </a:solidFill>
                          <a:effectLst/>
                        </a:rPr>
                        <a:t>OOB </a:t>
                      </a:r>
                      <a:r>
                        <a:rPr lang="fr-FR" sz="1100" dirty="0" err="1">
                          <a:solidFill>
                            <a:schemeClr val="tx1"/>
                          </a:solidFill>
                          <a:effectLst/>
                        </a:rPr>
                        <a:t>boundary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Spurious domain limits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1 MHz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603917"/>
              </p:ext>
            </p:extLst>
          </p:nvPr>
        </p:nvGraphicFramePr>
        <p:xfrm>
          <a:off x="1143000" y="5775960"/>
          <a:ext cx="6259195" cy="5486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292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1299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BS class</a:t>
                      </a:r>
                      <a:endParaRPr lang="zh-CN" sz="9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ACLR absolute limit</a:t>
                      </a:r>
                      <a:endParaRPr lang="zh-CN" sz="9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Wide-area BS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-13 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/MHz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Medium-range BS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[-20 dBm/MHz] 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Local-area BS</a:t>
                      </a:r>
                      <a:endParaRPr lang="zh-CN" sz="9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[-20 </a:t>
                      </a:r>
                      <a:r>
                        <a:rPr lang="en-GB" sz="900" dirty="0" err="1">
                          <a:effectLst/>
                        </a:rPr>
                        <a:t>dBm</a:t>
                      </a:r>
                      <a:r>
                        <a:rPr lang="en-GB" sz="900" dirty="0">
                          <a:effectLst/>
                        </a:rPr>
                        <a:t>/MHz]</a:t>
                      </a:r>
                      <a:endParaRPr lang="zh-CN" sz="9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5934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96528" cy="715962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Way forward(1)</a:t>
            </a:r>
            <a:endParaRPr lang="zh-CN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3340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2300" dirty="0"/>
              <a:t>Issue 1: Mask type as SEM(carrier-centric</a:t>
            </a:r>
            <a:r>
              <a:rPr lang="en-US" altLang="zh-CN" sz="2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/</a:t>
            </a:r>
            <a:r>
              <a:rPr lang="en-GB" altLang="zh-CN" sz="23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GB" altLang="zh-CN" sz="2300" dirty="0">
                <a:solidFill>
                  <a:schemeClr val="tx2">
                    <a:lumMod val="60000"/>
                    <a:lumOff val="40000"/>
                  </a:schemeClr>
                </a:solidFill>
                <a:highlight>
                  <a:srgbClr val="FFFF00"/>
                </a:highlight>
              </a:rPr>
              <a:t>contiguous transmission </a:t>
            </a:r>
            <a:r>
              <a:rPr lang="en-GB" altLang="zh-CN" sz="2300" strike="sngStrike" dirty="0">
                <a:solidFill>
                  <a:schemeClr val="tx2">
                    <a:lumMod val="60000"/>
                    <a:lumOff val="40000"/>
                  </a:schemeClr>
                </a:solidFill>
                <a:highlight>
                  <a:srgbClr val="FFFF00"/>
                </a:highlight>
              </a:rPr>
              <a:t>spectrum</a:t>
            </a:r>
            <a:r>
              <a:rPr lang="en-GB" altLang="zh-CN" sz="2300" dirty="0">
                <a:solidFill>
                  <a:schemeClr val="tx2">
                    <a:lumMod val="60000"/>
                    <a:lumOff val="40000"/>
                  </a:schemeClr>
                </a:solidFill>
                <a:highlight>
                  <a:srgbClr val="FFFF00"/>
                </a:highlight>
              </a:rPr>
              <a:t> centric</a:t>
            </a:r>
            <a:r>
              <a:rPr lang="en-US" altLang="zh-CN" sz="2300" dirty="0"/>
              <a:t>) or </a:t>
            </a:r>
            <a:r>
              <a:rPr lang="en-US" altLang="zh-CN" sz="23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OBUE</a:t>
            </a:r>
            <a:r>
              <a:rPr lang="en-US" altLang="zh-CN" sz="2300" strike="sngStrik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UEM</a:t>
            </a:r>
            <a:r>
              <a:rPr lang="en-US" altLang="zh-CN" sz="2300" dirty="0" smtClean="0"/>
              <a:t>(band-centric</a:t>
            </a:r>
            <a:r>
              <a:rPr lang="en-US" altLang="zh-CN" sz="2100" dirty="0"/>
              <a:t>)</a:t>
            </a:r>
          </a:p>
          <a:p>
            <a:pPr marL="400050" lvl="2" indent="0" algn="just">
              <a:buNone/>
            </a:pPr>
            <a:r>
              <a:rPr lang="en-US" altLang="zh-CN" sz="1800" dirty="0"/>
              <a:t>Target to align the mask type for category A and category B in 3GPP NR specification as long as there is no confliction with each regional requirement and decide one of below options to proceed in </a:t>
            </a:r>
            <a:r>
              <a:rPr lang="en-US" altLang="zh-CN" sz="1800" dirty="0">
                <a:solidFill>
                  <a:srgbClr val="FF0000"/>
                </a:solidFill>
              </a:rPr>
              <a:t>RAN4#86bis</a:t>
            </a:r>
          </a:p>
          <a:p>
            <a:pPr lvl="1"/>
            <a:r>
              <a:rPr lang="en-US" altLang="zh-CN" sz="1800" dirty="0"/>
              <a:t>Option 1: SEM (carrier centric </a:t>
            </a:r>
            <a:r>
              <a:rPr lang="en-US" altLang="zh-CN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or </a:t>
            </a:r>
            <a:r>
              <a:rPr lang="en-US" altLang="zh-CN" sz="1800" dirty="0">
                <a:solidFill>
                  <a:schemeClr val="tx2">
                    <a:lumMod val="60000"/>
                    <a:lumOff val="40000"/>
                  </a:schemeClr>
                </a:solidFill>
                <a:highlight>
                  <a:srgbClr val="FFFF00"/>
                </a:highlight>
              </a:rPr>
              <a:t>contiguous </a:t>
            </a:r>
            <a:r>
              <a:rPr lang="en-US" altLang="zh-CN" sz="1800" dirty="0" smtClean="0">
                <a:solidFill>
                  <a:schemeClr val="tx2">
                    <a:lumMod val="60000"/>
                    <a:lumOff val="40000"/>
                  </a:schemeClr>
                </a:solidFill>
                <a:highlight>
                  <a:srgbClr val="FFFF00"/>
                </a:highlight>
              </a:rPr>
              <a:t>transmission </a:t>
            </a:r>
            <a:r>
              <a:rPr lang="en-US" altLang="zh-CN" sz="1800" strike="sngStrike" dirty="0" smtClean="0">
                <a:solidFill>
                  <a:schemeClr val="tx2">
                    <a:lumMod val="60000"/>
                    <a:lumOff val="40000"/>
                  </a:schemeClr>
                </a:solidFill>
                <a:highlight>
                  <a:srgbClr val="FFFF00"/>
                </a:highlight>
              </a:rPr>
              <a:t>spectrum </a:t>
            </a:r>
            <a:r>
              <a:rPr lang="en-US" altLang="zh-CN" sz="1800" dirty="0">
                <a:solidFill>
                  <a:schemeClr val="tx2">
                    <a:lumMod val="60000"/>
                    <a:lumOff val="40000"/>
                  </a:schemeClr>
                </a:solidFill>
                <a:highlight>
                  <a:srgbClr val="FFFF00"/>
                </a:highlight>
              </a:rPr>
              <a:t>centric</a:t>
            </a:r>
            <a:r>
              <a:rPr lang="en-US" altLang="zh-CN" sz="1800" dirty="0"/>
              <a:t>) as current definition as Category A and FFS on Category B definition when it is available. </a:t>
            </a:r>
          </a:p>
          <a:p>
            <a:pPr lvl="1"/>
            <a:r>
              <a:rPr lang="en-US" altLang="zh-CN" sz="1800" dirty="0"/>
              <a:t>Option 2: </a:t>
            </a:r>
            <a:r>
              <a:rPr lang="en-US" altLang="zh-CN" sz="1800" strike="sngStrike" dirty="0">
                <a:solidFill>
                  <a:srgbClr val="FF0000"/>
                </a:solidFill>
              </a:rPr>
              <a:t>UEM</a:t>
            </a:r>
            <a:r>
              <a:rPr lang="en-US" altLang="zh-CN" sz="1800" dirty="0">
                <a:solidFill>
                  <a:srgbClr val="FF0000"/>
                </a:solidFill>
              </a:rPr>
              <a:t>OBUE </a:t>
            </a:r>
            <a:r>
              <a:rPr lang="en-US" altLang="zh-CN" sz="1800" dirty="0"/>
              <a:t>(band centric) to accommodate foreseeable Category B emission requirement in EU to avoid potential very strict spurious emission requirement </a:t>
            </a:r>
            <a:r>
              <a:rPr lang="en-US" altLang="zh-CN" sz="1800" dirty="0">
                <a:solidFill>
                  <a:srgbClr val="FF0000"/>
                </a:solidFill>
              </a:rPr>
              <a:t>within the operating band</a:t>
            </a:r>
            <a:r>
              <a:rPr lang="en-US" altLang="zh-CN" sz="1800" dirty="0"/>
              <a:t>, which is assumed can not be achieved without RF filter</a:t>
            </a:r>
            <a:r>
              <a:rPr lang="en-US" altLang="zh-CN" sz="1800" strike="sngStrike" dirty="0">
                <a:solidFill>
                  <a:srgbClr val="FF0000"/>
                </a:solidFill>
              </a:rPr>
              <a:t>,  to be applied within operating band, which is hard to handle</a:t>
            </a:r>
            <a:r>
              <a:rPr lang="en-US" altLang="zh-CN" sz="1800" dirty="0"/>
              <a:t>. </a:t>
            </a:r>
          </a:p>
          <a:p>
            <a:pPr marL="457200" lvl="1" indent="0">
              <a:buNone/>
            </a:pPr>
            <a:endParaRPr lang="en-US" altLang="zh-CN" sz="1500" dirty="0"/>
          </a:p>
          <a:p>
            <a:r>
              <a:rPr lang="en-US" altLang="zh-CN" sz="2300" dirty="0"/>
              <a:t>Issue 2: OOB boundary which is dependent on decision of issue 1</a:t>
            </a:r>
          </a:p>
          <a:p>
            <a:pPr lvl="1"/>
            <a:r>
              <a:rPr lang="en-US" altLang="zh-CN" sz="1800" dirty="0"/>
              <a:t>Boundary based on ITU-R recommendation SM.1539 as table below  if  SEM definition agreed</a:t>
            </a:r>
          </a:p>
          <a:p>
            <a:pPr marL="457200" lvl="1" indent="0">
              <a:buNone/>
            </a:pPr>
            <a:endParaRPr lang="en-US" altLang="zh-CN" sz="1600" dirty="0"/>
          </a:p>
          <a:p>
            <a:pPr marL="457200" lvl="1" indent="0">
              <a:buNone/>
            </a:pPr>
            <a:endParaRPr lang="en-US" altLang="zh-CN" sz="1600" dirty="0"/>
          </a:p>
          <a:p>
            <a:pPr marL="457200" lvl="1" indent="0">
              <a:buNone/>
            </a:pPr>
            <a:endParaRPr lang="en-US" altLang="zh-CN" sz="1600" dirty="0"/>
          </a:p>
          <a:p>
            <a:pPr marL="457200" lvl="1" indent="0">
              <a:buNone/>
            </a:pPr>
            <a:endParaRPr lang="en-US" altLang="zh-CN" sz="1600" dirty="0"/>
          </a:p>
          <a:p>
            <a:pPr marL="857250" lvl="2" indent="0">
              <a:buNone/>
            </a:pPr>
            <a:endParaRPr lang="en-GB" altLang="zh-CN" sz="1200" dirty="0"/>
          </a:p>
          <a:p>
            <a:pPr marL="857250" lvl="2" indent="0">
              <a:buNone/>
            </a:pPr>
            <a:endParaRPr lang="en-GB" altLang="zh-CN" sz="1200" dirty="0"/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zh-CN" sz="1800" dirty="0"/>
              <a:t>FFS </a:t>
            </a:r>
            <a:r>
              <a:rPr lang="en-US" altLang="zh-CN" sz="1800" dirty="0"/>
              <a:t>on definition of the contiguous allocated transmission bandwidth and its notation</a:t>
            </a:r>
          </a:p>
          <a:p>
            <a:pPr marL="457200" lvl="1" indent="0">
              <a:buNone/>
            </a:pPr>
            <a:r>
              <a:rPr lang="en-US" altLang="zh-CN" sz="1800" strike="sngStrike" dirty="0">
                <a:solidFill>
                  <a:srgbClr val="FF0000"/>
                </a:solidFill>
              </a:rPr>
              <a:t>                 Such as whether it to be replaced by </a:t>
            </a:r>
            <a:r>
              <a:rPr lang="en-GB" altLang="zh-CN" sz="1800" strike="sngStrike" dirty="0">
                <a:solidFill>
                  <a:srgbClr val="FF0000"/>
                </a:solidFill>
              </a:rPr>
              <a:t>replaced by </a:t>
            </a:r>
            <a:r>
              <a:rPr lang="en-US" altLang="zh-CN" sz="1800" i="1" strike="sngStrike" dirty="0">
                <a:solidFill>
                  <a:srgbClr val="FF0000"/>
                </a:solidFill>
              </a:rPr>
              <a:t>Base Station RF Bandwidth</a:t>
            </a:r>
            <a:endParaRPr lang="en-US" altLang="zh-CN" sz="1800" strike="sngStrike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endParaRPr lang="en-US" altLang="zh-CN" sz="1600" dirty="0"/>
          </a:p>
          <a:p>
            <a:pPr lvl="1"/>
            <a:r>
              <a:rPr lang="en-US" altLang="zh-CN" sz="1800" dirty="0"/>
              <a:t>Boundary defined as below if </a:t>
            </a:r>
            <a:r>
              <a:rPr lang="en-US" altLang="zh-CN" sz="1800" strike="sngStrik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UEM</a:t>
            </a:r>
            <a:r>
              <a:rPr lang="en-US" altLang="zh-CN" sz="1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sz="1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OBUE </a:t>
            </a:r>
            <a:r>
              <a:rPr lang="en-US" altLang="zh-CN" sz="1800" dirty="0" smtClean="0"/>
              <a:t>definition </a:t>
            </a:r>
            <a:r>
              <a:rPr lang="en-US" altLang="zh-CN" sz="1800" dirty="0"/>
              <a:t>agreed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zh-CN" altLang="zh-CN" sz="1800" dirty="0"/>
              <a:t> </a:t>
            </a:r>
            <a:r>
              <a:rPr lang="en-GB" altLang="zh-CN" sz="1800" dirty="0"/>
              <a:t>Spectrum emission mask limits in FR2 are defined from </a:t>
            </a:r>
            <a:r>
              <a:rPr lang="en-GB" altLang="zh-CN" sz="1800" dirty="0" err="1"/>
              <a:t>Δf</a:t>
            </a:r>
            <a:r>
              <a:rPr lang="en-GB" altLang="zh-CN" sz="1800" baseline="-25000" dirty="0" err="1"/>
              <a:t>OBUE</a:t>
            </a:r>
            <a:r>
              <a:rPr lang="en-GB" altLang="zh-CN" sz="1800" dirty="0"/>
              <a:t> below the lowest frequency of each supported downlink operating band up to </a:t>
            </a:r>
            <a:r>
              <a:rPr lang="en-GB" altLang="zh-CN" sz="1800" dirty="0" err="1"/>
              <a:t>Δf</a:t>
            </a:r>
            <a:r>
              <a:rPr lang="en-GB" altLang="zh-CN" sz="1800" baseline="-25000" dirty="0" err="1"/>
              <a:t>OBUE</a:t>
            </a:r>
            <a:r>
              <a:rPr lang="en-GB" altLang="zh-CN" sz="1800" dirty="0"/>
              <a:t> above the highest frequency of each supported downlink operating band.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GB" altLang="zh-CN" sz="1800" dirty="0"/>
              <a:t>FFS on </a:t>
            </a:r>
            <a:r>
              <a:rPr lang="en-GB" altLang="zh-CN" sz="1800" dirty="0" err="1"/>
              <a:t>Δf</a:t>
            </a:r>
            <a:r>
              <a:rPr lang="en-GB" altLang="zh-CN" sz="1800" baseline="-25000" dirty="0" err="1"/>
              <a:t>OBUE</a:t>
            </a:r>
            <a:r>
              <a:rPr lang="en-GB" altLang="zh-CN" sz="1800" dirty="0"/>
              <a:t>  taken into account the filter implementation when category B requirement is available.</a:t>
            </a:r>
            <a:endParaRPr lang="en-US" altLang="zh-CN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6729100"/>
              </p:ext>
            </p:extLst>
          </p:nvPr>
        </p:nvGraphicFramePr>
        <p:xfrm>
          <a:off x="1371600" y="3429000"/>
          <a:ext cx="6312535" cy="822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13931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866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66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Center</a:t>
                      </a:r>
                      <a:r>
                        <a:rPr lang="en-GB" sz="900" dirty="0">
                          <a:effectLst/>
                        </a:rPr>
                        <a:t> frequency of </a:t>
                      </a:r>
                      <a:r>
                        <a:rPr lang="en-GB" sz="900" kern="100" dirty="0">
                          <a:effectLst/>
                        </a:rPr>
                        <a:t>the </a:t>
                      </a:r>
                      <a:r>
                        <a:rPr lang="en-GB" sz="900" dirty="0">
                          <a:effectLst/>
                        </a:rPr>
                        <a:t>contiguous allocated transmission bandwidth</a:t>
                      </a:r>
                      <a:endParaRPr lang="zh-CN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f</a:t>
                      </a:r>
                      <a:r>
                        <a:rPr lang="en-GB" sz="900" baseline="-25000" dirty="0">
                          <a:effectLst/>
                        </a:rPr>
                        <a:t>c</a:t>
                      </a:r>
                      <a:endParaRPr lang="zh-CN" sz="900" b="1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00" dirty="0">
                          <a:effectLst/>
                        </a:rPr>
                        <a:t>The </a:t>
                      </a:r>
                      <a:r>
                        <a:rPr lang="en-GB" sz="900" dirty="0">
                          <a:effectLst/>
                        </a:rPr>
                        <a:t>contiguous allocated transmission bandwidth </a:t>
                      </a:r>
                      <a:r>
                        <a:rPr lang="en-GB" sz="900" dirty="0" err="1">
                          <a:effectLst/>
                        </a:rPr>
                        <a:t>BW</a:t>
                      </a:r>
                      <a:r>
                        <a:rPr lang="en-GB" sz="900" baseline="-25000" dirty="0" err="1">
                          <a:effectLst/>
                        </a:rPr>
                        <a:t>contiguous</a:t>
                      </a:r>
                      <a:endParaRPr lang="zh-CN" sz="900" b="1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The maximum offset of spectrum emission mask from </a:t>
                      </a:r>
                      <a:r>
                        <a:rPr lang="en-GB" sz="900" kern="100" dirty="0">
                          <a:effectLst/>
                        </a:rPr>
                        <a:t>the </a:t>
                      </a:r>
                      <a:r>
                        <a:rPr lang="en-GB" sz="900" dirty="0">
                          <a:effectLst/>
                        </a:rPr>
                        <a:t>contiguous allocated transmission bandwidth edge</a:t>
                      </a:r>
                      <a:endParaRPr lang="zh-CN" sz="9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Δf</a:t>
                      </a:r>
                      <a:r>
                        <a:rPr lang="en-GB" sz="900" baseline="-25000" dirty="0" err="1">
                          <a:effectLst/>
                        </a:rPr>
                        <a:t>SEM</a:t>
                      </a:r>
                      <a:endParaRPr lang="zh-CN" sz="900" b="1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24.25GHz ≤ f</a:t>
                      </a:r>
                      <a:r>
                        <a:rPr lang="en-GB" sz="900" baseline="-25000" dirty="0">
                          <a:effectLst/>
                        </a:rPr>
                        <a:t>c</a:t>
                      </a:r>
                      <a:r>
                        <a:rPr lang="en-GB" sz="900" dirty="0">
                          <a:effectLst/>
                        </a:rPr>
                        <a:t> ≤ 56GHz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BW</a:t>
                      </a:r>
                      <a:r>
                        <a:rPr lang="en-GB" sz="900" baseline="-25000" dirty="0" err="1">
                          <a:effectLst/>
                        </a:rPr>
                        <a:t>contiguous</a:t>
                      </a:r>
                      <a:r>
                        <a:rPr lang="en-GB" sz="900" baseline="-25000" dirty="0">
                          <a:effectLst/>
                        </a:rPr>
                        <a:t> </a:t>
                      </a:r>
                      <a:r>
                        <a:rPr lang="en-GB" sz="900" dirty="0">
                          <a:effectLst/>
                        </a:rPr>
                        <a:t>&lt; [500MHz]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2*</a:t>
                      </a:r>
                      <a:r>
                        <a:rPr lang="en-GB" sz="900" dirty="0" err="1">
                          <a:effectLst/>
                        </a:rPr>
                        <a:t>Bw</a:t>
                      </a:r>
                      <a:r>
                        <a:rPr lang="en-GB" sz="900" baseline="-25000" dirty="0" err="1">
                          <a:effectLst/>
                        </a:rPr>
                        <a:t>contiguous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[500MHz ]≤ </a:t>
                      </a:r>
                      <a:r>
                        <a:rPr lang="en-GB" sz="900" dirty="0" err="1">
                          <a:effectLst/>
                        </a:rPr>
                        <a:t>BW</a:t>
                      </a:r>
                      <a:r>
                        <a:rPr lang="en-GB" sz="900" baseline="-25000" dirty="0" err="1">
                          <a:effectLst/>
                        </a:rPr>
                        <a:t>contiguous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 err="1">
                          <a:effectLst/>
                        </a:rPr>
                        <a:t>BW</a:t>
                      </a:r>
                      <a:r>
                        <a:rPr lang="en-GB" sz="900" baseline="-25000" dirty="0" err="1">
                          <a:effectLst/>
                        </a:rPr>
                        <a:t>contiguous</a:t>
                      </a:r>
                      <a:r>
                        <a:rPr lang="en-GB" sz="900" dirty="0">
                          <a:effectLst/>
                        </a:rPr>
                        <a:t> + [500MHz]</a:t>
                      </a:r>
                      <a:endParaRPr lang="zh-CN" sz="9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10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Way forward(2)</a:t>
            </a:r>
            <a:endParaRPr lang="zh-CN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715000"/>
          </a:xfrm>
        </p:spPr>
        <p:txBody>
          <a:bodyPr/>
          <a:lstStyle/>
          <a:p>
            <a:r>
              <a:rPr lang="en-US" altLang="zh-CN" sz="1800" dirty="0"/>
              <a:t>Issue 3: whether emission mask level should be scaled to </a:t>
            </a:r>
            <a:r>
              <a:rPr lang="en-US" altLang="zh-CN" sz="1400" strike="sngStrike" dirty="0">
                <a:solidFill>
                  <a:srgbClr val="FF0000"/>
                </a:solidFill>
              </a:rPr>
              <a:t>maintain the same </a:t>
            </a:r>
            <a:r>
              <a:rPr lang="en-US" altLang="zh-CN" sz="1800" dirty="0"/>
              <a:t>TRP PSD assumption for wanted signal </a:t>
            </a:r>
            <a:r>
              <a:rPr lang="en-US" altLang="zh-CN" sz="1400" strike="sngStrike" dirty="0">
                <a:solidFill>
                  <a:srgbClr val="FF0000"/>
                </a:solidFill>
              </a:rPr>
              <a:t>(around 12dBm/MHz)</a:t>
            </a:r>
          </a:p>
          <a:p>
            <a:pPr lvl="1"/>
            <a:r>
              <a:rPr lang="en-US" altLang="zh-CN" sz="1400" dirty="0"/>
              <a:t>This is related to </a:t>
            </a:r>
            <a:r>
              <a:rPr lang="en-US" altLang="zh-CN" sz="1400" dirty="0">
                <a:solidFill>
                  <a:srgbClr val="FF0000"/>
                </a:solidFill>
              </a:rPr>
              <a:t>BS class or </a:t>
            </a:r>
            <a:r>
              <a:rPr lang="en-US" altLang="zh-CN" sz="1400" dirty="0" err="1">
                <a:solidFill>
                  <a:srgbClr val="FF0000"/>
                </a:solidFill>
              </a:rPr>
              <a:t>Ptx</a:t>
            </a:r>
            <a:r>
              <a:rPr lang="en-US" altLang="zh-CN" sz="1400" dirty="0">
                <a:solidFill>
                  <a:srgbClr val="FF0000"/>
                </a:solidFill>
              </a:rPr>
              <a:t> indicated </a:t>
            </a:r>
            <a:r>
              <a:rPr lang="en-US" altLang="zh-CN" sz="1400" strike="sngStrike" dirty="0" err="1">
                <a:solidFill>
                  <a:srgbClr val="FF0000"/>
                </a:solidFill>
              </a:rPr>
              <a:t>Ptx</a:t>
            </a:r>
            <a:r>
              <a:rPr lang="en-US" altLang="zh-CN" sz="1400" strike="sngStrike" dirty="0">
                <a:solidFill>
                  <a:srgbClr val="FF0000"/>
                </a:solidFill>
              </a:rPr>
              <a:t> definition which somehow can be addressed </a:t>
            </a:r>
            <a:r>
              <a:rPr lang="en-US" altLang="zh-CN" sz="1400" dirty="0"/>
              <a:t>in issue 4.</a:t>
            </a:r>
          </a:p>
          <a:p>
            <a:r>
              <a:rPr lang="en-US" altLang="zh-CN" sz="1800" dirty="0"/>
              <a:t>Issue 4: whether BS class or </a:t>
            </a:r>
            <a:r>
              <a:rPr lang="en-US" altLang="zh-CN" sz="1800" dirty="0" err="1"/>
              <a:t>Ptx</a:t>
            </a:r>
            <a:r>
              <a:rPr lang="en-US" altLang="zh-CN" sz="1800" dirty="0"/>
              <a:t> should be considered.  </a:t>
            </a:r>
          </a:p>
          <a:p>
            <a:pPr lvl="1"/>
            <a:r>
              <a:rPr lang="en-US" altLang="zh-CN" sz="1400" dirty="0"/>
              <a:t>BS class: FFS on rationality to define WA BS mask by frequency agnostic and power level agnostic way same as FR1 and LTE as table  below </a:t>
            </a:r>
            <a:endParaRPr lang="zh-CN" altLang="en-US" sz="1400" dirty="0"/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endParaRPr lang="en-US" altLang="zh-CN" dirty="0"/>
          </a:p>
          <a:p>
            <a:pPr lvl="1"/>
            <a:r>
              <a:rPr lang="en-US" altLang="zh-CN" sz="1400" dirty="0"/>
              <a:t>Power level </a:t>
            </a:r>
            <a:r>
              <a:rPr lang="en-US" altLang="zh-CN" sz="1400" dirty="0" err="1"/>
              <a:t>Ptx</a:t>
            </a:r>
            <a:r>
              <a:rPr lang="en-US" altLang="zh-CN" sz="1400" dirty="0"/>
              <a:t>: FFS on definition of </a:t>
            </a:r>
            <a:r>
              <a:rPr lang="en-US" altLang="zh-CN" sz="1400" dirty="0" err="1"/>
              <a:t>Ptx</a:t>
            </a:r>
            <a:r>
              <a:rPr lang="en-US" altLang="zh-CN" sz="1400" dirty="0"/>
              <a:t> and the appropriate power level for MR and LA BS.</a:t>
            </a:r>
          </a:p>
          <a:p>
            <a:pPr lvl="2"/>
            <a:r>
              <a:rPr lang="en-US" altLang="zh-CN" sz="1400" dirty="0"/>
              <a:t>Regarding the definition of </a:t>
            </a:r>
            <a:r>
              <a:rPr lang="en-US" altLang="zh-CN" sz="1400" dirty="0" err="1"/>
              <a:t>Ptx</a:t>
            </a:r>
            <a:r>
              <a:rPr lang="en-US" altLang="zh-CN" sz="1400" dirty="0"/>
              <a:t> at least FFS on following aspects:</a:t>
            </a:r>
          </a:p>
          <a:p>
            <a:pPr marL="1657350" lvl="3" indent="-342900">
              <a:buFont typeface="Wingdings" panose="05000000000000000000" pitchFamily="2" charset="2"/>
              <a:buChar char="Ø"/>
            </a:pPr>
            <a:r>
              <a:rPr lang="en-US" altLang="zh-CN" sz="1400" dirty="0"/>
              <a:t>Defined as rated TRP power as declaration or maximum TRP power according to measurement</a:t>
            </a:r>
          </a:p>
          <a:p>
            <a:pPr marL="1657350" lvl="3" indent="-342900">
              <a:buFont typeface="Wingdings" panose="05000000000000000000" pitchFamily="2" charset="2"/>
              <a:buChar char="Ø"/>
            </a:pPr>
            <a:r>
              <a:rPr lang="en-US" altLang="zh-CN" sz="1400" dirty="0"/>
              <a:t>Defined as total TRP power for contiguous spectrum or TRP power for edge carrier or the maximum carrier TRP power among contiguous carriers</a:t>
            </a:r>
          </a:p>
          <a:p>
            <a:pPr lvl="2"/>
            <a:r>
              <a:rPr lang="en-US" altLang="zh-CN" sz="1400" strike="sngStrike" dirty="0" smtClean="0">
                <a:solidFill>
                  <a:srgbClr val="FF0000"/>
                </a:solidFill>
              </a:rPr>
              <a:t>Regarding</a:t>
            </a:r>
            <a:r>
              <a:rPr lang="en-US" altLang="zh-CN" sz="1400" dirty="0" smtClean="0"/>
              <a:t> </a:t>
            </a:r>
            <a:r>
              <a:rPr lang="en-US" altLang="zh-CN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FFS on the </a:t>
            </a:r>
            <a:r>
              <a:rPr lang="en-US" altLang="zh-CN" sz="1400" dirty="0" err="1">
                <a:solidFill>
                  <a:srgbClr val="FF0000"/>
                </a:solidFill>
              </a:rPr>
              <a:t>Ptx</a:t>
            </a:r>
            <a:r>
              <a:rPr lang="en-US" altLang="zh-CN" sz="1400" dirty="0">
                <a:solidFill>
                  <a:srgbClr val="FF0000"/>
                </a:solidFill>
              </a:rPr>
              <a:t> </a:t>
            </a:r>
            <a:r>
              <a:rPr lang="en-US" altLang="zh-CN" sz="1400" dirty="0"/>
              <a:t>threshold for mask</a:t>
            </a:r>
            <a:r>
              <a:rPr lang="en-US" altLang="zh-CN" sz="1400" dirty="0">
                <a:solidFill>
                  <a:srgbClr val="FF0000"/>
                </a:solidFill>
              </a:rPr>
              <a:t> </a:t>
            </a:r>
            <a:r>
              <a:rPr lang="en-US" altLang="zh-CN" sz="1400" strike="sngStrik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is</a:t>
            </a:r>
            <a:r>
              <a:rPr lang="en-US" altLang="zh-CN" sz="1400" strike="sngStrike" dirty="0">
                <a:solidFill>
                  <a:srgbClr val="FF0000"/>
                </a:solidFill>
              </a:rPr>
              <a:t> selection following options could be considered </a:t>
            </a:r>
            <a:r>
              <a:rPr lang="en-US" altLang="zh-CN" sz="1400" strike="sngStrik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for further study</a:t>
            </a:r>
          </a:p>
          <a:p>
            <a:pPr marL="1485900" lvl="3" indent="-171450">
              <a:buFont typeface="Wingdings" panose="05000000000000000000" pitchFamily="2" charset="2"/>
              <a:buChar char="Ø"/>
            </a:pPr>
            <a:r>
              <a:rPr lang="en-US" altLang="zh-CN" sz="1400" dirty="0"/>
              <a:t>  </a:t>
            </a:r>
            <a:r>
              <a:rPr lang="en-US" altLang="zh-CN" sz="1400" dirty="0" smtClean="0"/>
              <a:t>        </a:t>
            </a:r>
            <a:r>
              <a:rPr lang="en-US" altLang="zh-CN" sz="1400" strike="sngStrike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Ptx</a:t>
            </a:r>
            <a:r>
              <a:rPr lang="en-US" altLang="zh-CN" sz="1400" strike="sngStrike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threshold and </a:t>
            </a:r>
            <a:r>
              <a:rPr lang="en-US" altLang="zh-CN" sz="1400" strike="sngStrik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</a:t>
            </a:r>
            <a:r>
              <a:rPr lang="en-US" altLang="zh-CN" sz="1400" dirty="0" smtClean="0">
                <a:solidFill>
                  <a:srgbClr val="FF0000"/>
                </a:solidFill>
              </a:rPr>
              <a:t> </a:t>
            </a:r>
            <a:r>
              <a:rPr lang="en-US" altLang="zh-CN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</a:t>
            </a:r>
            <a:r>
              <a:rPr lang="en-US" altLang="zh-CN" sz="1400" dirty="0" smtClean="0">
                <a:solidFill>
                  <a:srgbClr val="FF0000"/>
                </a:solidFill>
              </a:rPr>
              <a:t>ask </a:t>
            </a:r>
            <a:r>
              <a:rPr lang="en-US" altLang="zh-CN" sz="1400" dirty="0">
                <a:solidFill>
                  <a:srgbClr val="FF0000"/>
                </a:solidFill>
              </a:rPr>
              <a:t>levels </a:t>
            </a:r>
            <a:r>
              <a:rPr lang="en-US" altLang="zh-CN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should </a:t>
            </a:r>
            <a:r>
              <a:rPr lang="en-US" altLang="zh-CN" sz="1400" strike="sngStrike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</a:t>
            </a:r>
            <a:r>
              <a:rPr lang="en-US" altLang="zh-CN" sz="1400" dirty="0" smtClean="0">
                <a:solidFill>
                  <a:srgbClr val="FF0000"/>
                </a:solidFill>
              </a:rPr>
              <a:t> </a:t>
            </a:r>
            <a:r>
              <a:rPr lang="en-US" altLang="zh-CN" sz="1400" dirty="0">
                <a:solidFill>
                  <a:srgbClr val="FF0000"/>
                </a:solidFill>
              </a:rPr>
              <a:t>be defined with consideration of levels used by ITU-R in compatibility </a:t>
            </a:r>
            <a:r>
              <a:rPr lang="en-US" altLang="zh-CN" sz="1400" dirty="0" smtClean="0">
                <a:solidFill>
                  <a:srgbClr val="FF0000"/>
                </a:solidFill>
              </a:rPr>
              <a:t>studies</a:t>
            </a:r>
          </a:p>
          <a:p>
            <a:pPr marL="1485900" lvl="3" indent="-1714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</a:t>
            </a:r>
            <a:r>
              <a:rPr lang="en-US" altLang="zh-CN" sz="14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Ptx</a:t>
            </a:r>
            <a:r>
              <a:rPr lang="en-US" altLang="zh-CN" sz="1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threshold should consider the implementation reality</a:t>
            </a:r>
            <a:endParaRPr lang="en-US" altLang="zh-CN" sz="1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457200" lvl="1" indent="0">
              <a:buNone/>
            </a:pPr>
            <a:endParaRPr lang="en-US" altLang="zh-CN" sz="1600" dirty="0"/>
          </a:p>
          <a:p>
            <a:pPr marL="1200150" lvl="2" indent="-342900">
              <a:buFont typeface="+mj-lt"/>
              <a:buAutoNum type="arabicPeriod"/>
            </a:pPr>
            <a:endParaRPr lang="zh-CN" altLang="en-US" sz="1200" dirty="0"/>
          </a:p>
          <a:p>
            <a:pPr lvl="1"/>
            <a:endParaRPr lang="zh-CN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108264"/>
              </p:ext>
            </p:extLst>
          </p:nvPr>
        </p:nvGraphicFramePr>
        <p:xfrm>
          <a:off x="1219200" y="2590800"/>
          <a:ext cx="7080821" cy="6705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140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5356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0866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Frequency offset from “edge of transmission” </a:t>
                      </a:r>
                      <a:r>
                        <a:rPr lang="en-GB" sz="1100" dirty="0" err="1">
                          <a:effectLst/>
                        </a:rPr>
                        <a:t>Δf</a:t>
                      </a:r>
                      <a:endParaRPr lang="zh-CN" sz="1100" b="1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Limit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Measurement bandwidth</a:t>
                      </a:r>
                      <a:endParaRPr lang="zh-CN" sz="1100" b="1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0 </a:t>
                      </a:r>
                      <a:r>
                        <a:rPr lang="en-GB" sz="1100">
                          <a:effectLst/>
                          <a:sym typeface="Symbol"/>
                        </a:rPr>
                        <a:t></a:t>
                      </a:r>
                      <a:r>
                        <a:rPr lang="en-GB" sz="1100">
                          <a:effectLst/>
                        </a:rPr>
                        <a:t> </a:t>
                      </a:r>
                      <a:r>
                        <a:rPr lang="en-GB" sz="1100">
                          <a:effectLst/>
                          <a:sym typeface="Symbol"/>
                        </a:rPr>
                        <a:t></a:t>
                      </a:r>
                      <a:r>
                        <a:rPr lang="en-GB" sz="1100">
                          <a:effectLst/>
                        </a:rPr>
                        <a:t>f &lt; </a:t>
                      </a:r>
                      <a:r>
                        <a:rPr lang="en-GB" sz="1100" kern="100">
                          <a:effectLst/>
                        </a:rPr>
                        <a:t>10% of the total transmission bandwidth</a:t>
                      </a:r>
                      <a:r>
                        <a:rPr lang="en-GB" sz="1100">
                          <a:effectLst/>
                        </a:rPr>
                        <a:t> 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-5 dBm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1 MHz</a:t>
                      </a:r>
                      <a:endParaRPr lang="zh-CN" sz="110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10% of the total transmission bandwidth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>
                          <a:effectLst/>
                          <a:sym typeface="Symbol"/>
                        </a:rPr>
                        <a:t></a:t>
                      </a: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>
                          <a:effectLst/>
                          <a:sym typeface="Symbol"/>
                        </a:rPr>
                        <a:t></a:t>
                      </a:r>
                      <a:r>
                        <a:rPr lang="en-GB" sz="1100" dirty="0">
                          <a:effectLst/>
                        </a:rPr>
                        <a:t>f &lt; OOB boundary</a:t>
                      </a:r>
                      <a:endParaRPr lang="zh-CN" sz="1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-13 </a:t>
                      </a:r>
                      <a:r>
                        <a:rPr lang="en-GB" sz="1100" dirty="0" err="1">
                          <a:effectLst/>
                        </a:rPr>
                        <a:t>dBm</a:t>
                      </a:r>
                      <a:endParaRPr lang="zh-CN" sz="1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MHz</a:t>
                      </a:r>
                      <a:endParaRPr lang="zh-CN" sz="1100" dirty="0">
                        <a:effectLst/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3437321" y="2362200"/>
            <a:ext cx="226536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sz="1000" b="1" dirty="0">
                <a:latin typeface="Arial" panose="020B0604020202020204" pitchFamily="34" charset="0"/>
                <a:cs typeface="Arial" panose="020B0604020202020204" pitchFamily="34" charset="0"/>
              </a:rPr>
              <a:t>Table  SEM applicable for WA BS</a:t>
            </a:r>
            <a:endParaRPr lang="zh-CN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278765"/>
              </p:ext>
            </p:extLst>
          </p:nvPr>
        </p:nvGraphicFramePr>
        <p:xfrm>
          <a:off x="1066800" y="6096000"/>
          <a:ext cx="7620000" cy="1341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58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1536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9232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2651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04799">
                <a:tc>
                  <a:txBody>
                    <a:bodyPr/>
                    <a:lstStyle/>
                    <a:p>
                      <a:endParaRPr lang="zh-CN" altLang="en-US" sz="1100" strike="sngStrike" kern="1200" baseline="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24.24-33.4GH </a:t>
                      </a:r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range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37 – 52.6 GHz  </a:t>
                      </a:r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Frequency range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Rough antenna element</a:t>
                      </a:r>
                      <a:r>
                        <a:rPr lang="en-US" altLang="zh-CN" sz="1100" strike="sngStrike" kern="1200" baseline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size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602"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1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35dBm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33dBm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&gt;1000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3602"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2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32dBm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30dBm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~500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602"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3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29dBm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27dBm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~256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3360"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Option 4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26dBm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24dBm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100" strike="sngStrike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~128</a:t>
                      </a:r>
                      <a:endParaRPr lang="zh-CN" altLang="en-US" sz="1100" strike="sng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7482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altLang="zh-CN" sz="3600" dirty="0"/>
              <a:t>Reference</a:t>
            </a:r>
            <a:endParaRPr lang="zh-CN" alt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5135563"/>
          </a:xfrm>
        </p:spPr>
        <p:txBody>
          <a:bodyPr>
            <a:normAutofit/>
          </a:bodyPr>
          <a:lstStyle/>
          <a:p>
            <a:r>
              <a:rPr lang="en-US" altLang="zh-CN" sz="1800" dirty="0"/>
              <a:t>Agreed WF or TP in previous discussion in NR WI</a:t>
            </a:r>
            <a:endParaRPr lang="zh-CN" altLang="zh-CN" sz="1800" dirty="0"/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[1] R4-1706964      WF on BS transmitter mask for </a:t>
            </a:r>
            <a:r>
              <a:rPr lang="en-US" altLang="zh-C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mmWave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 RAN4 NR AH-1702</a:t>
            </a:r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[2]R4-1708866	</a:t>
            </a:r>
            <a:r>
              <a:rPr lang="en-GB" altLang="zh-CN" sz="1400" dirty="0"/>
              <a:t>WF on BS unwanted emission for NR </a:t>
            </a:r>
            <a:r>
              <a:rPr lang="en-GB" altLang="zh-CN" sz="1400" dirty="0" err="1"/>
              <a:t>mmWave</a:t>
            </a:r>
            <a:r>
              <a:rPr lang="en-GB" altLang="zh-CN" sz="1400" dirty="0"/>
              <a:t> bands  RAN</a:t>
            </a:r>
            <a:r>
              <a:rPr lang="en-US" altLang="zh-CN" sz="1400" dirty="0"/>
              <a:t>4#84</a:t>
            </a:r>
            <a:endParaRPr lang="en-GB" altLang="zh-CN" sz="1400" dirty="0"/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[3] </a:t>
            </a:r>
            <a:r>
              <a:rPr lang="pt-BR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R4-1710075      TP to TR 38.xxx: Spectrum emission mask (SEM) for FR2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RAN4 NR AH-1703</a:t>
            </a:r>
            <a:endParaRPr lang="pt-BR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endParaRPr lang="en-US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800" dirty="0"/>
              <a:t>Contributions on FR2 SEM  discussed in RAN4#86:</a:t>
            </a:r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[4]R4-1801575	Consideration on FR2 SEM</a:t>
            </a:r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[5] R4-1801576	Draft CR for 38.104: FR2 SEM</a:t>
            </a:r>
          </a:p>
          <a:p>
            <a:pPr marL="457200" lvl="1" indent="0">
              <a:buNone/>
            </a:pPr>
            <a:r>
              <a:rPr lang="en-GB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[6] R4-1802039	Further discussion on FR2 SEM requirement</a:t>
            </a:r>
            <a:endParaRPr lang="zh-CN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[7] R4-1802150	BS Emission mask for FR2</a:t>
            </a:r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[8] R4-1802151	Draft CR for TS 38.104: BS Emission mask for FR2</a:t>
            </a:r>
            <a:endParaRPr lang="zh-CN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[9] R4-1802878	SEM for FR2 NR BS</a:t>
            </a:r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[10] R4-1802879	Draft CR for TS 38.104: OTA out-of-band emissions (3.1, 3.2, 9.7.1 and 9.7.4)</a:t>
            </a:r>
            <a:endParaRPr lang="zh-CN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[11] R4-1803028	BS spectrum mask for BS type 2-O</a:t>
            </a:r>
          </a:p>
          <a:p>
            <a:pPr marL="457200" lvl="1" indent="0">
              <a:buNone/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[12] R4-1803029	Draft CR to TS 38.104 clause 9.7.4.3 OTA spectrum emission mask</a:t>
            </a:r>
            <a:endParaRPr lang="pt-BR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125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881</Words>
  <Application>Microsoft Office PowerPoint</Application>
  <PresentationFormat>On-screen Show (4:3)</PresentationFormat>
  <Paragraphs>138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WF on FR2 SEM</vt:lpstr>
      <vt:lpstr>Background</vt:lpstr>
      <vt:lpstr>Way forward(1)</vt:lpstr>
      <vt:lpstr>Way forward(2)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FR2 SEM</dc:title>
  <dc:creator>liyankun</dc:creator>
  <cp:lastModifiedBy>New changes in R4-1801670</cp:lastModifiedBy>
  <cp:revision>41</cp:revision>
  <dcterms:created xsi:type="dcterms:W3CDTF">2006-08-16T00:00:00Z</dcterms:created>
  <dcterms:modified xsi:type="dcterms:W3CDTF">2018-03-02T11:11:38Z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1519925041</vt:lpwstr>
  </property>
  <property fmtid="{D5CDD505-2E9C-101B-9397-08002B2CF9AE}" pid="7" name="_2015_ms_pID_725343">
    <vt:lpwstr>(2)aANduERSGxy+TIXmWJGJ0fi2CVmde+ro4m2MGmtQSEx2gvrSYfFTS4rAu+Ut3rmFjEyPnj+y
iZ8/vviqRjTJt0y8vhn7XI5q0FYxjik2i6wKrXG4LOdfmWghcQmbu0oCp2nwTRiWw0X8KKV8
Ts8yHIMFeMRDwn2wRmmGwoYPw0E6VH6+1GXvUbCipLOc+o9j23FFBW+S61Tdiyq1mvVEqpk/
YP/JHdHAiELyOZDirK</vt:lpwstr>
  </property>
  <property fmtid="{D5CDD505-2E9C-101B-9397-08002B2CF9AE}" pid="8" name="_2015_ms_pID_7253431">
    <vt:lpwstr>2BtOqJEpe8AvD7hHkgBS9TdypkUfOBOjBbvbMddN7GqYisXD5SNh1d
QlEEgjwoz3q4vgUjYHiV0Pnbos4Ycf00lMAs9bf9dJvaGqQJWST/RV+9QDD1oR/x/5rHrqca
Db0v3VLbTmYrlk1d05FSV94nuApArzLIXag2/AQnEFAiqSDPyiKItHh6A4EbqO5n2vc=</vt:lpwstr>
  </property>
  <property fmtid="{D5CDD505-2E9C-101B-9397-08002B2CF9AE}" pid="9" name="NSCPROP_SA">
    <vt:lpwstr>C:\Users\liyankun\AppData\Local\Microsoft\Windows\INetCache\Content.Outlook\9L8PEGJA\Draft R4-1803296 WF on FR2 SEM_Huawei_Ericsson.pptx</vt:lpwstr>
  </property>
</Properties>
</file>