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8" r:id="rId2"/>
    <p:sldId id="277" r:id="rId3"/>
    <p:sldId id="278" r:id="rId4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26" autoAdjust="0"/>
    <p:restoredTop sz="97422" autoAdjust="0"/>
  </p:normalViewPr>
  <p:slideViewPr>
    <p:cSldViewPr snapToGrid="0">
      <p:cViewPr varScale="1">
        <p:scale>
          <a:sx n="71" d="100"/>
          <a:sy n="71" d="100"/>
        </p:scale>
        <p:origin x="40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5BA97352-ACA7-4B7E-93A8-3510F8807E3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9417DCAA-7188-4E6F-A695-418B4BEA376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DE7D79C-7417-482F-9BBC-7641D7DB7376}" type="datetimeFigureOut">
              <a:rPr lang="zh-CN" altLang="en-US"/>
              <a:pPr/>
              <a:t>2018/3/2</a:t>
            </a:fld>
            <a:endParaRPr lang="zh-CN" altLang="en-US"/>
          </a:p>
        </p:txBody>
      </p:sp>
      <p:sp>
        <p:nvSpPr>
          <p:cNvPr id="4" name="幻灯片图像占位符 3">
            <a:extLst>
              <a:ext uri="{FF2B5EF4-FFF2-40B4-BE49-F238E27FC236}">
                <a16:creationId xmlns="" xmlns:a16="http://schemas.microsoft.com/office/drawing/2014/main" id="{11AD7D79-AF91-4895-825E-ED13030D359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>
            <a:extLst>
              <a:ext uri="{FF2B5EF4-FFF2-40B4-BE49-F238E27FC236}">
                <a16:creationId xmlns="" xmlns:a16="http://schemas.microsoft.com/office/drawing/2014/main" id="{67AD3673-D09D-4341-A56F-4F5ACA89F92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C041F397-8A22-443C-B343-26D06F6B1B49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DE8AB607-D3D4-41C3-B797-A462C584422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87C0CCE-C256-47CE-8C72-8B633A1D634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6343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D2DFDB7-2AE6-4DF3-B680-7E68F59976D2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91C43C-59CB-490E-9AF6-7DB0A027BE63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82DA23-4D98-4F5F-8161-8B928D4C90ED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399E69-39A1-4FA1-87F3-16AFE2C92F39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334EF71-9EDF-4885-921B-8E162F5336DA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39EB2D-2A63-4D13-BC05-10F69035B7BF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A414F3F-EDA8-4D7E-A7A1-A1D5EB17FF18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958842-72F5-4EBD-8B25-52CF05AA9EE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3233D37-7BA1-4EA8-B868-519F15512DF8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1252C3-8FEA-4B9F-B020-A9A05557C4FF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A89B5D-FF2E-43BE-89B0-4ADA34658AF1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161C10-5A59-4400-B412-D6C8AB1AE957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FC7CF5-4915-4E76-9753-11C2AAF8C520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8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9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905A6F-69AA-4471-A506-A589D0D9CC95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95C6396-8D4A-441A-AA70-057456FFC63D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4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5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0CB865-B36E-44FE-BED6-25A33CF6149C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249237-320E-4D39-BA9F-73ECB3F77761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3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4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53EDCC-3E10-485E-9D55-5ACEBD3B091D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4E9184-80A5-4B2F-A1DF-55E9A05C270E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84CBD4-DD9A-47CC-8D79-DFFCCEE730FB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0608D1-61C0-4FC7-8375-49B823707F6E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6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zh-CN"/>
          </a:p>
        </p:txBody>
      </p:sp>
      <p:sp>
        <p:nvSpPr>
          <p:cNvPr id="7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7EA85C-A2F9-4EEB-8B79-546C5BA679D1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zh-CN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zh-CN" smtClean="0"/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4C15B94C-B360-4F3E-B951-440E7D17B62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FAC1415E-F56B-4E41-A039-47914F88D6ED}" type="datetimeFigureOut">
              <a:rPr lang="en-GB" altLang="zh-CN"/>
              <a:pPr/>
              <a:t>02/03/2018</a:t>
            </a:fld>
            <a:endParaRPr lang="en-GB" altLang="zh-CN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40CFD86D-F3C6-45FE-A1C3-1FCDCCDF39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GB" altLang="zh-CN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D36A42D-BCDD-4363-BB87-1C065867963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9767FC99-AF87-45D7-A874-D5F9415D9CA9}" type="slidenum">
              <a:rPr lang="en-GB" altLang="zh-CN"/>
              <a:pPr/>
              <a:t>‹#›</a:t>
            </a:fld>
            <a:endParaRPr lang="en-GB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ubtitle 4"/>
          <p:cNvSpPr>
            <a:spLocks noGrp="1"/>
          </p:cNvSpPr>
          <p:nvPr>
            <p:ph type="subTitle" idx="1"/>
          </p:nvPr>
        </p:nvSpPr>
        <p:spPr>
          <a:xfrm>
            <a:off x="371061" y="2782888"/>
            <a:ext cx="11449878" cy="2570990"/>
          </a:xfrm>
        </p:spPr>
        <p:txBody>
          <a:bodyPr/>
          <a:lstStyle/>
          <a:p>
            <a:pPr eaLnBrk="1" hangingPunct="1"/>
            <a:r>
              <a:rPr lang="en-GB" altLang="zh-CN" sz="4000" dirty="0" smtClean="0">
                <a:ea typeface="宋体" pitchFamily="2" charset="-122"/>
              </a:rPr>
              <a:t>WF on minimum </a:t>
            </a:r>
            <a:r>
              <a:rPr lang="en-GB" altLang="zh-CN" sz="4000" dirty="0" err="1" smtClean="0">
                <a:ea typeface="宋体" pitchFamily="2" charset="-122"/>
              </a:rPr>
              <a:t>guardband</a:t>
            </a:r>
            <a:endParaRPr lang="en-GB" altLang="zh-CN" sz="4000" dirty="0" smtClean="0">
              <a:ea typeface="宋体" pitchFamily="2" charset="-122"/>
            </a:endParaRPr>
          </a:p>
          <a:p>
            <a:pPr eaLnBrk="1" hangingPunct="1"/>
            <a:endParaRPr lang="en-US" altLang="zh-CN" sz="3200" dirty="0" smtClean="0">
              <a:ea typeface="宋体" pitchFamily="2" charset="-122"/>
            </a:endParaRPr>
          </a:p>
          <a:p>
            <a:pPr eaLnBrk="1" hangingPunct="1"/>
            <a:r>
              <a:rPr lang="en-US" altLang="zh-CN" sz="3200" dirty="0" smtClean="0">
                <a:ea typeface="宋体" pitchFamily="2" charset="-122"/>
              </a:rPr>
              <a:t>ZTE, []</a:t>
            </a:r>
            <a:endParaRPr lang="en-GB" altLang="zh-CN" sz="3200" dirty="0" smtClean="0">
              <a:ea typeface="宋体" pitchFamily="2" charset="-122"/>
            </a:endParaRPr>
          </a:p>
        </p:txBody>
      </p:sp>
      <p:sp>
        <p:nvSpPr>
          <p:cNvPr id="3075" name="TextBox 5"/>
          <p:cNvSpPr txBox="1">
            <a:spLocks noChangeArrowheads="1"/>
          </p:cNvSpPr>
          <p:nvPr/>
        </p:nvSpPr>
        <p:spPr bwMode="auto">
          <a:xfrm>
            <a:off x="557213" y="365125"/>
            <a:ext cx="11141728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1" hangingPunct="1"/>
            <a:r>
              <a:rPr lang="de-DE" altLang="zh-CN" sz="2400" b="1" dirty="0" smtClean="0">
                <a:latin typeface="Calibri" pitchFamily="34" charset="0"/>
              </a:rPr>
              <a:t>3GPP TSG-RAN </a:t>
            </a:r>
            <a:r>
              <a:rPr lang="en-US" sz="2400" b="1" dirty="0" smtClean="0">
                <a:latin typeface="Calibri" pitchFamily="34" charset="0"/>
              </a:rPr>
              <a:t>WG4 Meeting #86 </a:t>
            </a:r>
            <a:r>
              <a:rPr lang="de-DE" altLang="zh-CN" sz="2400" b="1" dirty="0">
                <a:latin typeface="Calibri" pitchFamily="34" charset="0"/>
              </a:rPr>
              <a:t>							</a:t>
            </a:r>
          </a:p>
          <a:p>
            <a:pPr eaLnBrk="1" hangingPunct="1"/>
            <a:r>
              <a:rPr lang="de-DE" altLang="zh-CN" sz="2400" b="1" dirty="0" smtClean="0">
                <a:latin typeface="Calibri" pitchFamily="34" charset="0"/>
              </a:rPr>
              <a:t>Athens, GR, 26 Feb - 2 Mar 2018</a:t>
            </a:r>
          </a:p>
          <a:p>
            <a:pPr eaLnBrk="1" hangingPunct="1"/>
            <a:r>
              <a:rPr lang="de-DE" altLang="zh-CN" sz="2400" b="1" dirty="0" smtClean="0">
                <a:latin typeface="Calibri" pitchFamily="34" charset="0"/>
              </a:rPr>
              <a:t>Agenda</a:t>
            </a:r>
            <a:r>
              <a:rPr lang="de-DE" altLang="zh-CN" sz="2400" b="1" dirty="0">
                <a:latin typeface="Calibri" pitchFamily="34" charset="0"/>
              </a:rPr>
              <a:t>: </a:t>
            </a:r>
            <a:r>
              <a:rPr lang="en-US" altLang="zh-CN" sz="2400" b="1" dirty="0" smtClean="0">
                <a:latin typeface="Calibri" pitchFamily="34" charset="0"/>
              </a:rPr>
              <a:t>7.3.1.3</a:t>
            </a:r>
            <a:endParaRPr lang="en-US" sz="2400" b="1" dirty="0" smtClean="0">
              <a:latin typeface="Calibri" pitchFamily="34" charset="0"/>
            </a:endParaRPr>
          </a:p>
          <a:p>
            <a:pPr eaLnBrk="1" hangingPunct="1"/>
            <a:r>
              <a:rPr lang="en-US" altLang="ja-JP" sz="2400" b="1" dirty="0" smtClean="0">
                <a:latin typeface="+mn-lt"/>
              </a:rPr>
              <a:t>Document for:</a:t>
            </a:r>
            <a:r>
              <a:rPr lang="en-US" altLang="ja-JP" sz="2400" dirty="0">
                <a:latin typeface="+mn-lt"/>
              </a:rPr>
              <a:t> </a:t>
            </a:r>
            <a:r>
              <a:rPr lang="en-US" altLang="ja-JP" sz="2400" dirty="0" smtClean="0">
                <a:latin typeface="+mn-lt"/>
              </a:rPr>
              <a:t>  </a:t>
            </a:r>
            <a:r>
              <a:rPr lang="en-US" altLang="ja-JP" sz="2400" b="1" dirty="0" smtClean="0">
                <a:latin typeface="+mn-lt"/>
              </a:rPr>
              <a:t>Approval</a:t>
            </a:r>
            <a:endParaRPr lang="ja-JP" altLang="en-US" sz="2400" b="1" dirty="0" smtClean="0">
              <a:latin typeface="+mn-lt"/>
            </a:endParaRPr>
          </a:p>
        </p:txBody>
      </p:sp>
      <p:sp>
        <p:nvSpPr>
          <p:cNvPr id="3076" name="矩形 5"/>
          <p:cNvSpPr>
            <a:spLocks noChangeArrowheads="1"/>
          </p:cNvSpPr>
          <p:nvPr/>
        </p:nvSpPr>
        <p:spPr bwMode="auto">
          <a:xfrm>
            <a:off x="10093325" y="317500"/>
            <a:ext cx="16962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2400" b="1" dirty="0" smtClean="0">
                <a:latin typeface="Calibri" pitchFamily="34" charset="0"/>
              </a:rPr>
              <a:t>R4-1803286</a:t>
            </a:r>
            <a:endParaRPr lang="zh-CN" altLang="en-US" sz="2400" b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0817" y="128345"/>
            <a:ext cx="10942983" cy="549270"/>
          </a:xfrm>
        </p:spPr>
        <p:txBody>
          <a:bodyPr/>
          <a:lstStyle/>
          <a:p>
            <a:pPr algn="ctr" eaLnBrk="1" hangingPunct="1"/>
            <a:r>
              <a:rPr lang="en-GB" altLang="zh-CN" sz="36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GB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inimum </a:t>
            </a:r>
            <a:r>
              <a:rPr lang="en-GB" altLang="zh-CN" sz="3600" b="1" dirty="0" err="1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guardband</a:t>
            </a:r>
            <a:r>
              <a:rPr lang="en-GB" altLang="zh-CN" sz="36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of SCS 240 kHz SS-PBCH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5287" y="954742"/>
            <a:ext cx="11618370" cy="5809129"/>
          </a:xfrm>
        </p:spPr>
        <p:txBody>
          <a:bodyPr/>
          <a:lstStyle/>
          <a:p>
            <a:pPr marL="449263" lvl="4"/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UE, </a:t>
            </a:r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minimum </a:t>
            </a:r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guardband </a:t>
            </a:r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needed. Companies are encouraged to propose minimum guardband number in RAN4 #86-Bis.</a:t>
            </a:r>
          </a:p>
          <a:p>
            <a:pPr marL="220663" lvl="4" indent="0">
              <a:buNone/>
            </a:pPr>
            <a:endParaRPr lang="sv-SE" sz="32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49263" lvl="4"/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For BS, </a:t>
            </a:r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sv-SE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ompanies </a:t>
            </a:r>
            <a:r>
              <a:rPr lang="sv-SE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are encouraged to</a:t>
            </a:r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check </a:t>
            </a:r>
            <a:r>
              <a:rPr lang="sv-SE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sv-SE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SCS </a:t>
            </a:r>
            <a:r>
              <a:rPr lang="sv-SE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240 kHz SS-PBCH block </a:t>
            </a:r>
            <a:r>
              <a:rPr lang="sv-SE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will never been placed </a:t>
            </a:r>
            <a:r>
              <a:rPr lang="sv-SE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at the edge of the </a:t>
            </a:r>
            <a:r>
              <a:rPr lang="sv-SE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BS </a:t>
            </a:r>
            <a:r>
              <a:rPr lang="sv-SE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channel </a:t>
            </a:r>
            <a:r>
              <a:rPr lang="sv-SE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BW. </a:t>
            </a:r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sv-SE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guardband is needed, </a:t>
            </a:r>
            <a:r>
              <a:rPr lang="sv-SE" altLang="zh-CN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propose minimum guardband number in RAN4 #86-Bis</a:t>
            </a:r>
            <a:r>
              <a:rPr lang="sv-SE" altLang="zh-CN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v-SE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0663" lvl="4" indent="0">
              <a:buNone/>
            </a:pPr>
            <a:endParaRPr lang="sv-SE" sz="32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0663" lvl="4" indent="0">
              <a:buNone/>
            </a:pPr>
            <a:endParaRPr lang="sv-SE" sz="3200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0663" lvl="4" indent="0">
              <a:buNone/>
            </a:pPr>
            <a:endParaRPr lang="sv-SE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6711412"/>
              </p:ext>
            </p:extLst>
          </p:nvPr>
        </p:nvGraphicFramePr>
        <p:xfrm>
          <a:off x="2111182" y="4778113"/>
          <a:ext cx="8767484" cy="18318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91871"/>
                <a:gridCol w="2191871"/>
                <a:gridCol w="2191871"/>
                <a:gridCol w="2191871"/>
              </a:tblGrid>
              <a:tr h="765025"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3200" b="1" dirty="0" smtClean="0"/>
                        <a:t>CBW</a:t>
                      </a:r>
                      <a:endParaRPr lang="zh-CN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3200" b="1" dirty="0" smtClean="0"/>
                        <a:t>100 MHz</a:t>
                      </a:r>
                      <a:endParaRPr lang="zh-CN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3200" b="1" dirty="0" smtClean="0"/>
                        <a:t>200 MHz</a:t>
                      </a:r>
                      <a:endParaRPr lang="zh-CN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3200" b="1" dirty="0" smtClean="0"/>
                        <a:t>400 MHz</a:t>
                      </a:r>
                      <a:endParaRPr lang="zh-CN" altLang="en-US" sz="3200" b="1" dirty="0"/>
                    </a:p>
                  </a:txBody>
                  <a:tcPr/>
                </a:tc>
              </a:tr>
              <a:tr h="765025"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3200" b="1" dirty="0" smtClean="0"/>
                        <a:t>Guardband</a:t>
                      </a:r>
                    </a:p>
                    <a:p>
                      <a:pPr algn="ctr"/>
                      <a:r>
                        <a:rPr lang="sv-SE" altLang="zh-CN" sz="3200" b="1" dirty="0" smtClean="0"/>
                        <a:t>(kHz)</a:t>
                      </a:r>
                      <a:endParaRPr lang="zh-CN" altLang="en-US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3200" b="1" dirty="0" smtClean="0">
                          <a:solidFill>
                            <a:srgbClr val="FF0000"/>
                          </a:solidFill>
                        </a:rPr>
                        <a:t>[TBD]</a:t>
                      </a:r>
                      <a:endParaRPr lang="zh-CN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3200" b="1" dirty="0" smtClean="0">
                          <a:solidFill>
                            <a:srgbClr val="FF0000"/>
                          </a:solidFill>
                        </a:rPr>
                        <a:t>[TBD]</a:t>
                      </a:r>
                      <a:endParaRPr lang="zh-CN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altLang="zh-CN" sz="3200" b="1" dirty="0" smtClean="0">
                          <a:solidFill>
                            <a:srgbClr val="FF0000"/>
                          </a:solidFill>
                        </a:rPr>
                        <a:t>[TBD]</a:t>
                      </a:r>
                      <a:endParaRPr lang="zh-CN" altLang="en-US" sz="32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8624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5"/>
          <p:cNvSpPr txBox="1">
            <a:spLocks/>
          </p:cNvSpPr>
          <p:nvPr/>
        </p:nvSpPr>
        <p:spPr>
          <a:xfrm>
            <a:off x="397565" y="352518"/>
            <a:ext cx="11432485" cy="863600"/>
          </a:xfrm>
          <a:prstGeom prst="rect">
            <a:avLst/>
          </a:prstGeom>
        </p:spPr>
        <p:txBody>
          <a:bodyPr/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/>
              </a:defRPr>
            </a:lvl9pPr>
          </a:lstStyle>
          <a:p>
            <a:pPr eaLnBrk="1" hangingPunct="1"/>
            <a:r>
              <a:rPr lang="en-US" altLang="en-US" sz="3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References:</a:t>
            </a:r>
            <a:r>
              <a:rPr lang="en-US" altLang="en-US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GB" altLang="zh-CN" sz="3200" dirty="0" smtClean="0">
              <a:latin typeface="Times New Roman" panose="02020603050405020304" pitchFamily="18" charset="0"/>
              <a:ea typeface="宋体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TextBox 7">
            <a:extLst>
              <a:ext uri="{FF2B5EF4-FFF2-40B4-BE49-F238E27FC236}">
                <a16:creationId xmlns="" xmlns:a16="http://schemas.microsoft.com/office/drawing/2014/main" id="{A2069B09-6622-49CD-92EE-DC3EB263F5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0196" y="993438"/>
            <a:ext cx="11484921" cy="2308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defRPr/>
            </a:pPr>
            <a:endParaRPr lang="sv-SE" altLang="zh-CN" sz="2400" b="1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sv-SE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R4-1802043 Discussion on open issues of minimum guard-band, Samsung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sv-SE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R4-1801734 Minimum guardband of SS-PBCH block with SCS 240 kHz, ZTE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sv-SE" altLang="zh-C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R4-1800914 Remaning issues for NR spectrum utilization, Intel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endParaRPr lang="sv-SE" altLang="zh-CN" sz="2400" dirty="0" smtClean="0"/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endParaRPr lang="en-US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2430177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8694</TotalTime>
  <Words>136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等线</vt:lpstr>
      <vt:lpstr>等线 Light</vt:lpstr>
      <vt:lpstr>宋体</vt:lpstr>
      <vt:lpstr>Arial</vt:lpstr>
      <vt:lpstr>Calibri</vt:lpstr>
      <vt:lpstr>Calibri Light</vt:lpstr>
      <vt:lpstr>Times New Roman</vt:lpstr>
      <vt:lpstr>Office Theme</vt:lpstr>
      <vt:lpstr>PowerPoint Presentation</vt:lpstr>
      <vt:lpstr>Minimum guardband of SCS 240 kHz SS-PBCH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Qualcomm User</dc:creator>
  <cp:lastModifiedBy>Yonghong Gao</cp:lastModifiedBy>
  <cp:revision>454</cp:revision>
  <dcterms:created xsi:type="dcterms:W3CDTF">2017-04-28T18:00:30Z</dcterms:created>
  <dcterms:modified xsi:type="dcterms:W3CDTF">2018-03-02T06:19:49Z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A27793D690CCD30776C89F226D19CB027DEC0D68DABB871FDBD50FDE498672B4</vt:lpwstr>
  </property>
  <property fmtid="{D5CDD505-2E9C-101B-9397-08002B2CF9AE}" pid="2" name="_2015_ms_pID_725343">
    <vt:lpwstr>(2)LLvy+pKYUEfsu4N9z6SLTC0uV68rManWz8Fih+GsAoiwFC9FPufPuWA1mQteKnyAJ/TfPsfW_x000d_
aFyzvUR0qXMn4q/XY7RIVr/QZuejN8ShCNU1/8b4f+uxqMYB5VgFSn/n8hap9lFzCwfZ+0Bq_x000d_
g/5R8C6iqEG95iGa0vvzpq+o0epOTRLHDk1rCm+BlM04yUbE60doQh0ssm35kBbL3ndGqKLV_x000d_
RIgiA89bdCO4BCjRjp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kRki1DX52wzyvbyz8qHczqx89bcQD1ALm+4QlDeDPpfnSaosZON58y_x000d_
8y3iCamFkkqXWWaBYUH27fxLZ5STYiD6JRdBL+rMK1m5BBE2+bsA9ZtPM02KD0y1j5s7rSyN_x000d_
HEy5B3qnNW/Ttjj7GV758KzwfzgbqK3O/tY8am5LQ0Vh0Q==</vt:lpwstr>
  </property>
  <property fmtid="{D5CDD505-2E9C-101B-9397-08002B2CF9AE}" pid="5" name="_2015_ms_pID_7253431_00">
    <vt:lpwstr>_2015_ms_pID_7253431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1498523835</vt:lpwstr>
  </property>
</Properties>
</file>