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174629-4FA3-43BD-BA68-1F62D33E0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A377CC4-C4DA-46EF-AB60-292E13B7A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2905DD-A225-42D1-8836-6774F6A2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0C9988-52D3-4C88-9689-4F2E1B41F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94BBC9-55B6-4274-BC2C-5BCBABA4F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98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38E03B-BD1E-4AF9-A4F7-5EA9CE160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55D9206-1A61-4187-8FE8-4002A86E32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CDE30E9-59BD-4BC8-B24F-777F038C1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C5760FB-8A34-44D9-8180-B81540738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2AA3E4-F1AE-4436-8EBC-C3F89BBA4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47252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68B190F-A12D-4C95-B8FE-FE77DFACFC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558587-C700-4C21-AE7C-6E2A1912BB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9C85AC9-2535-45CE-AE62-ECCFF504C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56FA562-51C8-454D-9EAC-4862A51FB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AC0BF1-E898-44C8-9C9A-DF301CD1A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5025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DAEC6D-D5E9-4713-920B-44248633C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650324-9D48-4046-809C-E39C13883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57324B-A9F6-40CD-B14D-AF6FEA38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41606E2-28FB-48EA-9164-AF56A60D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E5FEDB-C283-497D-A50B-F80647FC9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0525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6D726B-D8DF-4894-84EB-B54EA59B5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51C7910-EEDD-4E1E-B588-C0D930752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DB78B48-D258-4729-9567-FFAEC09A6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60E75C-9B02-472F-A235-A9B423C79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0F721B-6784-4B06-A0B0-DB5BA3065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8440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A57B88-9F81-4A9A-AF8A-2C1B799F7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AB2E2D-122C-447B-9A88-A50B9F252B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05BB1A0-D371-4E44-B53B-991F596AC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4426C63-15F3-4969-93C1-8C603A35F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BDA1E4-4D83-456A-8FCE-F3F02B7BC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358E2DA-9BFB-4C03-8C56-8282881B3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9104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CFAFA0-BA71-45EE-BABB-09EE4B112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685E5AF-9799-41B4-AFDC-92A39AF87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BE4347C-20B7-48D9-92A8-1EE7119A5D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D0389E0-28A0-4012-ADCB-FF53C253D0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26D20A9-0A67-4C26-9652-3B2494AB25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7AC478F-2133-4595-8026-86F87DBD4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B666C67-921D-47E8-964F-CD026C01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0818C09-EBE8-47A3-96A7-E4E8FCCAC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40422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2FB877-62B1-42C7-8B24-9A856BB6E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EE41CF0-6C43-4DDF-A24D-F5349CC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0666255-F3A1-4915-8E08-19EBB390F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95018C6-96C7-4F4D-BAAC-AA49E4FBD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483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EAFF6F3-1064-4748-81AF-1087ED9AC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1B549AB-5278-4BB0-A110-0EA411DE4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BF1A38-AF65-4E61-BF2E-B85A16160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87481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0591A0-8199-4D0E-872B-41A548898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5E1AE80-75EA-4B05-944F-BECC50CB6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887F266-45EB-4F24-8ED5-3BC0D01E42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F9EBCA5-3D96-4218-85FB-CCB5F7C35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8FF381-1D0D-40F6-A736-61705BB78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6EF350-93BB-4DFE-8A29-8ACC79FD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0250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5B8089-9013-46E7-9230-C8E6F7594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B12DB85-9AD6-4833-9AAE-B0FF247A55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ED222A7-6FEE-42D6-96CD-83475A052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96EA25C-3BF6-4BE3-9221-DC411B9EF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A6F8739-2B8F-4D15-93DF-E7CAA09E0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74809B-E2E3-479F-A9AA-2F31D039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3280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4D2BABE-32B2-4EE8-90E5-95442A8C5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D12D3B6-6E45-41DC-B0A4-A0F73C4CC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4C1238-2A51-4F59-B207-58E64A0F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420FC-C4D4-47DC-A919-9161DDBAB08D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0C25CE3-F625-4B74-83B9-58B74E737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C1B1C8-4BB6-4419-8D2A-160525466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031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EB4FF2-BE63-4CF9-8464-0414945411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9396" y="3372255"/>
            <a:ext cx="9144000" cy="1207750"/>
          </a:xfrm>
        </p:spPr>
        <p:txBody>
          <a:bodyPr/>
          <a:lstStyle/>
          <a:p>
            <a:r>
              <a:rPr lang="fi-FI" b="1" dirty="0">
                <a:latin typeface="+mn-lt"/>
                <a:ea typeface="Intel Clear" panose="020B0604020203020204" pitchFamily="34" charset="0"/>
                <a:cs typeface="Intel Clear" panose="020B0604020203020204" pitchFamily="34" charset="0"/>
              </a:rPr>
              <a:t>WF </a:t>
            </a:r>
            <a:r>
              <a:rPr lang="fi-FI" b="1" dirty="0" smtClean="0">
                <a:latin typeface="+mn-lt"/>
                <a:ea typeface="Intel Clear" panose="020B0604020203020204" pitchFamily="34" charset="0"/>
                <a:cs typeface="Intel Clear" panose="020B0604020203020204" pitchFamily="34" charset="0"/>
              </a:rPr>
              <a:t>on MPR for FR2</a:t>
            </a:r>
            <a:endParaRPr lang="fi-FI" b="1" dirty="0">
              <a:latin typeface="+mn-lt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C20EE12-C134-4AE7-AC38-7CDC48BDB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9396" y="4769357"/>
            <a:ext cx="9144000" cy="74494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Intel, Qualcomm</a:t>
            </a:r>
            <a:endParaRPr lang="fi-FI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76136" y="285345"/>
            <a:ext cx="112581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3GPP TSG-RAN WG4 Meeting #86	</a:t>
            </a:r>
            <a:r>
              <a:rPr lang="en-US" sz="3200" b="1" dirty="0" smtClean="0"/>
              <a:t>                           R4-1803263</a:t>
            </a:r>
            <a:endParaRPr lang="en-US" sz="3200" b="1" dirty="0"/>
          </a:p>
          <a:p>
            <a:r>
              <a:rPr lang="en-US" sz="3200" b="1" dirty="0"/>
              <a:t>Athens, Greece, 26 Feb - 2 Mar, 2018</a:t>
            </a:r>
          </a:p>
          <a:p>
            <a:r>
              <a:rPr lang="en-US" sz="2400" b="1" dirty="0" smtClean="0"/>
              <a:t>Agenda Item: 7.4.9.5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9389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C4909C-6CFD-4BBE-9FBE-1F39EF47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10" y="434136"/>
            <a:ext cx="10515600" cy="572135"/>
          </a:xfrm>
        </p:spPr>
        <p:txBody>
          <a:bodyPr>
            <a:normAutofit fontScale="90000"/>
          </a:bodyPr>
          <a:lstStyle/>
          <a:p>
            <a:r>
              <a:rPr lang="fi-FI" b="1" dirty="0" smtClean="0">
                <a:latin typeface="+mn-lt"/>
                <a:ea typeface="Intel Clear" panose="020B0604020203020204" pitchFamily="34" charset="0"/>
                <a:cs typeface="Intel Clear" panose="020B0604020203020204" pitchFamily="34" charset="0"/>
              </a:rPr>
              <a:t>Background </a:t>
            </a:r>
            <a:endParaRPr lang="fi-FI" b="1" dirty="0">
              <a:latin typeface="+mn-lt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AFF9429-E806-4901-9C96-8A35CD5CAA01}"/>
              </a:ext>
            </a:extLst>
          </p:cNvPr>
          <p:cNvSpPr txBox="1"/>
          <p:nvPr/>
        </p:nvSpPr>
        <p:spPr>
          <a:xfrm>
            <a:off x="1017270" y="1280160"/>
            <a:ext cx="1024128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/>
              <a:t>Previous agreements:</a:t>
            </a:r>
          </a:p>
          <a:p>
            <a:pPr lvl="0"/>
            <a:r>
              <a:rPr lang="en-US" sz="2000" dirty="0" smtClean="0"/>
              <a:t>The </a:t>
            </a:r>
            <a:r>
              <a:rPr lang="en-US" sz="2000" dirty="0"/>
              <a:t>reference waveform and power class definition waveform assumptions from the Reno </a:t>
            </a:r>
            <a:r>
              <a:rPr lang="en-US" sz="2000" dirty="0" smtClean="0"/>
              <a:t>meeting[1]</a:t>
            </a:r>
            <a:endParaRPr lang="en-US" sz="20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dirty="0"/>
              <a:t>The waveform defined by BW = 100MHz, SCS=60KHz, DFT-S-OFDM QPSK, 128RB0 is the reference waveform with 0dB MPR and is used for the power class </a:t>
            </a:r>
            <a:r>
              <a:rPr lang="en-US" dirty="0" smtClean="0"/>
              <a:t>definition</a:t>
            </a:r>
          </a:p>
          <a:p>
            <a:pPr lvl="1"/>
            <a:endParaRPr lang="en-US" sz="2400" dirty="0" smtClean="0"/>
          </a:p>
          <a:p>
            <a:pPr lvl="0"/>
            <a:r>
              <a:rPr lang="en-US" sz="2000" dirty="0"/>
              <a:t>DPD assumption on FR2 MPR from </a:t>
            </a:r>
            <a:r>
              <a:rPr lang="en-US" sz="2000" dirty="0" smtClean="0"/>
              <a:t>San Diego meeting [2]</a:t>
            </a:r>
            <a:endParaRPr lang="en-US" sz="20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dirty="0" smtClean="0"/>
              <a:t>A </a:t>
            </a:r>
            <a:r>
              <a:rPr lang="en-US" dirty="0"/>
              <a:t>single MPR table is defined for all UEs whether they support the PA calibration gap or </a:t>
            </a:r>
            <a:r>
              <a:rPr lang="en-US" dirty="0" smtClean="0"/>
              <a:t>not</a:t>
            </a:r>
            <a:endParaRPr lang="en-US" sz="2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dirty="0" smtClean="0"/>
              <a:t>Assumption </a:t>
            </a:r>
            <a:r>
              <a:rPr lang="en-US" dirty="0"/>
              <a:t>for MPR work is that UE applies </a:t>
            </a:r>
            <a:r>
              <a:rPr lang="en-US" dirty="0" smtClean="0"/>
              <a:t>calibration</a:t>
            </a:r>
          </a:p>
          <a:p>
            <a:pPr lvl="1"/>
            <a:endParaRPr lang="en-US" sz="2000" dirty="0" smtClean="0"/>
          </a:p>
          <a:p>
            <a:r>
              <a:rPr lang="en-US" sz="2000" dirty="0" smtClean="0"/>
              <a:t>FR2 MPR table format[3]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dirty="0"/>
              <a:t>For 50M/100M/200M assign a single MPR value relative to MPR 0 for each waveform and </a:t>
            </a:r>
            <a:r>
              <a:rPr lang="en-US" dirty="0" smtClean="0"/>
              <a:t>modulation</a:t>
            </a: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dirty="0"/>
              <a:t>For 400M, add MPR offset based on practical </a:t>
            </a:r>
            <a:r>
              <a:rPr lang="en-US" dirty="0" smtClean="0"/>
              <a:t>implementation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dirty="0" smtClean="0"/>
              <a:t>Companies </a:t>
            </a:r>
            <a:r>
              <a:rPr lang="en-US" dirty="0"/>
              <a:t>are encouraged to </a:t>
            </a:r>
            <a:r>
              <a:rPr lang="en-US" u="sng" dirty="0"/>
              <a:t>measure</a:t>
            </a:r>
            <a:r>
              <a:rPr lang="en-US" dirty="0"/>
              <a:t> the effect large BW on </a:t>
            </a:r>
            <a:r>
              <a:rPr lang="en-US" dirty="0" smtClean="0"/>
              <a:t>MPR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8815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C4909C-6CFD-4BBE-9FBE-1F39EF47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10" y="434136"/>
            <a:ext cx="10515600" cy="572135"/>
          </a:xfrm>
        </p:spPr>
        <p:txBody>
          <a:bodyPr>
            <a:normAutofit fontScale="90000"/>
          </a:bodyPr>
          <a:lstStyle/>
          <a:p>
            <a:r>
              <a:rPr lang="fi-FI" b="1" dirty="0">
                <a:latin typeface="+mn-lt"/>
                <a:ea typeface="Intel Clear" panose="020B0604020203020204" pitchFamily="34" charset="0"/>
                <a:cs typeface="Intel Clear" panose="020B0604020203020204" pitchFamily="34" charset="0"/>
              </a:rPr>
              <a:t>WF </a:t>
            </a:r>
            <a:r>
              <a:rPr lang="fi-FI" b="1" dirty="0" smtClean="0">
                <a:latin typeface="+mn-lt"/>
                <a:ea typeface="Intel Clear" panose="020B0604020203020204" pitchFamily="34" charset="0"/>
                <a:cs typeface="Intel Clear" panose="020B0604020203020204" pitchFamily="34" charset="0"/>
              </a:rPr>
              <a:t>on MPR for FR2</a:t>
            </a:r>
            <a:endParaRPr lang="fi-FI" b="1" dirty="0">
              <a:latin typeface="+mn-lt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AFF9429-E806-4901-9C96-8A35CD5CAA01}"/>
              </a:ext>
            </a:extLst>
          </p:cNvPr>
          <p:cNvSpPr txBox="1"/>
          <p:nvPr/>
        </p:nvSpPr>
        <p:spPr>
          <a:xfrm>
            <a:off x="1017270" y="1280160"/>
            <a:ext cx="10241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>
                <a:ea typeface="Intel Clear" panose="020B0604020203020204" pitchFamily="34" charset="0"/>
                <a:cs typeface="Intel Clear" panose="020B0604020203020204" pitchFamily="34" charset="0"/>
              </a:rPr>
              <a:t>Companies co-signing this contribution propose </a:t>
            </a:r>
            <a:r>
              <a:rPr lang="fi-FI" sz="2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NR FR2 </a:t>
            </a:r>
            <a:r>
              <a:rPr lang="fi-FI" sz="2000" dirty="0">
                <a:ea typeface="Intel Clear" panose="020B0604020203020204" pitchFamily="34" charset="0"/>
                <a:cs typeface="Intel Clear" panose="020B0604020203020204" pitchFamily="34" charset="0"/>
              </a:rPr>
              <a:t>MPR as listed in WF column.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AFF9429-E806-4901-9C96-8A35CD5CAA01}"/>
              </a:ext>
            </a:extLst>
          </p:cNvPr>
          <p:cNvSpPr txBox="1"/>
          <p:nvPr/>
        </p:nvSpPr>
        <p:spPr>
          <a:xfrm>
            <a:off x="1017270" y="4919008"/>
            <a:ext cx="10241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/>
              <a:t>Note:</a:t>
            </a:r>
            <a:r>
              <a:rPr lang="fi-FI" sz="2000" dirty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fi-FI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UE requirements for the </a:t>
            </a:r>
            <a:r>
              <a:rPr lang="en-US" sz="2000" dirty="0">
                <a:solidFill>
                  <a:srgbClr val="FF0000"/>
                </a:solidFill>
              </a:rPr>
              <a:t>waveform defined by BW = 100MHz, SCS=60KHz, DFT-S-OFDM </a:t>
            </a:r>
            <a:r>
              <a:rPr lang="en-US" sz="2000" dirty="0" smtClean="0">
                <a:solidFill>
                  <a:srgbClr val="FF0000"/>
                </a:solidFill>
              </a:rPr>
              <a:t>Pi/2 BPSK, 128RB0 shall be </a:t>
            </a:r>
            <a:r>
              <a:rPr lang="en-US" sz="2000" smtClean="0">
                <a:solidFill>
                  <a:srgbClr val="FF0000"/>
                </a:solidFill>
              </a:rPr>
              <a:t>set to [-</a:t>
            </a:r>
            <a:r>
              <a:rPr lang="en-US" sz="2000" dirty="0" smtClean="0">
                <a:solidFill>
                  <a:srgbClr val="FF0000"/>
                </a:solidFill>
              </a:rPr>
              <a:t>2 to 0]dB MPR</a:t>
            </a:r>
            <a:endParaRPr lang="fi-FI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fi-FI" sz="2000" dirty="0" smtClean="0">
                <a:solidFill>
                  <a:srgbClr val="FF0000"/>
                </a:solidFill>
              </a:rPr>
              <a:t>Above </a:t>
            </a:r>
            <a:r>
              <a:rPr lang="fi-FI" sz="2000" dirty="0" smtClean="0">
                <a:solidFill>
                  <a:srgbClr val="FF0000"/>
                </a:solidFill>
              </a:rPr>
              <a:t>WF MPR table </a:t>
            </a:r>
            <a:r>
              <a:rPr lang="fi-FI" sz="2000" dirty="0">
                <a:solidFill>
                  <a:srgbClr val="FF0000"/>
                </a:solidFill>
              </a:rPr>
              <a:t>is </a:t>
            </a:r>
            <a:r>
              <a:rPr lang="fi-FI" sz="2000" strike="sngStrike" dirty="0"/>
              <a:t>applicable to network supporting calibration </a:t>
            </a:r>
            <a:r>
              <a:rPr lang="fi-FI" sz="2000" strike="sngStrike" dirty="0" smtClean="0"/>
              <a:t>gap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rgbClr val="FF0000"/>
                </a:solidFill>
              </a:rPr>
              <a:t>assumed that UE is provided with PA calibration gap when UE </a:t>
            </a:r>
            <a:r>
              <a:rPr lang="fi-FI" sz="2000" dirty="0" smtClean="0">
                <a:solidFill>
                  <a:srgbClr val="FF0000"/>
                </a:solidFill>
              </a:rPr>
              <a:t>needs</a:t>
            </a:r>
          </a:p>
          <a:p>
            <a:endParaRPr lang="fi-FI" sz="2000" dirty="0">
              <a:solidFill>
                <a:srgbClr val="FF000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130874"/>
              </p:ext>
            </p:extLst>
          </p:nvPr>
        </p:nvGraphicFramePr>
        <p:xfrm>
          <a:off x="1459721" y="2140585"/>
          <a:ext cx="8618538" cy="262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Worksheet" r:id="rId3" imgW="8618205" imgH="2621175" progId="Excel.Sheet.12">
                  <p:embed/>
                </p:oleObj>
              </mc:Choice>
              <mc:Fallback>
                <p:oleObj name="Worksheet" r:id="rId3" imgW="8618205" imgH="26211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9721" y="2140585"/>
                        <a:ext cx="8618538" cy="2620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241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C4909C-6CFD-4BBE-9FBE-1F39EF47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10" y="434136"/>
            <a:ext cx="10515600" cy="572135"/>
          </a:xfrm>
        </p:spPr>
        <p:txBody>
          <a:bodyPr>
            <a:normAutofit fontScale="90000"/>
          </a:bodyPr>
          <a:lstStyle/>
          <a:p>
            <a:r>
              <a:rPr lang="fi-FI" b="1" dirty="0" smtClean="0">
                <a:latin typeface="+mn-lt"/>
                <a:ea typeface="Intel Clear" panose="020B0604020203020204" pitchFamily="34" charset="0"/>
                <a:cs typeface="Intel Clear" panose="020B0604020203020204" pitchFamily="34" charset="0"/>
              </a:rPr>
              <a:t>Reference</a:t>
            </a:r>
            <a:endParaRPr lang="fi-FI" b="1" dirty="0">
              <a:latin typeface="+mn-lt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AFF9429-E806-4901-9C96-8A35CD5CAA01}"/>
              </a:ext>
            </a:extLst>
          </p:cNvPr>
          <p:cNvSpPr txBox="1"/>
          <p:nvPr/>
        </p:nvSpPr>
        <p:spPr>
          <a:xfrm>
            <a:off x="880110" y="1314666"/>
            <a:ext cx="102412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[1] R4-1714445</a:t>
            </a:r>
            <a:r>
              <a:rPr lang="fi-FI" sz="28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, </a:t>
            </a:r>
            <a:r>
              <a:rPr lang="en-GB" sz="2800" dirty="0" smtClean="0"/>
              <a:t>“</a:t>
            </a:r>
            <a:r>
              <a:rPr lang="fi-FI" sz="28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WF on pulse shaping and power class FR2”, </a:t>
            </a:r>
            <a:r>
              <a:rPr lang="en-US" sz="2800" dirty="0"/>
              <a:t>Intel Corporation, Apple, Qualcomm, IITH, LGE, Nokia , Huawei, Motorola </a:t>
            </a:r>
            <a:r>
              <a:rPr lang="en-US" sz="2800" dirty="0" smtClean="0"/>
              <a:t>Mobility, </a:t>
            </a:r>
            <a:r>
              <a:rPr lang="en-GB" sz="2800" dirty="0"/>
              <a:t>3GPP TSG-RAN WG4 Meeting #</a:t>
            </a:r>
            <a:r>
              <a:rPr lang="en-GB" sz="2800" dirty="0" smtClean="0"/>
              <a:t>85,Reno</a:t>
            </a:r>
            <a:r>
              <a:rPr lang="en-GB" sz="2800" dirty="0"/>
              <a:t>, Nevada, USA</a:t>
            </a:r>
            <a:endParaRPr lang="en-US" sz="2800" dirty="0"/>
          </a:p>
          <a:p>
            <a:r>
              <a:rPr lang="fi-FI" sz="28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[2] R4-1801200</a:t>
            </a:r>
            <a:r>
              <a:rPr lang="fi-FI" sz="28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, </a:t>
            </a:r>
            <a:r>
              <a:rPr lang="en-GB" sz="2800" dirty="0" smtClean="0"/>
              <a:t>“</a:t>
            </a:r>
            <a:r>
              <a:rPr lang="en-US" sz="2800" dirty="0" smtClean="0"/>
              <a:t>WF </a:t>
            </a:r>
            <a:r>
              <a:rPr lang="en-US" sz="2800" dirty="0"/>
              <a:t>on PA calibration gap </a:t>
            </a:r>
            <a:r>
              <a:rPr lang="en-US" sz="2800" dirty="0" smtClean="0"/>
              <a:t>parameters”, Qualcomm, Intel, </a:t>
            </a:r>
            <a:r>
              <a:rPr lang="en-GB" sz="2800" dirty="0"/>
              <a:t>3GPP TSG-RAN WG4 AH </a:t>
            </a:r>
            <a:r>
              <a:rPr lang="en-GB" sz="2800" dirty="0" smtClean="0"/>
              <a:t>meeting, San </a:t>
            </a:r>
            <a:r>
              <a:rPr lang="en-GB" sz="2800" dirty="0"/>
              <a:t>Diego, USA</a:t>
            </a:r>
            <a:endParaRPr lang="en-US" sz="2800" dirty="0" smtClean="0"/>
          </a:p>
          <a:p>
            <a:r>
              <a:rPr lang="en-US" sz="28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[3] R4-1801192</a:t>
            </a:r>
            <a:r>
              <a:rPr lang="en-US" sz="28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, “</a:t>
            </a:r>
            <a:r>
              <a:rPr lang="en-GB" sz="2800" dirty="0" smtClean="0"/>
              <a:t>WF </a:t>
            </a:r>
            <a:r>
              <a:rPr lang="en-GB" sz="2800" dirty="0"/>
              <a:t>on </a:t>
            </a:r>
            <a:r>
              <a:rPr lang="en-US" sz="2800" dirty="0" err="1"/>
              <a:t>mmW</a:t>
            </a:r>
            <a:r>
              <a:rPr lang="en-US" sz="2800" dirty="0"/>
              <a:t> </a:t>
            </a:r>
            <a:r>
              <a:rPr lang="en-US" sz="2800" dirty="0" smtClean="0"/>
              <a:t>MPR”, Qualcomm, </a:t>
            </a:r>
            <a:r>
              <a:rPr lang="en-GB" sz="2800" dirty="0"/>
              <a:t>3GPP TSG-RAN WG4 AH1801 Meeting </a:t>
            </a:r>
            <a:r>
              <a:rPr lang="en-GB" sz="2800" dirty="0" smtClean="0"/>
              <a:t>San </a:t>
            </a:r>
            <a:r>
              <a:rPr lang="en-GB" sz="2800" dirty="0"/>
              <a:t>Diego, CA</a:t>
            </a:r>
            <a:endParaRPr lang="en-US" sz="2800" dirty="0" smtClean="0"/>
          </a:p>
          <a:p>
            <a:r>
              <a:rPr lang="en-US" sz="28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[4] R4-1801774</a:t>
            </a:r>
            <a:r>
              <a:rPr lang="en-US" sz="2800" dirty="0">
                <a:ea typeface="Intel Clear" panose="020B0604020203020204" pitchFamily="34" charset="0"/>
                <a:cs typeface="Intel Clear" panose="020B0604020203020204" pitchFamily="34" charset="0"/>
              </a:rPr>
              <a:t>, “MPR evaluation results for </a:t>
            </a:r>
            <a:r>
              <a:rPr lang="en-US" sz="28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FR2”, Intel, </a:t>
            </a:r>
            <a:r>
              <a:rPr lang="en-US" sz="2800" dirty="0"/>
              <a:t>3GPP TSG-RAN WG4 Meeting #</a:t>
            </a:r>
            <a:r>
              <a:rPr lang="en-US" sz="2800" dirty="0" smtClean="0"/>
              <a:t>86, </a:t>
            </a:r>
            <a:r>
              <a:rPr lang="en-GB" sz="2800" dirty="0" smtClean="0"/>
              <a:t>Athens</a:t>
            </a:r>
            <a:r>
              <a:rPr lang="en-GB" sz="2800" dirty="0"/>
              <a:t>, Greece</a:t>
            </a:r>
            <a:endParaRPr lang="en-US" sz="2800" dirty="0" smtClean="0"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r>
              <a:rPr lang="en-US" sz="28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[5] R4-1801639</a:t>
            </a:r>
            <a:r>
              <a:rPr lang="en-US" sz="28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, “FR2 MPR”, Qualcomm, </a:t>
            </a:r>
            <a:r>
              <a:rPr lang="en-US" sz="2800" dirty="0"/>
              <a:t>3GPP TSG-RAN WG4 Meeting #</a:t>
            </a:r>
            <a:r>
              <a:rPr lang="en-US" sz="2800" dirty="0" smtClean="0"/>
              <a:t>86, </a:t>
            </a:r>
            <a:r>
              <a:rPr lang="en-GB" sz="2800" dirty="0" smtClean="0"/>
              <a:t>Athens</a:t>
            </a:r>
            <a:r>
              <a:rPr lang="en-GB" sz="2800" dirty="0"/>
              <a:t>, Greece</a:t>
            </a:r>
            <a:endParaRPr lang="fi-FI" sz="28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97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</TotalTime>
  <Words>351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Intel Clear</vt:lpstr>
      <vt:lpstr>Wingdings</vt:lpstr>
      <vt:lpstr>Office Theme</vt:lpstr>
      <vt:lpstr>Worksheet</vt:lpstr>
      <vt:lpstr>WF on MPR for FR2</vt:lpstr>
      <vt:lpstr>Background </vt:lpstr>
      <vt:lpstr>WF on MPR for FR2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FR1 MPR</dc:title>
  <dc:creator>tao.xu@intel.com</dc:creator>
  <cp:keywords>CTPClassification=CTP_NT</cp:keywords>
  <cp:lastModifiedBy>Xu, Tao</cp:lastModifiedBy>
  <cp:revision>48</cp:revision>
  <dcterms:created xsi:type="dcterms:W3CDTF">2018-01-24T01:19:53Z</dcterms:created>
  <dcterms:modified xsi:type="dcterms:W3CDTF">2018-03-02T13:14:30Z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83ef2fe1-ddca-4886-86fc-ea797724db5e</vt:lpwstr>
  </property>
  <property fmtid="{D5CDD505-2E9C-101B-9397-08002B2CF9AE}" pid="3" name="CTP_TimeStamp">
    <vt:lpwstr>2018-03-02 13:14:29Z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