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79674" autoAdjust="0"/>
  </p:normalViewPr>
  <p:slideViewPr>
    <p:cSldViewPr snapToGrid="0">
      <p:cViewPr varScale="1">
        <p:scale>
          <a:sx n="53" d="100"/>
          <a:sy n="53" d="100"/>
        </p:scale>
        <p:origin x="11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E8364-0FB8-462E-AEED-BECB432F79A7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ACF4D-EBF5-498C-8561-55E632D658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6361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ACF4D-EBF5-498C-8561-55E632D6583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153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ACF4D-EBF5-498C-8561-55E632D6583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3104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ACF4D-EBF5-498C-8561-55E632D6583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9040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00C35-5114-4092-B8B6-8E6C873596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B1D38-9A83-4708-BD95-28A48873D4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9582E2-57DE-4491-AA21-F207BF371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575608-4940-49DB-B7E4-C323B4994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4B872-F9F3-4DE2-B502-A6D0CA163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11738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38C6A-460B-4498-8236-F0129C378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5E680A-0D4D-41F2-80BC-FC20573BCB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D653B-A123-4496-9D72-83F6E88C7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08370F-7455-4420-8DDF-38C03AF8B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565ED-A08F-4551-A5DE-3E94BCACD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13082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E13411-F0E8-491A-8718-5A9D10C6DA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86BD6F-A355-4F7D-ADF6-E0FDD2B327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5B306-E4FA-4841-B1F6-BFB36D616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C30EE-2C62-4700-97D0-68D5D0E8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7E1B0-F950-44C0-9126-C6E1F5955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24081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A9F60-12B7-42CB-8FC2-16BC71226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FE216-5118-42DF-8F72-FA274580C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AA735-F983-40A8-85D7-11136BAFA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4001A-8892-48D1-BEBE-1B509877C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7C201-857E-4FA3-9093-465114A43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22460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4E774-4066-48D7-B84F-6E80E616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382C6-EF76-4DB7-8C19-F09188265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C8E8A-AA89-44E1-9BA6-B93B08D61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7D20F-A177-4341-A1C9-EC6F7CBE1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6C51BC-AB47-4CAD-9AF6-01776449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95584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A88BE-7108-4400-8767-CDF8472C8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51058-2988-464A-B9B7-B1F303E13B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8BBB1E-1CA5-431B-A731-16520834C4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006FFD-D814-493B-8C28-2442ED475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B3343E-3943-4AA2-853E-0134DFED4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6E584D-D1B6-4019-9CCA-B218F8500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1921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6BE94-98E4-4253-96ED-0446B3CD6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62AC6A-1C16-41B8-9220-539093C03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00F98B-28C2-42E8-A9AD-179D420B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5E68B3-7866-4511-B172-914B9601CA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27B3A7-669D-47F9-8E44-59CF7106FC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3FCD43-2580-4F05-ABCE-89BE30DF4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B19C-969C-4F6C-BA5C-2603CF703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E3F392-8388-4603-A8B9-C2E740F7B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901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33ACA-4922-4DB5-A314-6D7AD9588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C16C45-E262-4B95-9748-B0432785B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C2B939-7C23-4DE9-9623-C59E8D09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C424AD-7EAF-46AB-90A7-7185F840B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65499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B4E2E-613E-442C-BEB7-9205384D8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2AEDF-3B14-4AD1-A9DD-9943BA0B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6FCEC5-BB17-499F-8DDB-3876C3DF6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88371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5FF57-C1A6-47C6-9050-4F0CBAC7D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0E754-0E1F-4EE0-BA68-5BF70D93CD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EE8952-D8DA-4A85-8426-425204028D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3B3E5D-4A6C-4A2B-89EC-338282B0C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D1BDCA-5190-43F6-B180-771F93EA5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DB8BAF-5D51-4035-8649-3DF9BC9E4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73851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02051-0E71-419C-AC11-31F2DE176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A3DCB8-EB1C-44DB-9122-B22531A3A5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B5AF8-FCA9-44AF-84FE-47B4602C16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C7DAC-D072-4398-90BB-92CDF0A04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F80ABE-DAA8-422A-92C5-4608F1DD4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110F5B-97AF-4D90-856A-6FFEE07AD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32292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92A7A2-8EFE-425A-BF57-D8E5C0F93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BC8EA8-ED4A-46A2-8418-1387B9A26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5506DD-4E7B-4C7F-9380-8F704AF346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A2DA7-9483-451A-8117-35C701E9FC07}" type="datetimeFigureOut">
              <a:rPr lang="fi-FI" smtClean="0"/>
              <a:t>1.3.2018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9C74F-22F7-45CD-B1A3-D8022C072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18D6E8-D9AE-4578-B004-4987621153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8628F-6A65-48C2-8CEC-E5350004C9B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15464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55BAC-0976-48E6-B642-86BDDFFDA1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WF for NR FR1 PC2 MPR and PC3 A-MPR for UTRA ACLR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699BEB-64CC-44E9-AA56-16FF7C6F56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Qualcomm, </a:t>
            </a:r>
            <a:r>
              <a:rPr lang="fi-FI" dirty="0" err="1"/>
              <a:t>Skyworks</a:t>
            </a:r>
            <a:endParaRPr lang="fi-FI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E9C096-555B-443D-ABEC-A29C91187FA6}"/>
              </a:ext>
            </a:extLst>
          </p:cNvPr>
          <p:cNvSpPr txBox="1"/>
          <p:nvPr/>
        </p:nvSpPr>
        <p:spPr>
          <a:xfrm>
            <a:off x="9646920" y="52232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R4-1803252</a:t>
            </a:r>
          </a:p>
        </p:txBody>
      </p:sp>
    </p:spTree>
    <p:extLst>
      <p:ext uri="{BB962C8B-B14F-4D97-AF65-F5344CB8AC3E}">
        <p14:creationId xmlns:p14="http://schemas.microsoft.com/office/powerpoint/2010/main" val="3352460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6D073-2851-4478-9FE4-70D007E08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9305"/>
          </a:xfrm>
        </p:spPr>
        <p:txBody>
          <a:bodyPr>
            <a:normAutofit/>
          </a:bodyPr>
          <a:lstStyle/>
          <a:p>
            <a:r>
              <a:rPr lang="fi-FI" dirty="0" err="1"/>
              <a:t>Proposals</a:t>
            </a:r>
            <a:r>
              <a:rPr lang="fi-FI" dirty="0"/>
              <a:t> in RAN4#86 </a:t>
            </a:r>
            <a:r>
              <a:rPr lang="fi-FI" dirty="0" err="1"/>
              <a:t>Athens</a:t>
            </a:r>
            <a:endParaRPr lang="fi-FI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EA65D0-189A-4371-B3FE-903E7740E359}"/>
              </a:ext>
            </a:extLst>
          </p:cNvPr>
          <p:cNvSpPr txBox="1"/>
          <p:nvPr/>
        </p:nvSpPr>
        <p:spPr>
          <a:xfrm>
            <a:off x="541020" y="1588770"/>
            <a:ext cx="27651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/>
              <a:t>REFERENCES</a:t>
            </a:r>
          </a:p>
          <a:p>
            <a:r>
              <a:rPr lang="fi-FI" dirty="0"/>
              <a:t>[1] R4-1802240, Qualcomm</a:t>
            </a:r>
          </a:p>
          <a:p>
            <a:r>
              <a:rPr lang="fi-FI" dirty="0"/>
              <a:t>[2] R4-1802514, </a:t>
            </a:r>
            <a:r>
              <a:rPr lang="fi-FI" dirty="0" err="1"/>
              <a:t>Skyworks</a:t>
            </a:r>
            <a:endParaRPr lang="fi-FI" dirty="0"/>
          </a:p>
          <a:p>
            <a:r>
              <a:rPr lang="fi-FI" dirty="0"/>
              <a:t>[3] R4-1802103, Nokia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24A616A-3A17-423E-8140-7699136D52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754558"/>
              </p:ext>
            </p:extLst>
          </p:nvPr>
        </p:nvGraphicFramePr>
        <p:xfrm>
          <a:off x="3680460" y="1588770"/>
          <a:ext cx="7783829" cy="4712640"/>
        </p:xfrm>
        <a:graphic>
          <a:graphicData uri="http://schemas.openxmlformats.org/drawingml/2006/table">
            <a:tbl>
              <a:tblPr/>
              <a:tblGrid>
                <a:gridCol w="2305506">
                  <a:extLst>
                    <a:ext uri="{9D8B030D-6E8A-4147-A177-3AD203B41FA5}">
                      <a16:colId xmlns:a16="http://schemas.microsoft.com/office/drawing/2014/main" val="4124187191"/>
                    </a:ext>
                  </a:extLst>
                </a:gridCol>
                <a:gridCol w="2305506">
                  <a:extLst>
                    <a:ext uri="{9D8B030D-6E8A-4147-A177-3AD203B41FA5}">
                      <a16:colId xmlns:a16="http://schemas.microsoft.com/office/drawing/2014/main" val="3507028870"/>
                    </a:ext>
                  </a:extLst>
                </a:gridCol>
                <a:gridCol w="988074">
                  <a:extLst>
                    <a:ext uri="{9D8B030D-6E8A-4147-A177-3AD203B41FA5}">
                      <a16:colId xmlns:a16="http://schemas.microsoft.com/office/drawing/2014/main" val="611969819"/>
                    </a:ext>
                  </a:extLst>
                </a:gridCol>
                <a:gridCol w="779481">
                  <a:extLst>
                    <a:ext uri="{9D8B030D-6E8A-4147-A177-3AD203B41FA5}">
                      <a16:colId xmlns:a16="http://schemas.microsoft.com/office/drawing/2014/main" val="944158116"/>
                    </a:ext>
                  </a:extLst>
                </a:gridCol>
                <a:gridCol w="702631">
                  <a:extLst>
                    <a:ext uri="{9D8B030D-6E8A-4147-A177-3AD203B41FA5}">
                      <a16:colId xmlns:a16="http://schemas.microsoft.com/office/drawing/2014/main" val="4038425879"/>
                    </a:ext>
                  </a:extLst>
                </a:gridCol>
                <a:gridCol w="702631">
                  <a:extLst>
                    <a:ext uri="{9D8B030D-6E8A-4147-A177-3AD203B41FA5}">
                      <a16:colId xmlns:a16="http://schemas.microsoft.com/office/drawing/2014/main" val="804900368"/>
                    </a:ext>
                  </a:extLst>
                </a:gridCol>
              </a:tblGrid>
              <a:tr h="29185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PC2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backoff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compared to PC3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5428049"/>
                  </a:ext>
                </a:extLst>
              </a:tr>
              <a:tr h="496098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outer</a:t>
                      </a:r>
                      <a:endParaRPr lang="fi-FI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Modulation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PC3</a:t>
                      </a:r>
                      <a:b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MPR (dB)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Skyworks</a:t>
                      </a:r>
                      <a:endParaRPr lang="fi-FI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164112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PI/2 BPSK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0.5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4"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4"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585399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QPSK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587798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16 QAM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2824372"/>
                  </a:ext>
                </a:extLst>
              </a:tr>
              <a:tr h="319708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64 QAM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2.5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3508801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256 QAM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4.5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6706477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QPSK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2435726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16 QAM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920845"/>
                  </a:ext>
                </a:extLst>
              </a:tr>
              <a:tr h="429952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64 QAM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3.5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4374257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256 QAM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6.5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6778727"/>
                  </a:ext>
                </a:extLst>
              </a:tr>
              <a:tr h="264586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fi-FI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Inner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PI/2 BPSK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1815796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QPSK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CA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97907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DFT-s-OFDM 16 QAM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1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285167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QPSK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1.5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419786"/>
                  </a:ext>
                </a:extLst>
              </a:tr>
              <a:tr h="264586"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CP-OFDM 16 QAM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i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231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304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C3E55-2443-47A7-90CC-A34D3E390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r>
              <a:rPr lang="fi-FI" dirty="0"/>
              <a:t> for NR FR1 PC2 MPR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2FE5E4-9705-4E98-8193-B8064A68253B}"/>
              </a:ext>
            </a:extLst>
          </p:cNvPr>
          <p:cNvSpPr txBox="1"/>
          <p:nvPr/>
        </p:nvSpPr>
        <p:spPr>
          <a:xfrm>
            <a:off x="838200" y="2251710"/>
            <a:ext cx="106209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/>
              <a:t>Agreement: NR FR1 PC3 MPR applies also for FR1 PC2 unless otherwise </a:t>
            </a:r>
          </a:p>
          <a:p>
            <a:r>
              <a:rPr lang="fi-FI" sz="2800" dirty="0"/>
              <a:t>Fundamental issues are founed.</a:t>
            </a:r>
          </a:p>
        </p:txBody>
      </p:sp>
    </p:spTree>
    <p:extLst>
      <p:ext uri="{BB962C8B-B14F-4D97-AF65-F5344CB8AC3E}">
        <p14:creationId xmlns:p14="http://schemas.microsoft.com/office/powerpoint/2010/main" val="2394371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8FB44-3103-4B18-99CB-415D5C7FF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UTRA ACLR A-MPR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F9B625-F3C1-4ED8-BA7E-932B01227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39801" y="1575176"/>
            <a:ext cx="10621935" cy="1524485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/>
              <a:t>R4-1802104 (Nokia) – No A-MPR is needed.  The agreed MPR is sufficient.</a:t>
            </a:r>
          </a:p>
          <a:p>
            <a:r>
              <a:rPr lang="en-US" sz="2400" dirty="0"/>
              <a:t>R4-1802701 (Skyworks) – </a:t>
            </a:r>
          </a:p>
          <a:p>
            <a:pPr lvl="1"/>
            <a:r>
              <a:rPr lang="en-US" sz="2000" dirty="0"/>
              <a:t>CP-OFDM, 16QAM, 5 MHz, full allocation marginal for UTRA1</a:t>
            </a:r>
          </a:p>
          <a:p>
            <a:pPr lvl="1"/>
            <a:r>
              <a:rPr lang="en-US" sz="2000" dirty="0"/>
              <a:t>20 MHz full allocation, 10 MHz full allocation marginal for UTRA2</a:t>
            </a:r>
          </a:p>
          <a:p>
            <a:r>
              <a:rPr lang="en-US" sz="2400" dirty="0"/>
              <a:t>R4-1802238 (Qualcomm) – See table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D65EC990-A77C-4B3A-BD1C-577BA64D0EC0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624719185"/>
              </p:ext>
            </p:extLst>
          </p:nvPr>
        </p:nvGraphicFramePr>
        <p:xfrm>
          <a:off x="6272282" y="2633835"/>
          <a:ext cx="5289454" cy="39681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88681">
                  <a:extLst>
                    <a:ext uri="{9D8B030D-6E8A-4147-A177-3AD203B41FA5}">
                      <a16:colId xmlns:a16="http://schemas.microsoft.com/office/drawing/2014/main" val="285472251"/>
                    </a:ext>
                  </a:extLst>
                </a:gridCol>
                <a:gridCol w="1716760">
                  <a:extLst>
                    <a:ext uri="{9D8B030D-6E8A-4147-A177-3AD203B41FA5}">
                      <a16:colId xmlns:a16="http://schemas.microsoft.com/office/drawing/2014/main" val="2245471440"/>
                    </a:ext>
                  </a:extLst>
                </a:gridCol>
                <a:gridCol w="1684013">
                  <a:extLst>
                    <a:ext uri="{9D8B030D-6E8A-4147-A177-3AD203B41FA5}">
                      <a16:colId xmlns:a16="http://schemas.microsoft.com/office/drawing/2014/main" val="195167062"/>
                    </a:ext>
                  </a:extLst>
                </a:gridCol>
              </a:tblGrid>
              <a:tr h="30575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A-MPR (dB)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271698"/>
                  </a:ext>
                </a:extLst>
              </a:tr>
              <a:tr h="3609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Outer RB allocations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Inner RB allocations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201112"/>
                  </a:ext>
                </a:extLst>
              </a:tr>
              <a:tr h="3609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PI/2 BPSK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1.5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227677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QPSK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661802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16 QAM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075242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64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0486246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256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136806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QPSK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351253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16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580095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64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43504"/>
                  </a:ext>
                </a:extLst>
              </a:tr>
              <a:tr h="3057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256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0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713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298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F8EF0-E743-4AD4-95CE-5B8B3EC41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A-MPR for UTRA ACLR 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F0276E0-BE55-4627-BD89-DD6FE004B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9875"/>
            <a:ext cx="10515600" cy="1614805"/>
          </a:xfrm>
        </p:spPr>
        <p:txBody>
          <a:bodyPr>
            <a:normAutofit/>
          </a:bodyPr>
          <a:lstStyle/>
          <a:p>
            <a:r>
              <a:rPr lang="en-US" sz="2400" dirty="0"/>
              <a:t>Agree to following table.  A-MPR only for outer region</a:t>
            </a:r>
          </a:p>
          <a:p>
            <a:r>
              <a:rPr lang="en-US" sz="2400" dirty="0"/>
              <a:t>NS_02 (UTRA protection) can be signaled to bands </a:t>
            </a:r>
            <a:r>
              <a:rPr lang="en-US" sz="2400" dirty="0">
                <a:solidFill>
                  <a:srgbClr val="FF0000"/>
                </a:solidFill>
              </a:rPr>
              <a:t>at least </a:t>
            </a:r>
            <a:r>
              <a:rPr lang="en-US" sz="2400" dirty="0"/>
              <a:t>1,2,5 and 8. It is important to list the bands so that RAN5 know for which bands UTRA protection needs to be tested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73DCAB7-062C-4556-8E90-9116D19955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6798548"/>
              </p:ext>
            </p:extLst>
          </p:nvPr>
        </p:nvGraphicFramePr>
        <p:xfrm>
          <a:off x="3135425" y="3154680"/>
          <a:ext cx="5448504" cy="34077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45472">
                  <a:extLst>
                    <a:ext uri="{9D8B030D-6E8A-4147-A177-3AD203B41FA5}">
                      <a16:colId xmlns:a16="http://schemas.microsoft.com/office/drawing/2014/main" val="285472251"/>
                    </a:ext>
                  </a:extLst>
                </a:gridCol>
                <a:gridCol w="1768382">
                  <a:extLst>
                    <a:ext uri="{9D8B030D-6E8A-4147-A177-3AD203B41FA5}">
                      <a16:colId xmlns:a16="http://schemas.microsoft.com/office/drawing/2014/main" val="2245471440"/>
                    </a:ext>
                  </a:extLst>
                </a:gridCol>
                <a:gridCol w="1734650">
                  <a:extLst>
                    <a:ext uri="{9D8B030D-6E8A-4147-A177-3AD203B41FA5}">
                      <a16:colId xmlns:a16="http://schemas.microsoft.com/office/drawing/2014/main" val="195167062"/>
                    </a:ext>
                  </a:extLst>
                </a:gridCol>
              </a:tblGrid>
              <a:tr h="179994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Modulation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A-MPR (dB)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271698"/>
                  </a:ext>
                </a:extLst>
              </a:tr>
              <a:tr h="3098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Outer RB allocations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Inner RB allocations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201112"/>
                  </a:ext>
                </a:extLst>
              </a:tr>
              <a:tr h="3098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PI/2 BPSK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1.5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227677"/>
                  </a:ext>
                </a:extLst>
              </a:tr>
              <a:tr h="3098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QPSK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661802"/>
                  </a:ext>
                </a:extLst>
              </a:tr>
              <a:tr h="3098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16 QAM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56075242"/>
                  </a:ext>
                </a:extLst>
              </a:tr>
              <a:tr h="3098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64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10486246"/>
                  </a:ext>
                </a:extLst>
              </a:tr>
              <a:tr h="3098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DFT-s-OFDM 256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58136806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QPSK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351253"/>
                  </a:ext>
                </a:extLst>
              </a:tr>
              <a:tr h="24822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16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53580095"/>
                  </a:ext>
                </a:extLst>
              </a:tr>
              <a:tr h="1799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64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≤ </a:t>
                      </a: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5443504"/>
                  </a:ext>
                </a:extLst>
              </a:tr>
              <a:tr h="3098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256 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2713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516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406</Words>
  <Application>Microsoft Office PowerPoint</Application>
  <PresentationFormat>Widescreen</PresentationFormat>
  <Paragraphs>133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游ゴシック</vt:lpstr>
      <vt:lpstr>Arial</vt:lpstr>
      <vt:lpstr>Calibri</vt:lpstr>
      <vt:lpstr>Calibri Light</vt:lpstr>
      <vt:lpstr>Times New Roman</vt:lpstr>
      <vt:lpstr>Office Theme</vt:lpstr>
      <vt:lpstr>WF for NR FR1 PC2 MPR and PC3 A-MPR for UTRA ACLR</vt:lpstr>
      <vt:lpstr>Proposals in RAN4#86 Athens</vt:lpstr>
      <vt:lpstr>Way forward for NR FR1 PC2 MPR</vt:lpstr>
      <vt:lpstr>Proposals for UTRA ACLR A-MPR</vt:lpstr>
      <vt:lpstr>Way forward for A-MPR for UTRA ACLR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FR1 PC2 MPR</dc:title>
  <dc:creator>Changes in RAN4#86</dc:creator>
  <cp:lastModifiedBy>Changes in RAN4#86</cp:lastModifiedBy>
  <cp:revision>11</cp:revision>
  <dcterms:created xsi:type="dcterms:W3CDTF">2018-02-27T07:58:59Z</dcterms:created>
  <dcterms:modified xsi:type="dcterms:W3CDTF">2018-03-01T09:40:32Z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350963028</vt:i4>
  </property>
  <property fmtid="{D5CDD505-2E9C-101B-9397-08002B2CF9AE}" pid="3" name="_NewReviewCycle">
    <vt:lpwstr/>
  </property>
  <property fmtid="{D5CDD505-2E9C-101B-9397-08002B2CF9AE}" pid="4" name="_EmailSubject">
    <vt:lpwstr>WF for NR FR1 PC2 MPR.pptx</vt:lpwstr>
  </property>
  <property fmtid="{D5CDD505-2E9C-101B-9397-08002B2CF9AE}" pid="5" name="_AuthorEmail">
    <vt:lpwstr>gfong@qti.qualcomm.com</vt:lpwstr>
  </property>
  <property fmtid="{D5CDD505-2E9C-101B-9397-08002B2CF9AE}" pid="6" name="_AuthorEmailDisplayName">
    <vt:lpwstr>Gene Fong</vt:lpwstr>
  </property>
</Properties>
</file>