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66" r:id="rId6"/>
    <p:sldId id="367" r:id="rId7"/>
    <p:sldId id="36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87234" autoAdjust="0"/>
  </p:normalViewPr>
  <p:slideViewPr>
    <p:cSldViewPr>
      <p:cViewPr varScale="1">
        <p:scale>
          <a:sx n="78" d="100"/>
          <a:sy n="78" d="100"/>
        </p:scale>
        <p:origin x="13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02-Mar-18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sz="4000" dirty="0" smtClean="0"/>
              <a:t>1 Rx CRS-IM performance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 smtClean="0">
                <a:solidFill>
                  <a:srgbClr val="898989"/>
                </a:solidFill>
              </a:rPr>
              <a:t>Corporation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092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6</a:t>
            </a:r>
            <a:r>
              <a:rPr lang="en-US" altLang="zh-CN" sz="1800" b="1" dirty="0" smtClean="0"/>
              <a:t/>
            </a:r>
            <a:br>
              <a:rPr lang="en-US" altLang="zh-CN" sz="1800" b="1" dirty="0" smtClean="0"/>
            </a:br>
            <a:r>
              <a:rPr lang="en-GB" sz="1800" b="1" dirty="0"/>
              <a:t>Athens, Greece, 26 February – 2 March </a:t>
            </a:r>
            <a:r>
              <a:rPr lang="en-GB" sz="1800" b="1" dirty="0" smtClean="0"/>
              <a:t>2018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/>
              <a:t>6.23.2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R4-1803155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 1bis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PDSCH test cases</a:t>
            </a:r>
            <a:endParaRPr lang="ru-RU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>
                <a:solidFill>
                  <a:srgbClr val="00B050"/>
                </a:solidFill>
              </a:rPr>
              <a:t>Test #1: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400" dirty="0">
                <a:solidFill>
                  <a:srgbClr val="00B050"/>
                </a:solidFill>
              </a:rPr>
              <a:t>TM4, 4 CRS A</a:t>
            </a:r>
            <a:r>
              <a:rPr lang="en-US" sz="1400" dirty="0">
                <a:solidFill>
                  <a:srgbClr val="00B050"/>
                </a:solidFill>
              </a:rPr>
              <a:t>P</a:t>
            </a:r>
            <a:r>
              <a:rPr lang="en-GB" sz="1400" dirty="0">
                <a:solidFill>
                  <a:srgbClr val="00B050"/>
                </a:solidFill>
              </a:rPr>
              <a:t>s, 24 PRBs, MIMO Rank 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400" dirty="0">
                <a:solidFill>
                  <a:srgbClr val="00B050"/>
                </a:solidFill>
              </a:rPr>
              <a:t>FRC: 64QAM (MCS20)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solidFill>
                  <a:srgbClr val="00B050"/>
                </a:solidFill>
              </a:rPr>
              <a:t>Interference loading: </a:t>
            </a:r>
            <a:r>
              <a:rPr lang="en-US" altLang="zh-CN" sz="1400" dirty="0">
                <a:solidFill>
                  <a:srgbClr val="00B050"/>
                </a:solidFill>
              </a:rPr>
              <a:t>20%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solidFill>
                  <a:srgbClr val="00B050"/>
                </a:solidFill>
              </a:rPr>
              <a:t>Beamforming model: Follow PMI</a:t>
            </a:r>
            <a:endParaRPr lang="en-GB" sz="14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#2: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400" dirty="0">
                <a:solidFill>
                  <a:srgbClr val="00B050"/>
                </a:solidFill>
              </a:rPr>
              <a:t>TM9, 2 CRS A</a:t>
            </a:r>
            <a:r>
              <a:rPr lang="en-US" sz="1400" dirty="0">
                <a:solidFill>
                  <a:srgbClr val="00B050"/>
                </a:solidFill>
              </a:rPr>
              <a:t>P</a:t>
            </a:r>
            <a:r>
              <a:rPr lang="en-GB" sz="1400" dirty="0">
                <a:solidFill>
                  <a:srgbClr val="00B050"/>
                </a:solidFill>
              </a:rPr>
              <a:t>s, 24 PRBs, MIMO Rank 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FRC: QPSK (MCS9)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>
                <a:solidFill>
                  <a:srgbClr val="00B050"/>
                </a:solidFill>
              </a:rPr>
              <a:t>Interference </a:t>
            </a:r>
            <a:r>
              <a:rPr lang="en-US" sz="1400" dirty="0">
                <a:solidFill>
                  <a:srgbClr val="00B050"/>
                </a:solidFill>
              </a:rPr>
              <a:t>loading: 10%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solidFill>
                  <a:srgbClr val="00B050"/>
                </a:solidFill>
              </a:rPr>
              <a:t>Beamforming model: Random PMI</a:t>
            </a:r>
            <a:endParaRPr lang="en-GB" sz="140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1800" dirty="0"/>
              <a:t>PDCCH test cases</a:t>
            </a:r>
            <a:endParaRPr lang="ru-RU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Test #1: </a:t>
            </a:r>
            <a:r>
              <a:rPr lang="en-GB" sz="1600" dirty="0" smtClean="0"/>
              <a:t>PDCCH AL4, </a:t>
            </a:r>
            <a:r>
              <a:rPr lang="en-GB" sz="1600" dirty="0"/>
              <a:t>2 CRS APs, CFI = 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>
                <a:solidFill>
                  <a:srgbClr val="00B050"/>
                </a:solidFill>
              </a:rPr>
              <a:t>Test </a:t>
            </a:r>
            <a:r>
              <a:rPr lang="en-GB" sz="1600" dirty="0">
                <a:solidFill>
                  <a:srgbClr val="00B050"/>
                </a:solidFill>
              </a:rPr>
              <a:t>#2: PDCCH AL4, 4 CRS APs, CFI = </a:t>
            </a:r>
            <a:r>
              <a:rPr lang="en-US" sz="1600" dirty="0" smtClean="0">
                <a:solidFill>
                  <a:srgbClr val="00B050"/>
                </a:solidFill>
              </a:rPr>
              <a:t>2</a:t>
            </a:r>
          </a:p>
          <a:p>
            <a:pPr marL="342900" lvl="1" indent="-3429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TDD </a:t>
            </a:r>
            <a:r>
              <a:rPr lang="en-US" sz="1800" dirty="0" smtClean="0"/>
              <a:t>parameters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UL/DL configuration 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Special </a:t>
            </a:r>
            <a:r>
              <a:rPr lang="en-US" sz="1600" dirty="0" err="1"/>
              <a:t>subframe</a:t>
            </a:r>
            <a:r>
              <a:rPr lang="en-US" sz="1600" dirty="0"/>
              <a:t> type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457200" y="6126163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Note: Previous agreements are marked as </a:t>
            </a:r>
            <a:r>
              <a:rPr lang="en-US" sz="1400" dirty="0" smtClean="0">
                <a:solidFill>
                  <a:srgbClr val="00B050"/>
                </a:solidFill>
              </a:rPr>
              <a:t>green</a:t>
            </a:r>
            <a:endParaRPr 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8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 </a:t>
            </a:r>
            <a:r>
              <a:rPr lang="en-US" dirty="0" smtClean="0"/>
              <a:t>M2 </a:t>
            </a:r>
            <a:r>
              <a:rPr lang="en-US" dirty="0"/>
              <a:t>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400" dirty="0"/>
              <a:t>PDSCH test cases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>
                <a:solidFill>
                  <a:srgbClr val="00B050"/>
                </a:solidFill>
              </a:rPr>
              <a:t>CE mode A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 smtClean="0">
                <a:solidFill>
                  <a:srgbClr val="00B050"/>
                </a:solidFill>
              </a:rPr>
              <a:t>Test </a:t>
            </a:r>
            <a:r>
              <a:rPr lang="en-GB" sz="1200" dirty="0">
                <a:solidFill>
                  <a:srgbClr val="00B050"/>
                </a:solidFill>
              </a:rPr>
              <a:t>#1: </a:t>
            </a:r>
            <a:endParaRPr lang="en-GB" sz="1200" dirty="0" smtClean="0">
              <a:solidFill>
                <a:srgbClr val="00B050"/>
              </a:solidFill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100" dirty="0">
                <a:solidFill>
                  <a:srgbClr val="00B050"/>
                </a:solidFill>
              </a:rPr>
              <a:t>No </a:t>
            </a:r>
            <a:r>
              <a:rPr lang="en-GB" sz="1100" dirty="0">
                <a:solidFill>
                  <a:srgbClr val="00B050"/>
                </a:solidFill>
              </a:rPr>
              <a:t>repetitions and no frequency hopping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100" dirty="0">
                <a:solidFill>
                  <a:srgbClr val="00B050"/>
                </a:solidFill>
              </a:rPr>
              <a:t>TM6 with 4 CRS APs, MIMO Rank 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100" dirty="0">
                <a:solidFill>
                  <a:srgbClr val="00B050"/>
                </a:solidFill>
              </a:rPr>
              <a:t>FRC: 16QAM (MCS14)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>
                <a:solidFill>
                  <a:srgbClr val="00B050"/>
                </a:solidFill>
              </a:rPr>
              <a:t>Interference loading: </a:t>
            </a:r>
            <a:r>
              <a:rPr lang="en-US" altLang="zh-CN" sz="1100" dirty="0">
                <a:solidFill>
                  <a:srgbClr val="00B050"/>
                </a:solidFill>
              </a:rPr>
              <a:t>20%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Test #2: </a:t>
            </a:r>
            <a:endParaRPr lang="en-GB" sz="1200" dirty="0" smtClean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100" dirty="0"/>
              <a:t>No </a:t>
            </a:r>
            <a:r>
              <a:rPr lang="en-GB" sz="1100" dirty="0" smtClean="0"/>
              <a:t>repetitions and frequency hopping is FFS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050" dirty="0" smtClean="0"/>
              <a:t>Option 1: No frequency hopping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050" dirty="0" smtClean="0"/>
              <a:t>Option 2: Frequency hopping with frequency hopping offset = 5 and frequency hopping interval = 4 </a:t>
            </a:r>
            <a:r>
              <a:rPr lang="en-GB" sz="1050" dirty="0" err="1" smtClean="0"/>
              <a:t>ms</a:t>
            </a:r>
            <a:endParaRPr lang="en-GB" sz="1050" dirty="0" smtClean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100" dirty="0" smtClean="0">
                <a:solidFill>
                  <a:srgbClr val="00B050"/>
                </a:solidFill>
              </a:rPr>
              <a:t>TM6 with 2 CRS APs, MIMO Rank 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100" dirty="0" smtClean="0">
                <a:solidFill>
                  <a:srgbClr val="00B050"/>
                </a:solidFill>
              </a:rPr>
              <a:t>FRC</a:t>
            </a:r>
            <a:r>
              <a:rPr lang="en-GB" sz="1100" dirty="0">
                <a:solidFill>
                  <a:srgbClr val="00B050"/>
                </a:solidFill>
              </a:rPr>
              <a:t>: 16QAM (MCS14)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>
                <a:solidFill>
                  <a:srgbClr val="00B050"/>
                </a:solidFill>
              </a:rPr>
              <a:t>Interference loading: 1</a:t>
            </a:r>
            <a:r>
              <a:rPr lang="en-US" altLang="zh-CN" sz="1100" dirty="0">
                <a:solidFill>
                  <a:srgbClr val="00B050"/>
                </a:solidFill>
              </a:rPr>
              <a:t>0%</a:t>
            </a:r>
          </a:p>
          <a:p>
            <a:r>
              <a:rPr lang="en-GB" sz="1400" dirty="0"/>
              <a:t>MPDCCH test cases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>
                <a:solidFill>
                  <a:srgbClr val="00B050"/>
                </a:solidFill>
              </a:rPr>
              <a:t>CE mode A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No </a:t>
            </a:r>
            <a:r>
              <a:rPr lang="en-GB" sz="1200" dirty="0"/>
              <a:t>repetitions and no frequency hopping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Test #1: MPDCCH AL4, </a:t>
            </a:r>
            <a:r>
              <a:rPr lang="en-GB" sz="1200" dirty="0" smtClean="0"/>
              <a:t>0% interference </a:t>
            </a:r>
            <a:r>
              <a:rPr lang="en-GB" sz="1200" dirty="0"/>
              <a:t>loading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B050"/>
                </a:solidFill>
              </a:rPr>
              <a:t>Test #2: MPDCCH AL16, 10% interference </a:t>
            </a:r>
            <a:r>
              <a:rPr lang="en-GB" sz="1200" dirty="0" smtClean="0">
                <a:solidFill>
                  <a:srgbClr val="00B050"/>
                </a:solidFill>
              </a:rPr>
              <a:t>loading</a:t>
            </a:r>
          </a:p>
          <a:p>
            <a:pPr marL="342900" lvl="1" indent="-3429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TDD parameters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UL/DL configuration 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Special </a:t>
            </a:r>
            <a:r>
              <a:rPr lang="en-US" sz="1200" dirty="0" err="1"/>
              <a:t>subframe</a:t>
            </a:r>
            <a:r>
              <a:rPr lang="en-US" sz="1200" dirty="0"/>
              <a:t> type 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GB" sz="12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TextBox 5"/>
          <p:cNvSpPr txBox="1"/>
          <p:nvPr/>
        </p:nvSpPr>
        <p:spPr>
          <a:xfrm>
            <a:off x="457200" y="6538912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Note: Previous agreements are marked as </a:t>
            </a:r>
            <a:r>
              <a:rPr lang="en-US" sz="1400" dirty="0" smtClean="0">
                <a:solidFill>
                  <a:srgbClr val="00B050"/>
                </a:solidFill>
              </a:rPr>
              <a:t>green</a:t>
            </a:r>
            <a:endParaRPr 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2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</a:t>
            </a:r>
            <a:r>
              <a:rPr lang="en-US" dirty="0" smtClean="0"/>
              <a:t>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Reuse legacy CRS-IM UE capability signalling to trigger CRS network assistance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441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9987</TotalTime>
  <Words>300</Words>
  <Application>Microsoft Office PowerPoint</Application>
  <PresentationFormat>On-screen Show (4:3)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1 Rx CRS-IM performance requirements</vt:lpstr>
      <vt:lpstr>Cat 1bis requirements</vt:lpstr>
      <vt:lpstr>Cat M2 requirements</vt:lpstr>
      <vt:lpstr>UE 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826</cp:revision>
  <dcterms:created xsi:type="dcterms:W3CDTF">2013-05-13T16:02:00Z</dcterms:created>
  <dcterms:modified xsi:type="dcterms:W3CDTF">2018-03-02T06:03:51Z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de105d5b-256d-4a97-9682-2d6510f329ec</vt:lpwstr>
  </property>
  <property fmtid="{D5CDD505-2E9C-101B-9397-08002B2CF9AE}" pid="7" name="CTP_TimeStamp">
    <vt:lpwstr>2018-03-02 06:03:51Z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3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1519712812</vt:lpwstr>
  </property>
  <property fmtid="{D5CDD505-2E9C-101B-9397-08002B2CF9AE}" pid="18" name="CTPClassification">
    <vt:lpwstr>CTP_NT</vt:lpwstr>
  </property>
</Properties>
</file>