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78" r:id="rId6"/>
    <p:sldId id="377" r:id="rId7"/>
    <p:sldId id="381" r:id="rId8"/>
    <p:sldId id="379" r:id="rId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42" d="100"/>
          <a:sy n="42" d="100"/>
        </p:scale>
        <p:origin x="60" y="7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2/28/2018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2/28/2018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2/28/2018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2/28/2018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2/28/2018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2/28/2018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2/28/2018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2/28/2018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2/28/2018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2/28/2018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2/28/2018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2/28/2018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</a:t>
            </a:r>
            <a:r>
              <a:rPr lang="en-US" altLang="zh-CN" sz="4000" dirty="0" smtClean="0"/>
              <a:t>higher velocity UE RRM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HiSilicon, </a:t>
            </a:r>
            <a:r>
              <a:rPr lang="en-US" altLang="zh-CN" sz="2800" dirty="0" smtClean="0">
                <a:solidFill>
                  <a:srgbClr val="898989"/>
                </a:solidFill>
              </a:rPr>
              <a:t>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77156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6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Athens, Greece, 26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February – 2</a:t>
            </a:r>
            <a:r>
              <a:rPr lang="en-US" sz="1800" b="1" baseline="30000" dirty="0" smtClean="0"/>
              <a:t>nd</a:t>
            </a:r>
            <a:r>
              <a:rPr lang="en-US" sz="1800" b="1" dirty="0" smtClean="0"/>
              <a:t> March, 2018</a:t>
            </a:r>
          </a:p>
          <a:p>
            <a:pPr>
              <a:buNone/>
            </a:pPr>
            <a:r>
              <a:rPr lang="en-US" sz="1800" b="1" dirty="0" smtClean="0"/>
              <a:t>Agenda item</a:t>
            </a:r>
            <a:r>
              <a:rPr lang="en-US" sz="1800" b="1" smtClean="0"/>
              <a:t>: 6.19.4.1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R4-1803127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We have reached the following agreements in RAN4 #85:</a:t>
            </a:r>
          </a:p>
          <a:p>
            <a:pPr lvl="1"/>
            <a:r>
              <a:rPr lang="en-US" altLang="zh-CN" sz="2400" dirty="0" smtClean="0"/>
              <a:t>For </a:t>
            </a:r>
            <a:r>
              <a:rPr lang="en-US" altLang="zh-CN" sz="2400" dirty="0"/>
              <a:t>non-DRX requirements with gap pattern #0 and for intra-frequency measurement</a:t>
            </a:r>
          </a:p>
          <a:p>
            <a:pPr lvl="2"/>
            <a:r>
              <a:rPr lang="en-US" altLang="zh-CN" sz="2000" dirty="0" smtClean="0"/>
              <a:t>Reuse </a:t>
            </a:r>
            <a:r>
              <a:rPr lang="en-US" altLang="zh-CN" sz="2000" dirty="0"/>
              <a:t>Rel-13 cell identification and measurement delay requirements in high Doppler channel up to 220Hz Doppler spread. </a:t>
            </a:r>
          </a:p>
          <a:p>
            <a:pPr lvl="2"/>
            <a:r>
              <a:rPr lang="en-US" altLang="zh-CN" sz="2000" dirty="0" smtClean="0"/>
              <a:t>Reuse </a:t>
            </a:r>
            <a:r>
              <a:rPr lang="en-US" altLang="zh-CN" sz="2000" dirty="0"/>
              <a:t>Rel-13/14 measurement accuracy requirements in high Doppler channel up to 220Hz Doppler spread.</a:t>
            </a:r>
          </a:p>
          <a:p>
            <a:pPr lvl="1"/>
            <a:r>
              <a:rPr lang="en-US" altLang="zh-CN" sz="2400" dirty="0" smtClean="0"/>
              <a:t>FFS </a:t>
            </a:r>
            <a:r>
              <a:rPr lang="en-US" altLang="zh-CN" sz="2400" dirty="0"/>
              <a:t>for inter-frequency measurement requirements</a:t>
            </a:r>
          </a:p>
          <a:p>
            <a:pPr lvl="1"/>
            <a:r>
              <a:rPr lang="en-US" altLang="zh-CN" sz="2400" dirty="0" smtClean="0"/>
              <a:t>FFS </a:t>
            </a:r>
            <a:r>
              <a:rPr lang="en-US" altLang="zh-CN" sz="2400" dirty="0"/>
              <a:t>for RRM requirements with DRX</a:t>
            </a:r>
          </a:p>
          <a:p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804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 smtClean="0"/>
              <a:t>DRX measurement requirements</a:t>
            </a:r>
          </a:p>
          <a:p>
            <a:pPr lvl="1"/>
            <a:r>
              <a:rPr lang="en-US" altLang="zh-CN" sz="2800" dirty="0" smtClean="0"/>
              <a:t>Under RRC_IDLE state</a:t>
            </a:r>
          </a:p>
          <a:p>
            <a:pPr lvl="2"/>
            <a:r>
              <a:rPr lang="en-US" altLang="zh-CN" sz="2600" dirty="0"/>
              <a:t> </a:t>
            </a:r>
            <a:endParaRPr lang="en-US" altLang="zh-CN" sz="2600" dirty="0" smtClean="0"/>
          </a:p>
          <a:p>
            <a:pPr lvl="1"/>
            <a:endParaRPr lang="en-US" altLang="zh-CN" sz="2800" dirty="0" smtClean="0"/>
          </a:p>
          <a:p>
            <a:pPr lvl="1"/>
            <a:endParaRPr lang="en-US" altLang="zh-CN" sz="2800" dirty="0"/>
          </a:p>
          <a:p>
            <a:pPr lvl="1"/>
            <a:endParaRPr lang="en-US" altLang="zh-CN" sz="2800" dirty="0" smtClean="0"/>
          </a:p>
          <a:p>
            <a:pPr lvl="2"/>
            <a:r>
              <a:rPr lang="en-US" altLang="zh-CN" sz="2600" dirty="0" err="1"/>
              <a:t>T</a:t>
            </a:r>
            <a:r>
              <a:rPr lang="en-US" altLang="zh-CN" sz="2600" baseline="-25000" dirty="0" err="1"/>
              <a:t>Identify_Intra_UE</a:t>
            </a:r>
            <a:r>
              <a:rPr lang="en-US" altLang="zh-CN" sz="2600" baseline="-25000" dirty="0"/>
              <a:t> cat M1</a:t>
            </a:r>
            <a:r>
              <a:rPr lang="en-US" altLang="zh-CN" sz="2600" dirty="0"/>
              <a:t> and </a:t>
            </a:r>
            <a:r>
              <a:rPr lang="en-US" altLang="zh-CN" sz="2600" dirty="0" err="1"/>
              <a:t>T</a:t>
            </a:r>
            <a:r>
              <a:rPr lang="en-US" altLang="zh-CN" sz="2600" baseline="-25000" dirty="0" err="1"/>
              <a:t>measure_intra_UE</a:t>
            </a:r>
            <a:r>
              <a:rPr lang="en-US" altLang="zh-CN" sz="2600" baseline="-25000" dirty="0"/>
              <a:t> cat M1</a:t>
            </a:r>
            <a:r>
              <a:rPr lang="en-US" altLang="zh-CN" sz="2600" dirty="0"/>
              <a:t> </a:t>
            </a:r>
            <a:r>
              <a:rPr lang="en-US" altLang="zh-CN" sz="2600" dirty="0" smtClean="0"/>
              <a:t>should be reduced due to faster UE velocity</a:t>
            </a:r>
            <a:endParaRPr lang="en-US" altLang="zh-CN" sz="2600" dirty="0"/>
          </a:p>
          <a:p>
            <a:pPr lvl="2"/>
            <a:r>
              <a:rPr lang="en-US" altLang="zh-CN" sz="2600" dirty="0" smtClean="0"/>
              <a:t>Gap sharing should be considered when consider values in the above table </a:t>
            </a:r>
            <a:endParaRPr lang="en-US" altLang="zh-CN" sz="2400" dirty="0" smtClean="0"/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 smtClean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032213"/>
              </p:ext>
            </p:extLst>
          </p:nvPr>
        </p:nvGraphicFramePr>
        <p:xfrm>
          <a:off x="1981200" y="2286000"/>
          <a:ext cx="7162802" cy="19942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86000"/>
                <a:gridCol w="2362200"/>
                <a:gridCol w="1371600"/>
                <a:gridCol w="1143002"/>
              </a:tblGrid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DRX cycle length (s)</a:t>
                      </a:r>
                      <a:endParaRPr lang="zh-CN" sz="1600" b="1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err="1" smtClean="0">
                          <a:effectLst/>
                        </a:rPr>
                        <a:t>T</a:t>
                      </a:r>
                      <a:r>
                        <a:rPr lang="en-GB" sz="1600" baseline="-25000" dirty="0" err="1" smtClean="0">
                          <a:effectLst/>
                        </a:rPr>
                        <a:t>detect_intra</a:t>
                      </a:r>
                      <a:r>
                        <a:rPr lang="en-GB" sz="1600" baseline="-25000" dirty="0" smtClean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(s) (DRX cycles)</a:t>
                      </a:r>
                      <a:endParaRPr lang="zh-CN" sz="1600" b="1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dirty="0" err="1" smtClean="0">
                          <a:effectLst/>
                        </a:rPr>
                        <a:t>T</a:t>
                      </a:r>
                      <a:r>
                        <a:rPr lang="en-GB" altLang="zh-CN" sz="1600" baseline="-25000" dirty="0" err="1" smtClean="0">
                          <a:effectLst/>
                        </a:rPr>
                        <a:t>measure_intra</a:t>
                      </a:r>
                      <a:r>
                        <a:rPr lang="en-GB" altLang="zh-CN" sz="1600" baseline="-25000" dirty="0" smtClean="0">
                          <a:effectLst/>
                        </a:rPr>
                        <a:t> </a:t>
                      </a:r>
                      <a:r>
                        <a:rPr lang="en-GB" altLang="zh-CN" sz="1600" dirty="0" smtClean="0">
                          <a:effectLst/>
                        </a:rPr>
                        <a:t>(s) (DRX cycles)</a:t>
                      </a:r>
                      <a:endParaRPr lang="zh-CN" altLang="zh-CN" sz="1600" b="1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1600" b="1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err="1" smtClean="0">
                          <a:effectLst/>
                        </a:rPr>
                        <a:t>T</a:t>
                      </a:r>
                      <a:r>
                        <a:rPr lang="en-GB" sz="1600" baseline="-25000" dirty="0" err="1" smtClean="0">
                          <a:effectLst/>
                        </a:rPr>
                        <a:t>evaluate_intra</a:t>
                      </a:r>
                      <a:r>
                        <a:rPr lang="en-GB" sz="1600" baseline="-25000" dirty="0" smtClean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(s) (DRX cycles)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0.32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[TBD] 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[TBD</a:t>
                      </a:r>
                      <a:r>
                        <a:rPr lang="en-GB" sz="1600" dirty="0" smtClean="0">
                          <a:effectLst/>
                        </a:rPr>
                        <a:t>]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[TBD]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0.64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 smtClean="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 smtClean="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 smtClean="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1.28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 smtClean="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 smtClean="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 smtClean="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2.56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 smtClean="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 smtClean="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 dirty="0" smtClean="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571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CN" sz="2800" dirty="0" smtClean="0"/>
              <a:t>Under RRC_CONNECTED state </a:t>
            </a:r>
            <a:endParaRPr lang="en-US" altLang="zh-CN" sz="2800" dirty="0" smtClean="0"/>
          </a:p>
          <a:p>
            <a:pPr lvl="2"/>
            <a:endParaRPr lang="en-US" altLang="zh-CN" sz="2200" dirty="0" smtClean="0"/>
          </a:p>
          <a:p>
            <a:pPr lvl="2"/>
            <a:endParaRPr lang="en-US" altLang="zh-CN" sz="2200" dirty="0"/>
          </a:p>
          <a:p>
            <a:pPr lvl="2"/>
            <a:endParaRPr lang="en-US" altLang="zh-CN" sz="2200" dirty="0" smtClean="0"/>
          </a:p>
          <a:p>
            <a:pPr lvl="2"/>
            <a:endParaRPr lang="en-US" altLang="zh-CN" sz="2200" dirty="0"/>
          </a:p>
          <a:p>
            <a:pPr lvl="2"/>
            <a:endParaRPr lang="en-US" altLang="zh-CN" sz="2200" dirty="0" smtClean="0"/>
          </a:p>
          <a:p>
            <a:pPr lvl="2"/>
            <a:endParaRPr lang="en-US" altLang="zh-CN" sz="2200" dirty="0"/>
          </a:p>
          <a:p>
            <a:pPr lvl="2"/>
            <a:r>
              <a:rPr lang="en-US" altLang="zh-CN" sz="2400" dirty="0" err="1"/>
              <a:t>T</a:t>
            </a:r>
            <a:r>
              <a:rPr lang="en-US" altLang="zh-CN" sz="2400" baseline="-25000" dirty="0" err="1"/>
              <a:t>Identify_Intra_UE</a:t>
            </a:r>
            <a:r>
              <a:rPr lang="en-US" altLang="zh-CN" sz="2400" baseline="-25000" dirty="0"/>
              <a:t> cat M1</a:t>
            </a:r>
            <a:r>
              <a:rPr lang="en-US" altLang="zh-CN" sz="2400" dirty="0"/>
              <a:t> and </a:t>
            </a:r>
            <a:r>
              <a:rPr lang="en-US" altLang="zh-CN" sz="2400" dirty="0" err="1"/>
              <a:t>T</a:t>
            </a:r>
            <a:r>
              <a:rPr lang="en-US" altLang="zh-CN" sz="2400" baseline="-25000" dirty="0" err="1"/>
              <a:t>measure_intra_UE</a:t>
            </a:r>
            <a:r>
              <a:rPr lang="en-US" altLang="zh-CN" sz="2400" baseline="-25000" dirty="0"/>
              <a:t> cat M1</a:t>
            </a:r>
            <a:r>
              <a:rPr lang="en-US" altLang="zh-CN" sz="2400" dirty="0"/>
              <a:t> should be reduced due to faster UE velocity</a:t>
            </a:r>
          </a:p>
          <a:p>
            <a:pPr lvl="2"/>
            <a:r>
              <a:rPr lang="en-US" altLang="zh-CN" sz="2400" dirty="0"/>
              <a:t>Gap sharing should be considered when consider values in the above table </a:t>
            </a:r>
            <a:endParaRPr lang="en-US" altLang="zh-CN" sz="2000" dirty="0"/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974032"/>
              </p:ext>
            </p:extLst>
          </p:nvPr>
        </p:nvGraphicFramePr>
        <p:xfrm>
          <a:off x="1905000" y="1752600"/>
          <a:ext cx="7162801" cy="23817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33847"/>
                <a:gridCol w="1864477"/>
                <a:gridCol w="1864477"/>
              </a:tblGrid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DRX cycle length (s)</a:t>
                      </a:r>
                      <a:endParaRPr lang="zh-CN" sz="1600" b="1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T</a:t>
                      </a:r>
                      <a:r>
                        <a:rPr lang="en-GB" sz="1600" baseline="-25000" dirty="0" err="1">
                          <a:effectLst/>
                        </a:rPr>
                        <a:t>identify_intra</a:t>
                      </a:r>
                      <a:r>
                        <a:rPr lang="en-GB" sz="1600" baseline="-25000" dirty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(s) (DRX cycles)</a:t>
                      </a:r>
                      <a:endParaRPr lang="zh-CN" sz="1600" b="1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T</a:t>
                      </a:r>
                      <a:r>
                        <a:rPr lang="en-GB" sz="1600" baseline="-25000" dirty="0" err="1">
                          <a:effectLst/>
                        </a:rPr>
                        <a:t>measure_intra</a:t>
                      </a:r>
                      <a:r>
                        <a:rPr lang="en-GB" sz="1600" baseline="-25000" dirty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(s) (DRX cycles)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≤0.04</a:t>
                      </a:r>
                      <a:endParaRPr lang="zh-CN" sz="16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[0.8] </a:t>
                      </a:r>
                      <a:r>
                        <a:rPr lang="en-GB" sz="1600" dirty="0">
                          <a:effectLst/>
                        </a:rPr>
                        <a:t>(Note1)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[0.2] </a:t>
                      </a:r>
                      <a:r>
                        <a:rPr lang="en-GB" sz="1600" dirty="0">
                          <a:effectLst/>
                        </a:rPr>
                        <a:t>(Note1)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[0.04&lt;DRX-cycle</a:t>
                      </a:r>
                      <a:r>
                        <a:rPr lang="en-GB" sz="1600" dirty="0">
                          <a:effectLst/>
                        </a:rPr>
                        <a:t>≤</a:t>
                      </a:r>
                      <a:r>
                        <a:rPr lang="en-GB" sz="1600" dirty="0" smtClean="0">
                          <a:effectLst/>
                        </a:rPr>
                        <a:t>0.08]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</a:t>
                      </a:r>
                      <a:r>
                        <a:rPr lang="en-GB" sz="1600" dirty="0" smtClean="0">
                          <a:effectLst/>
                        </a:rPr>
                        <a:t>([TBD])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 </a:t>
                      </a:r>
                      <a:r>
                        <a:rPr lang="en-GB" sz="1600" dirty="0" smtClean="0">
                          <a:effectLst/>
                        </a:rPr>
                        <a:t>([TBD])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[0.08&lt;DRX-cycle</a:t>
                      </a:r>
                      <a:r>
                        <a:rPr lang="en-GB" sz="1600" dirty="0">
                          <a:effectLst/>
                        </a:rPr>
                        <a:t>≤</a:t>
                      </a:r>
                      <a:r>
                        <a:rPr lang="en-GB" sz="1600" dirty="0" smtClean="0">
                          <a:effectLst/>
                        </a:rPr>
                        <a:t>1.28]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Note2([TBD])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 </a:t>
                      </a:r>
                      <a:r>
                        <a:rPr lang="en-GB" sz="1600" dirty="0" smtClean="0">
                          <a:effectLst/>
                        </a:rPr>
                        <a:t>([TBD])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[1.28&lt;DRX-cycle</a:t>
                      </a:r>
                      <a:r>
                        <a:rPr lang="en-GB" sz="1600" dirty="0">
                          <a:effectLst/>
                        </a:rPr>
                        <a:t>≤</a:t>
                      </a:r>
                      <a:r>
                        <a:rPr lang="en-GB" sz="1600" dirty="0" smtClean="0">
                          <a:effectLst/>
                        </a:rPr>
                        <a:t>2.56]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Note2([TBD])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 </a:t>
                      </a:r>
                      <a:r>
                        <a:rPr lang="en-GB" sz="1600" dirty="0" smtClean="0">
                          <a:effectLst/>
                        </a:rPr>
                        <a:t>([TBD])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1371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Note1:	Number of DRX cycle depends upon the DRX cycle in use.</a:t>
                      </a:r>
                      <a:endParaRPr lang="zh-CN" sz="16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Note2:	Time depends upon the DRX cycle in use.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599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CN" sz="2800" dirty="0" smtClean="0"/>
              <a:t>On gap sharing </a:t>
            </a:r>
          </a:p>
          <a:p>
            <a:pPr lvl="2"/>
            <a:r>
              <a:rPr lang="en-US" altLang="zh-CN" sz="2400" dirty="0" smtClean="0"/>
              <a:t>Introduce gap sharing table for </a:t>
            </a:r>
            <a:r>
              <a:rPr lang="en-US" altLang="zh-CN" sz="2400" dirty="0" err="1" smtClean="0"/>
              <a:t>eFeMTC</a:t>
            </a:r>
            <a:r>
              <a:rPr lang="en-US" altLang="zh-CN" sz="2400" dirty="0" smtClean="0"/>
              <a:t> UEs supporting higher velocity</a:t>
            </a:r>
          </a:p>
          <a:p>
            <a:pPr lvl="1"/>
            <a:endParaRPr lang="en-US" altLang="zh-CN" sz="2400" dirty="0"/>
          </a:p>
          <a:p>
            <a:pPr lvl="1"/>
            <a:r>
              <a:rPr lang="en-US" altLang="zh-CN" sz="2800" dirty="0" smtClean="0"/>
              <a:t>On informing higher velocity operation</a:t>
            </a:r>
          </a:p>
          <a:p>
            <a:pPr lvl="2"/>
            <a:r>
              <a:rPr lang="en-US" altLang="zh-CN" sz="2400" dirty="0" smtClean="0"/>
              <a:t>Indication for </a:t>
            </a:r>
            <a:r>
              <a:rPr lang="en-US" altLang="zh-CN" sz="2400" dirty="0" err="1" smtClean="0"/>
              <a:t>eFeMTC</a:t>
            </a:r>
            <a:r>
              <a:rPr lang="en-US" altLang="zh-CN" sz="2400" dirty="0" smtClean="0"/>
              <a:t> UEs that support higher velocity operation shall be used</a:t>
            </a:r>
          </a:p>
          <a:p>
            <a:pPr lvl="2"/>
            <a:r>
              <a:rPr lang="en-US" altLang="zh-CN" sz="2400" dirty="0" smtClean="0"/>
              <a:t>Higher velocity UE measurement requirements in DRX should apply when the above indication is </a:t>
            </a:r>
            <a:r>
              <a:rPr lang="en-US" altLang="zh-CN" sz="2400" dirty="0" err="1" smtClean="0"/>
              <a:t>signalled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0772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17c5c574-4f42-45b3-8a7f-77d8e859d074"/>
    <ds:schemaRef ds:uri="http://purl.org/dc/elements/1.1/"/>
    <ds:schemaRef ds:uri="http://purl.org/dc/dcmitype/"/>
    <ds:schemaRef ds:uri="http://schemas.microsoft.com/office/infopath/2007/PartnerControls"/>
    <ds:schemaRef ds:uri="66EEDB98-F073-460B-B9B0-9643F9FE785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14281</TotalTime>
  <Words>355</Words>
  <Application>Microsoft Office PowerPoint</Application>
  <PresentationFormat>宽屏</PresentationFormat>
  <Paragraphs>83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MS Mincho</vt:lpstr>
      <vt:lpstr>Tms Rmn</vt:lpstr>
      <vt:lpstr>宋体</vt:lpstr>
      <vt:lpstr>Arial</vt:lpstr>
      <vt:lpstr>Calibri</vt:lpstr>
      <vt:lpstr>Times New Roman</vt:lpstr>
      <vt:lpstr>Office Theme</vt:lpstr>
      <vt:lpstr>Way forward on higher velocity UE RRM requirements</vt:lpstr>
      <vt:lpstr>Background</vt:lpstr>
      <vt:lpstr>Way forward</vt:lpstr>
      <vt:lpstr>Way forward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1104</cp:revision>
  <dcterms:created xsi:type="dcterms:W3CDTF">2013-05-13T16:02:00Z</dcterms:created>
  <dcterms:modified xsi:type="dcterms:W3CDTF">2018-02-28T14:14:20Z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(3)wjHpLMtcQuuUR+6HYOyDxMq9ruJ9aD9RwNUh/j+LFvNrR1/pu5tPsQabehtdrfTA2juY07RP
6Lm2LXPc/wlJ1m2HgYBBarVvP78UiR7ivkHPi2s41LaqIwP7FVzBSPglJOCIzpAh/gVn20Oc
fZzFiweyrxtRZWiFymfSa7rU+KseMyYn5Kfs/owQ61+2SDIfD1vaijn1V7cw83ExOWyC+Bi2
yxduFEa6VLspzmJyjd</vt:lpwstr>
  </property>
  <property fmtid="{D5CDD505-2E9C-101B-9397-08002B2CF9AE}" pid="14" name="_2015_ms_pID_7253431">
    <vt:lpwstr>4P3KhavMXbgWzF49i4vxZUGx3i03CXZMJIsnTwm81Fskkax3b6AAeu
dFJPV4kLhxRElfYH1qjbu6/cbAQzvajdamK3OFAOBXxPlIzxGlLOyX6jtcA+ydKehdrBl6Ir
hFNMqDt25aUS2pdUXv9Y+w29kSyryB3C5au/7zzOGhyPOmMnN64AtyUvnCKrcYiGoRcx+bG/
dYNAa2ox4Qd+ZdEwSh8S5Xk/mCUa5lHHkXO7</vt:lpwstr>
  </property>
  <property fmtid="{D5CDD505-2E9C-101B-9397-08002B2CF9AE}" pid="15" name="_2015_ms_pID_7253432">
    <vt:lpwstr>cg==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1519808706</vt:lpwstr>
  </property>
</Properties>
</file>