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67" r:id="rId6"/>
    <p:sldId id="371" r:id="rId7"/>
    <p:sldId id="372" r:id="rId8"/>
    <p:sldId id="37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87234" autoAdjust="0"/>
  </p:normalViewPr>
  <p:slideViewPr>
    <p:cSldViewPr>
      <p:cViewPr varScale="1">
        <p:scale>
          <a:sx n="116" d="100"/>
          <a:sy n="116" d="100"/>
        </p:scale>
        <p:origin x="147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 smtClean="0"/>
              <a:t>Way </a:t>
            </a:r>
            <a:r>
              <a:rPr lang="en-GB" sz="4000" dirty="0"/>
              <a:t>forward on UE demodulation and CSI for </a:t>
            </a:r>
            <a:r>
              <a:rPr lang="en-GB" sz="4000" dirty="0" err="1"/>
              <a:t>FeCOMP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>
                <a:solidFill>
                  <a:srgbClr val="898989"/>
                </a:solidFill>
              </a:rPr>
              <a:t>Corporation, ZTE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4092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/>
              <a:t>6</a:t>
            </a:r>
            <a:r>
              <a:rPr lang="en-US" altLang="zh-CN" sz="1800" b="1" dirty="0" smtClean="0"/>
              <a:t/>
            </a:r>
            <a:br>
              <a:rPr lang="en-US" altLang="zh-CN" sz="1800" b="1" dirty="0" smtClean="0"/>
            </a:br>
            <a:r>
              <a:rPr lang="en-GB" sz="1800" b="1" dirty="0"/>
              <a:t>Athens, Greece, 26 February – 2 March </a:t>
            </a:r>
            <a:r>
              <a:rPr lang="en-GB" sz="1800" b="1" dirty="0" smtClean="0"/>
              <a:t>2018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/>
              <a:t>6.23.2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R4-1803108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UE Demodulation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1400" dirty="0" smtClean="0"/>
              <a:t>Test cases</a:t>
            </a:r>
            <a:endParaRPr lang="en-GB" sz="1400" dirty="0" smtClean="0"/>
          </a:p>
          <a:p>
            <a:pPr lvl="1" algn="just"/>
            <a:r>
              <a:rPr lang="en-GB" sz="1200" dirty="0">
                <a:solidFill>
                  <a:srgbClr val="00B050"/>
                </a:solidFill>
              </a:rPr>
              <a:t>RAN4 </a:t>
            </a:r>
            <a:r>
              <a:rPr lang="en-GB" sz="1200" dirty="0" smtClean="0">
                <a:solidFill>
                  <a:srgbClr val="00B050"/>
                </a:solidFill>
              </a:rPr>
              <a:t>84bis: </a:t>
            </a:r>
            <a:r>
              <a:rPr lang="en-GB" sz="1200" dirty="0">
                <a:solidFill>
                  <a:srgbClr val="00B050"/>
                </a:solidFill>
              </a:rPr>
              <a:t>Test #1: 2RX UE receives 2 MIMO layers </a:t>
            </a:r>
            <a:r>
              <a:rPr lang="en-GB" sz="1200" dirty="0" smtClean="0">
                <a:solidFill>
                  <a:srgbClr val="00B050"/>
                </a:solidFill>
              </a:rPr>
              <a:t>PDSCH </a:t>
            </a:r>
            <a:r>
              <a:rPr lang="en-GB" sz="1200" dirty="0">
                <a:solidFill>
                  <a:srgbClr val="00B050"/>
                </a:solidFill>
              </a:rPr>
              <a:t>(1 MIMO layer per TP)</a:t>
            </a:r>
            <a:endParaRPr lang="en-US" sz="1200" dirty="0">
              <a:solidFill>
                <a:srgbClr val="00B050"/>
              </a:solidFill>
            </a:endParaRPr>
          </a:p>
          <a:p>
            <a:pPr lvl="1" algn="just"/>
            <a:r>
              <a:rPr lang="en-GB" sz="1200" dirty="0">
                <a:solidFill>
                  <a:srgbClr val="00B050"/>
                </a:solidFill>
              </a:rPr>
              <a:t>RAN4 </a:t>
            </a:r>
            <a:r>
              <a:rPr lang="en-GB" sz="1200" dirty="0" smtClean="0">
                <a:solidFill>
                  <a:srgbClr val="00B050"/>
                </a:solidFill>
              </a:rPr>
              <a:t>85: </a:t>
            </a:r>
            <a:r>
              <a:rPr lang="en-GB" sz="1200" dirty="0">
                <a:solidFill>
                  <a:srgbClr val="00B050"/>
                </a:solidFill>
              </a:rPr>
              <a:t>Test </a:t>
            </a:r>
            <a:r>
              <a:rPr lang="en-GB" sz="1200" dirty="0" smtClean="0">
                <a:solidFill>
                  <a:srgbClr val="00B050"/>
                </a:solidFill>
              </a:rPr>
              <a:t>#2: 4RX UE, 3 MIMO layers PDSCH (2 MIMO layer from TP1 and 1 MIMO layer from TP2)</a:t>
            </a:r>
          </a:p>
          <a:p>
            <a:pPr lvl="1" algn="just"/>
            <a:r>
              <a:rPr lang="en-GB" sz="1200" dirty="0" smtClean="0"/>
              <a:t>Test #3: 4RX UE, 4 MIMO layers PDSCH (2 MIMO layer from TP1 and 2 MIMO layer from TP2)</a:t>
            </a:r>
          </a:p>
          <a:p>
            <a:pPr algn="just"/>
            <a:r>
              <a:rPr lang="en-GB" sz="1400" dirty="0" smtClean="0"/>
              <a:t>Antenna </a:t>
            </a:r>
            <a:r>
              <a:rPr lang="en-GB" sz="1400" dirty="0"/>
              <a:t>configuration:</a:t>
            </a:r>
            <a:endParaRPr lang="en-US" sz="1400" dirty="0"/>
          </a:p>
          <a:p>
            <a:pPr lvl="1" algn="just"/>
            <a:r>
              <a:rPr lang="en-GB" sz="1200" dirty="0">
                <a:solidFill>
                  <a:srgbClr val="00B050"/>
                </a:solidFill>
              </a:rPr>
              <a:t>RAN4 84bis: </a:t>
            </a:r>
            <a:r>
              <a:rPr lang="en-GB" sz="1200" dirty="0" smtClean="0">
                <a:solidFill>
                  <a:srgbClr val="00B050"/>
                </a:solidFill>
              </a:rPr>
              <a:t>Test </a:t>
            </a:r>
            <a:r>
              <a:rPr lang="en-GB" sz="1200" dirty="0">
                <a:solidFill>
                  <a:srgbClr val="00B050"/>
                </a:solidFill>
              </a:rPr>
              <a:t>#</a:t>
            </a:r>
            <a:r>
              <a:rPr lang="en-GB" sz="1200" dirty="0" smtClean="0">
                <a:solidFill>
                  <a:srgbClr val="00B050"/>
                </a:solidFill>
              </a:rPr>
              <a:t>1: </a:t>
            </a:r>
            <a:r>
              <a:rPr lang="en-GB" sz="1200" dirty="0">
                <a:solidFill>
                  <a:srgbClr val="00B050"/>
                </a:solidFill>
              </a:rPr>
              <a:t>2x2 ULA </a:t>
            </a:r>
            <a:r>
              <a:rPr lang="en-GB" sz="1200" dirty="0" smtClean="0">
                <a:solidFill>
                  <a:srgbClr val="00B050"/>
                </a:solidFill>
              </a:rPr>
              <a:t>low (</a:t>
            </a:r>
            <a:r>
              <a:rPr lang="en-GB" sz="1200" dirty="0">
                <a:solidFill>
                  <a:srgbClr val="00B050"/>
                </a:solidFill>
              </a:rPr>
              <a:t>for TP1-UE and </a:t>
            </a:r>
            <a:r>
              <a:rPr lang="en-GB" sz="1200" dirty="0" smtClean="0">
                <a:solidFill>
                  <a:srgbClr val="00B050"/>
                </a:solidFill>
              </a:rPr>
              <a:t>TP2-UE links)</a:t>
            </a:r>
            <a:endParaRPr lang="en-US" sz="1200" dirty="0">
              <a:solidFill>
                <a:srgbClr val="00B050"/>
              </a:solidFill>
            </a:endParaRPr>
          </a:p>
          <a:p>
            <a:pPr lvl="1" algn="just"/>
            <a:r>
              <a:rPr lang="en-GB" sz="1200" dirty="0">
                <a:solidFill>
                  <a:srgbClr val="00B050"/>
                </a:solidFill>
              </a:rPr>
              <a:t>RAN4 85: </a:t>
            </a:r>
            <a:r>
              <a:rPr lang="en-GB" sz="1200" dirty="0" smtClean="0">
                <a:solidFill>
                  <a:srgbClr val="00B050"/>
                </a:solidFill>
              </a:rPr>
              <a:t>Test </a:t>
            </a:r>
            <a:r>
              <a:rPr lang="en-GB" sz="1200" dirty="0">
                <a:solidFill>
                  <a:srgbClr val="00B050"/>
                </a:solidFill>
              </a:rPr>
              <a:t>#</a:t>
            </a:r>
            <a:r>
              <a:rPr lang="en-GB" sz="1200" dirty="0" smtClean="0">
                <a:solidFill>
                  <a:srgbClr val="00B050"/>
                </a:solidFill>
              </a:rPr>
              <a:t>2: 4x4 </a:t>
            </a:r>
            <a:r>
              <a:rPr lang="en-GB" sz="1200" dirty="0">
                <a:solidFill>
                  <a:srgbClr val="00B050"/>
                </a:solidFill>
              </a:rPr>
              <a:t>ULA low (for TP1-UE and TP2-UE links</a:t>
            </a:r>
            <a:r>
              <a:rPr lang="en-GB" sz="1200" dirty="0" smtClean="0">
                <a:solidFill>
                  <a:srgbClr val="00B050"/>
                </a:solidFill>
              </a:rPr>
              <a:t>)</a:t>
            </a:r>
          </a:p>
          <a:p>
            <a:pPr lvl="1" algn="just"/>
            <a:r>
              <a:rPr lang="en-GB" sz="1200" dirty="0"/>
              <a:t>Test </a:t>
            </a:r>
            <a:r>
              <a:rPr lang="en-GB" sz="1200" dirty="0" smtClean="0"/>
              <a:t>#3: </a:t>
            </a:r>
            <a:r>
              <a:rPr lang="en-GB" sz="1200" dirty="0"/>
              <a:t>4x4 ULA low (for TP1-UE and TP2-UE links</a:t>
            </a:r>
            <a:r>
              <a:rPr lang="en-GB" sz="1200" dirty="0" smtClean="0"/>
              <a:t>)</a:t>
            </a:r>
          </a:p>
          <a:p>
            <a:pPr algn="just"/>
            <a:r>
              <a:rPr lang="en-GB" sz="1400" dirty="0"/>
              <a:t>Power imbalance </a:t>
            </a:r>
            <a:endParaRPr lang="en-US" sz="1400" dirty="0"/>
          </a:p>
          <a:p>
            <a:pPr lvl="1"/>
            <a:r>
              <a:rPr lang="en-GB" sz="1200" dirty="0">
                <a:solidFill>
                  <a:srgbClr val="00B050"/>
                </a:solidFill>
              </a:rPr>
              <a:t>RAN4 84bis: </a:t>
            </a:r>
            <a:r>
              <a:rPr lang="en-GB" sz="1200" dirty="0" smtClean="0">
                <a:solidFill>
                  <a:srgbClr val="00B050"/>
                </a:solidFill>
              </a:rPr>
              <a:t>Test </a:t>
            </a:r>
            <a:r>
              <a:rPr lang="en-GB" sz="1200" dirty="0">
                <a:solidFill>
                  <a:srgbClr val="00B050"/>
                </a:solidFill>
              </a:rPr>
              <a:t>#</a:t>
            </a:r>
            <a:r>
              <a:rPr lang="en-GB" sz="1200" dirty="0" smtClean="0">
                <a:solidFill>
                  <a:srgbClr val="00B050"/>
                </a:solidFill>
              </a:rPr>
              <a:t>1: Equal power </a:t>
            </a:r>
            <a:r>
              <a:rPr lang="en-GB" sz="1200" dirty="0">
                <a:solidFill>
                  <a:srgbClr val="00B050"/>
                </a:solidFill>
              </a:rPr>
              <a:t>between the TPs (SNR</a:t>
            </a:r>
            <a:r>
              <a:rPr lang="en-GB" sz="1200" baseline="-25000" dirty="0">
                <a:solidFill>
                  <a:srgbClr val="00B050"/>
                </a:solidFill>
              </a:rPr>
              <a:t>TP1</a:t>
            </a:r>
            <a:r>
              <a:rPr lang="en-GB" sz="1200" dirty="0">
                <a:solidFill>
                  <a:srgbClr val="00B050"/>
                </a:solidFill>
              </a:rPr>
              <a:t> = SNR</a:t>
            </a:r>
            <a:r>
              <a:rPr lang="en-GB" sz="1200" baseline="-25000" dirty="0">
                <a:solidFill>
                  <a:srgbClr val="00B050"/>
                </a:solidFill>
              </a:rPr>
              <a:t>TP2</a:t>
            </a:r>
            <a:r>
              <a:rPr lang="en-GB" sz="1200" dirty="0">
                <a:solidFill>
                  <a:srgbClr val="00B050"/>
                </a:solidFill>
              </a:rPr>
              <a:t>)</a:t>
            </a:r>
            <a:endParaRPr lang="en-US" sz="1200" dirty="0">
              <a:solidFill>
                <a:srgbClr val="00B050"/>
              </a:solidFill>
            </a:endParaRPr>
          </a:p>
          <a:p>
            <a:pPr lvl="1"/>
            <a:r>
              <a:rPr lang="en-GB" sz="1200" dirty="0">
                <a:solidFill>
                  <a:srgbClr val="00B050"/>
                </a:solidFill>
              </a:rPr>
              <a:t>RAN4 85: </a:t>
            </a:r>
            <a:r>
              <a:rPr lang="en-GB" sz="1200" dirty="0" smtClean="0">
                <a:solidFill>
                  <a:srgbClr val="00B050"/>
                </a:solidFill>
              </a:rPr>
              <a:t>Test </a:t>
            </a:r>
            <a:r>
              <a:rPr lang="en-GB" sz="1200" dirty="0">
                <a:solidFill>
                  <a:srgbClr val="00B050"/>
                </a:solidFill>
              </a:rPr>
              <a:t>#2: TP2 SNR is </a:t>
            </a:r>
            <a:r>
              <a:rPr lang="en-GB" sz="1200" dirty="0" smtClean="0">
                <a:solidFill>
                  <a:srgbClr val="00B050"/>
                </a:solidFill>
              </a:rPr>
              <a:t>[3] </a:t>
            </a:r>
            <a:r>
              <a:rPr lang="en-GB" sz="1200" dirty="0">
                <a:solidFill>
                  <a:srgbClr val="00B050"/>
                </a:solidFill>
              </a:rPr>
              <a:t>dB </a:t>
            </a:r>
            <a:r>
              <a:rPr lang="en-US" sz="1200" dirty="0" smtClean="0">
                <a:solidFill>
                  <a:srgbClr val="00B050"/>
                </a:solidFill>
              </a:rPr>
              <a:t>lower </a:t>
            </a:r>
            <a:r>
              <a:rPr lang="en-GB" sz="1200" dirty="0" smtClean="0">
                <a:solidFill>
                  <a:srgbClr val="00B050"/>
                </a:solidFill>
              </a:rPr>
              <a:t>than </a:t>
            </a:r>
            <a:r>
              <a:rPr lang="en-GB" sz="1200" dirty="0">
                <a:solidFill>
                  <a:srgbClr val="00B050"/>
                </a:solidFill>
              </a:rPr>
              <a:t>TP1 SNR (SNR</a:t>
            </a:r>
            <a:r>
              <a:rPr lang="en-GB" sz="1200" baseline="-25000" dirty="0">
                <a:solidFill>
                  <a:srgbClr val="00B050"/>
                </a:solidFill>
              </a:rPr>
              <a:t>TP1</a:t>
            </a:r>
            <a:r>
              <a:rPr lang="en-GB" sz="1200" dirty="0">
                <a:solidFill>
                  <a:srgbClr val="00B050"/>
                </a:solidFill>
              </a:rPr>
              <a:t> = SNR</a:t>
            </a:r>
            <a:r>
              <a:rPr lang="en-GB" sz="1200" baseline="-25000" dirty="0">
                <a:solidFill>
                  <a:srgbClr val="00B050"/>
                </a:solidFill>
              </a:rPr>
              <a:t>TP2</a:t>
            </a:r>
            <a:r>
              <a:rPr lang="en-GB" sz="1200" dirty="0">
                <a:solidFill>
                  <a:srgbClr val="00B050"/>
                </a:solidFill>
              </a:rPr>
              <a:t> </a:t>
            </a:r>
            <a:r>
              <a:rPr lang="en-GB" sz="1200" dirty="0" smtClean="0">
                <a:solidFill>
                  <a:srgbClr val="00B050"/>
                </a:solidFill>
              </a:rPr>
              <a:t>+ [3]dB)</a:t>
            </a:r>
          </a:p>
          <a:p>
            <a:pPr lvl="1"/>
            <a:r>
              <a:rPr lang="en-GB" sz="1200" dirty="0"/>
              <a:t>Test </a:t>
            </a:r>
            <a:r>
              <a:rPr lang="en-GB" sz="1200" dirty="0" smtClean="0"/>
              <a:t>#3: </a:t>
            </a:r>
            <a:r>
              <a:rPr lang="en-GB" sz="1200" dirty="0"/>
              <a:t>Equal power between the TPs (SNR</a:t>
            </a:r>
            <a:r>
              <a:rPr lang="en-GB" sz="1200" baseline="-25000" dirty="0"/>
              <a:t>TP1</a:t>
            </a:r>
            <a:r>
              <a:rPr lang="en-GB" sz="1200" dirty="0"/>
              <a:t> = SNR</a:t>
            </a:r>
            <a:r>
              <a:rPr lang="en-GB" sz="1200" baseline="-25000" dirty="0"/>
              <a:t>TP2</a:t>
            </a:r>
            <a:r>
              <a:rPr lang="en-GB" sz="1200" dirty="0" smtClean="0"/>
              <a:t>)</a:t>
            </a:r>
            <a:endParaRPr lang="en-US" sz="1200" dirty="0"/>
          </a:p>
          <a:p>
            <a:r>
              <a:rPr lang="en-GB" sz="1400" dirty="0"/>
              <a:t>FRC: </a:t>
            </a:r>
          </a:p>
          <a:p>
            <a:pPr lvl="1"/>
            <a:r>
              <a:rPr lang="en-GB" sz="1200" dirty="0">
                <a:solidFill>
                  <a:srgbClr val="00B050"/>
                </a:solidFill>
              </a:rPr>
              <a:t>RAN4 84bis: </a:t>
            </a:r>
            <a:r>
              <a:rPr lang="en-GB" sz="1200" dirty="0" smtClean="0">
                <a:solidFill>
                  <a:srgbClr val="00B050"/>
                </a:solidFill>
              </a:rPr>
              <a:t>Test </a:t>
            </a:r>
            <a:r>
              <a:rPr lang="en-GB" sz="1200" dirty="0">
                <a:solidFill>
                  <a:srgbClr val="00B050"/>
                </a:solidFill>
              </a:rPr>
              <a:t>#1: 16QAM</a:t>
            </a:r>
            <a:r>
              <a:rPr lang="en-GB" sz="1200" dirty="0" smtClean="0">
                <a:solidFill>
                  <a:srgbClr val="00B050"/>
                </a:solidFill>
              </a:rPr>
              <a:t>, 1/2</a:t>
            </a:r>
            <a:r>
              <a:rPr lang="en-GB" sz="1200" dirty="0">
                <a:solidFill>
                  <a:srgbClr val="00B050"/>
                </a:solidFill>
              </a:rPr>
              <a:t>, Rank 1 for each TP</a:t>
            </a:r>
          </a:p>
          <a:p>
            <a:pPr lvl="1"/>
            <a:r>
              <a:rPr lang="en-GB" sz="1200" dirty="0">
                <a:solidFill>
                  <a:srgbClr val="00B050"/>
                </a:solidFill>
              </a:rPr>
              <a:t>RAN4 85: </a:t>
            </a:r>
            <a:r>
              <a:rPr lang="en-GB" sz="1200" dirty="0" smtClean="0">
                <a:solidFill>
                  <a:srgbClr val="00B050"/>
                </a:solidFill>
              </a:rPr>
              <a:t>Test </a:t>
            </a:r>
            <a:r>
              <a:rPr lang="en-GB" sz="1200" dirty="0">
                <a:solidFill>
                  <a:srgbClr val="00B050"/>
                </a:solidFill>
              </a:rPr>
              <a:t>#2: </a:t>
            </a:r>
          </a:p>
          <a:p>
            <a:pPr lvl="2"/>
            <a:r>
              <a:rPr lang="en-GB" sz="1100" dirty="0">
                <a:solidFill>
                  <a:srgbClr val="00B050"/>
                </a:solidFill>
              </a:rPr>
              <a:t>TP1: 16QAM, </a:t>
            </a:r>
            <a:r>
              <a:rPr lang="en-GB" altLang="zh-CN" sz="1100" dirty="0">
                <a:solidFill>
                  <a:srgbClr val="00B050"/>
                </a:solidFill>
              </a:rPr>
              <a:t>1/2</a:t>
            </a:r>
            <a:r>
              <a:rPr lang="en-GB" sz="1100" dirty="0">
                <a:solidFill>
                  <a:srgbClr val="00B050"/>
                </a:solidFill>
              </a:rPr>
              <a:t>, Rank 2</a:t>
            </a:r>
          </a:p>
          <a:p>
            <a:pPr lvl="2"/>
            <a:r>
              <a:rPr lang="en-GB" sz="1100" dirty="0">
                <a:solidFill>
                  <a:srgbClr val="00B050"/>
                </a:solidFill>
              </a:rPr>
              <a:t>TP2: 16QAM, </a:t>
            </a:r>
            <a:r>
              <a:rPr lang="en-GB" altLang="zh-CN" sz="1100" dirty="0">
                <a:solidFill>
                  <a:srgbClr val="00B050"/>
                </a:solidFill>
              </a:rPr>
              <a:t>1/2</a:t>
            </a:r>
            <a:r>
              <a:rPr lang="en-GB" sz="1100" dirty="0">
                <a:solidFill>
                  <a:srgbClr val="00B050"/>
                </a:solidFill>
              </a:rPr>
              <a:t>, Rank </a:t>
            </a:r>
            <a:r>
              <a:rPr lang="en-GB" sz="1100" dirty="0" smtClean="0">
                <a:solidFill>
                  <a:srgbClr val="00B050"/>
                </a:solidFill>
              </a:rPr>
              <a:t>1</a:t>
            </a:r>
          </a:p>
          <a:p>
            <a:pPr lvl="1"/>
            <a:r>
              <a:rPr lang="en-GB" sz="1200" dirty="0" smtClean="0"/>
              <a:t>Test #3: </a:t>
            </a:r>
            <a:r>
              <a:rPr lang="en-GB" sz="1200" dirty="0"/>
              <a:t>16QAM</a:t>
            </a:r>
            <a:r>
              <a:rPr lang="en-GB" sz="1200" dirty="0" smtClean="0"/>
              <a:t>, 1/2</a:t>
            </a:r>
            <a:r>
              <a:rPr lang="en-GB" sz="1200" dirty="0"/>
              <a:t>, Rank </a:t>
            </a:r>
            <a:r>
              <a:rPr lang="en-GB" sz="1200" dirty="0" smtClean="0"/>
              <a:t>2 </a:t>
            </a:r>
            <a:r>
              <a:rPr lang="en-GB" sz="1200" dirty="0"/>
              <a:t>for each </a:t>
            </a:r>
            <a:r>
              <a:rPr lang="en-GB" sz="1200" dirty="0" smtClean="0"/>
              <a:t>TP</a:t>
            </a:r>
            <a:endParaRPr lang="en-GB" sz="1200" dirty="0"/>
          </a:p>
          <a:p>
            <a:r>
              <a:rPr lang="en-GB" sz="1400" dirty="0"/>
              <a:t>Number of CRS APs: </a:t>
            </a:r>
            <a:endParaRPr lang="en-GB" sz="1400" dirty="0" smtClean="0"/>
          </a:p>
          <a:p>
            <a:pPr lvl="1"/>
            <a:r>
              <a:rPr lang="en-GB" sz="1200" dirty="0">
                <a:solidFill>
                  <a:srgbClr val="00B050"/>
                </a:solidFill>
              </a:rPr>
              <a:t>RAN4 84bis: </a:t>
            </a:r>
            <a:r>
              <a:rPr lang="en-GB" sz="1200" dirty="0" smtClean="0">
                <a:solidFill>
                  <a:srgbClr val="00B050"/>
                </a:solidFill>
              </a:rPr>
              <a:t>Test #1: 2 </a:t>
            </a:r>
            <a:r>
              <a:rPr lang="en-GB" sz="1200" dirty="0">
                <a:solidFill>
                  <a:srgbClr val="00B050"/>
                </a:solidFill>
              </a:rPr>
              <a:t>CRS APs for each </a:t>
            </a:r>
            <a:r>
              <a:rPr lang="en-GB" sz="1200" dirty="0" smtClean="0">
                <a:solidFill>
                  <a:srgbClr val="00B050"/>
                </a:solidFill>
              </a:rPr>
              <a:t>TP</a:t>
            </a:r>
          </a:p>
          <a:p>
            <a:pPr lvl="1"/>
            <a:r>
              <a:rPr lang="en-GB" sz="1200" dirty="0" smtClean="0"/>
              <a:t>Tests #2: </a:t>
            </a:r>
            <a:r>
              <a:rPr lang="ru-RU" sz="1200" dirty="0" smtClean="0"/>
              <a:t>2 </a:t>
            </a:r>
            <a:r>
              <a:rPr lang="en-GB" sz="1200" dirty="0" smtClean="0"/>
              <a:t>CRS </a:t>
            </a:r>
            <a:r>
              <a:rPr lang="en-GB" sz="1200" dirty="0"/>
              <a:t>APs for each </a:t>
            </a:r>
            <a:r>
              <a:rPr lang="en-GB" sz="1200" dirty="0" smtClean="0"/>
              <a:t>TP</a:t>
            </a:r>
            <a:endParaRPr lang="ru-RU" sz="1200" dirty="0" smtClean="0"/>
          </a:p>
          <a:p>
            <a:pPr lvl="1"/>
            <a:r>
              <a:rPr lang="en-GB" sz="1200" dirty="0"/>
              <a:t>Tests </a:t>
            </a:r>
            <a:r>
              <a:rPr lang="en-GB" sz="1200" dirty="0" smtClean="0"/>
              <a:t>#3</a:t>
            </a:r>
            <a:r>
              <a:rPr lang="en-GB" sz="1200" dirty="0"/>
              <a:t>: </a:t>
            </a:r>
            <a:r>
              <a:rPr lang="ru-RU" sz="1200" dirty="0" smtClean="0"/>
              <a:t>4 </a:t>
            </a:r>
            <a:r>
              <a:rPr lang="en-GB" sz="1200" dirty="0" smtClean="0"/>
              <a:t>CRS </a:t>
            </a:r>
            <a:r>
              <a:rPr lang="en-GB" sz="1200" dirty="0"/>
              <a:t>APs for each </a:t>
            </a:r>
            <a:r>
              <a:rPr lang="en-GB" sz="1200" dirty="0" smtClean="0"/>
              <a:t>TP</a:t>
            </a:r>
            <a:endParaRPr lang="ru-RU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455141" y="6278563"/>
            <a:ext cx="701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Note: Previous agreements are marked as </a:t>
            </a:r>
            <a:r>
              <a:rPr lang="en-US" sz="1200" dirty="0" smtClean="0">
                <a:solidFill>
                  <a:srgbClr val="00B050"/>
                </a:solidFill>
              </a:rPr>
              <a:t>green</a:t>
            </a:r>
            <a:endParaRPr lang="en-US" sz="1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92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CSI Reporting Requirements </a:t>
            </a:r>
            <a:r>
              <a:rPr lang="en-GB" dirty="0" smtClean="0"/>
              <a:t>(</a:t>
            </a:r>
            <a:r>
              <a:rPr lang="en-GB" dirty="0"/>
              <a:t>1</a:t>
            </a:r>
            <a:r>
              <a:rPr lang="en-GB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 smtClean="0"/>
              <a:t>Antenna </a:t>
            </a:r>
            <a:r>
              <a:rPr lang="en-GB" sz="2000" dirty="0"/>
              <a:t>configuration: 2x2 ULA Low antenna correlation (for TP1-UE and TP2-UE links)</a:t>
            </a:r>
          </a:p>
          <a:p>
            <a:pPr algn="just"/>
            <a:r>
              <a:rPr lang="en-GB" sz="2000" dirty="0"/>
              <a:t>Test setup includes 2 TPs (serving TP1 and TP2)</a:t>
            </a:r>
            <a:endParaRPr lang="en-US" sz="2000" dirty="0"/>
          </a:p>
          <a:p>
            <a:pPr lvl="1" algn="just"/>
            <a:r>
              <a:rPr lang="en-GB" sz="1800" dirty="0"/>
              <a:t>No time/frequency offset between the TPs</a:t>
            </a:r>
            <a:endParaRPr lang="en-US" sz="1800" dirty="0"/>
          </a:p>
          <a:p>
            <a:pPr lvl="1" algn="just"/>
            <a:r>
              <a:rPr lang="en-GB" sz="1800" dirty="0" smtClean="0"/>
              <a:t>Colliding </a:t>
            </a:r>
            <a:r>
              <a:rPr lang="en-GB" sz="1800" dirty="0"/>
              <a:t>CRS patterns with Different Cell IDs</a:t>
            </a:r>
          </a:p>
          <a:p>
            <a:pPr marL="342900" lvl="3" indent="-342900" algn="just">
              <a:buFont typeface="Arial" panose="020B0604020202020204" pitchFamily="34" charset="0"/>
              <a:buChar char="•"/>
            </a:pPr>
            <a:r>
              <a:rPr lang="en-GB" sz="2000" dirty="0"/>
              <a:t>CSI reporting</a:t>
            </a:r>
            <a:endParaRPr lang="en-US" sz="2000" dirty="0"/>
          </a:p>
          <a:p>
            <a:pPr lvl="1" algn="just"/>
            <a:r>
              <a:rPr lang="en-GB" sz="1800" dirty="0"/>
              <a:t>UE is configured with K = 2 NZP CSI-RS resources and one CSI-IM resource </a:t>
            </a:r>
            <a:endParaRPr lang="en-US" sz="1800" dirty="0"/>
          </a:p>
          <a:p>
            <a:pPr lvl="1" algn="just"/>
            <a:r>
              <a:rPr lang="en-GB" sz="1800" dirty="0"/>
              <a:t>2 CSI-RS antenna ports are configured for each NZP CSI-RS resource</a:t>
            </a:r>
            <a:endParaRPr lang="en-US" sz="1800" dirty="0"/>
          </a:p>
          <a:p>
            <a:pPr lvl="1" algn="just"/>
            <a:r>
              <a:rPr lang="en-GB" sz="1800" dirty="0"/>
              <a:t>ZP CSI-RS configurations are aligned among TPs</a:t>
            </a:r>
            <a:endParaRPr lang="en-US" sz="1800" dirty="0"/>
          </a:p>
          <a:p>
            <a:pPr lvl="1" algn="just"/>
            <a:r>
              <a:rPr lang="en-GB" sz="1800" dirty="0"/>
              <a:t>Aperiodic CSI reporting</a:t>
            </a:r>
          </a:p>
          <a:p>
            <a:pPr marL="342900" lvl="3" indent="-342900" algn="just">
              <a:buFont typeface="Arial" panose="020B0604020202020204" pitchFamily="34" charset="0"/>
              <a:buChar char="•"/>
            </a:pPr>
            <a:r>
              <a:rPr lang="en-GB" sz="2000" dirty="0"/>
              <a:t>Companies are encouraged to provide simulation results and view on CSI requirements options from slides </a:t>
            </a:r>
            <a:r>
              <a:rPr lang="en-GB" sz="2000" dirty="0" smtClean="0"/>
              <a:t>4-5.</a:t>
            </a:r>
          </a:p>
          <a:p>
            <a:pPr lvl="1" algn="just"/>
            <a:r>
              <a:rPr lang="en-GB" sz="1800" dirty="0" err="1" smtClean="0"/>
              <a:t>Downselection</a:t>
            </a:r>
            <a:r>
              <a:rPr lang="en-GB" sz="1800" dirty="0" smtClean="0"/>
              <a:t> </a:t>
            </a:r>
            <a:r>
              <a:rPr lang="en-GB" sz="1800" dirty="0"/>
              <a:t>will be made in the next RAN4 meeting (RAN4 #86bis)</a:t>
            </a:r>
          </a:p>
          <a:p>
            <a:pPr marL="800100" lvl="4" indent="-342900" algn="just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390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CSI Reporting Requirements </a:t>
            </a:r>
            <a:r>
              <a:rPr lang="en-GB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/>
              <a:t>CSI reporting assumptions:</a:t>
            </a:r>
          </a:p>
          <a:p>
            <a:pPr lvl="1" algn="just"/>
            <a:r>
              <a:rPr lang="en-GB" sz="1800" dirty="0"/>
              <a:t>Option 1:</a:t>
            </a:r>
          </a:p>
          <a:p>
            <a:pPr lvl="2" algn="just"/>
            <a:r>
              <a:rPr lang="en-GB" sz="1600" dirty="0"/>
              <a:t>Fixed RI and CQI per TP (fixed reference channel): Rank 1, 16QAM, MCS 13</a:t>
            </a:r>
          </a:p>
          <a:p>
            <a:pPr lvl="2" algn="just"/>
            <a:r>
              <a:rPr lang="en-GB" sz="1600" dirty="0"/>
              <a:t>Follow PMI and CRI</a:t>
            </a:r>
          </a:p>
          <a:p>
            <a:pPr lvl="2" algn="just"/>
            <a:r>
              <a:rPr lang="en-GB" sz="1600" dirty="0"/>
              <a:t>Equal power between TPs</a:t>
            </a:r>
          </a:p>
          <a:p>
            <a:pPr lvl="1" algn="just"/>
            <a:r>
              <a:rPr lang="en-US" sz="1800" dirty="0"/>
              <a:t>Test purpose: Verify proper </a:t>
            </a:r>
            <a:r>
              <a:rPr lang="en-US" sz="1800" dirty="0" smtClean="0"/>
              <a:t>CRI reporting</a:t>
            </a:r>
            <a:endParaRPr lang="en-GB" sz="1800" dirty="0"/>
          </a:p>
          <a:p>
            <a:pPr lvl="1" algn="just"/>
            <a:r>
              <a:rPr lang="en-GB" sz="1800" dirty="0" smtClean="0"/>
              <a:t>Test </a:t>
            </a:r>
            <a:r>
              <a:rPr lang="en-GB" sz="1800" dirty="0"/>
              <a:t>metrics:</a:t>
            </a:r>
          </a:p>
          <a:p>
            <a:pPr lvl="2" algn="just"/>
            <a:r>
              <a:rPr lang="en-GB" sz="1600" dirty="0"/>
              <a:t>Use the following metrics: </a:t>
            </a:r>
          </a:p>
          <a:p>
            <a:pPr lvl="2" algn="just"/>
            <a:endParaRPr lang="en-GB" sz="1600" dirty="0"/>
          </a:p>
          <a:p>
            <a:pPr lvl="2" algn="just"/>
            <a:endParaRPr lang="en-GB" sz="1600" dirty="0"/>
          </a:p>
          <a:p>
            <a:pPr lvl="2" algn="just"/>
            <a:r>
              <a:rPr lang="en-US" sz="1600" dirty="0"/>
              <a:t>                  is </a:t>
            </a:r>
            <a:r>
              <a:rPr lang="en-GB" sz="1600" dirty="0"/>
              <a:t>[X] % of the maximum throughput obtained at </a:t>
            </a:r>
            <a:r>
              <a:rPr lang="en-GB" sz="1600" dirty="0" err="1"/>
              <a:t>SNR</a:t>
            </a:r>
            <a:r>
              <a:rPr lang="en-GB" sz="1600" baseline="-25000" dirty="0" err="1"/>
              <a:t>FollowCRI</a:t>
            </a:r>
            <a:r>
              <a:rPr lang="en-GB" sz="1600" dirty="0"/>
              <a:t> using the CRI configured according to the CSI UE report</a:t>
            </a:r>
          </a:p>
          <a:p>
            <a:pPr lvl="2" algn="just"/>
            <a:r>
              <a:rPr lang="en-US" sz="1600" dirty="0"/>
              <a:t>             is the </a:t>
            </a:r>
            <a:r>
              <a:rPr lang="en-GB" sz="1600" dirty="0"/>
              <a:t>throughput obtained at </a:t>
            </a:r>
            <a:r>
              <a:rPr lang="en-GB" sz="1600" dirty="0" err="1"/>
              <a:t>SNR</a:t>
            </a:r>
            <a:r>
              <a:rPr lang="en-GB" sz="1600" baseline="-25000" dirty="0" err="1"/>
              <a:t>FollowCRI</a:t>
            </a:r>
            <a:r>
              <a:rPr lang="en-GB" sz="1600" dirty="0"/>
              <a:t> under assumption of single TP transmission (TP1 transmission) 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424217"/>
              </p:ext>
            </p:extLst>
          </p:nvPr>
        </p:nvGraphicFramePr>
        <p:xfrm>
          <a:off x="3886200" y="3581400"/>
          <a:ext cx="1219200" cy="653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Equation" r:id="rId3" imgW="876240" imgH="469800" progId="Equation.DSMT4">
                  <p:embed/>
                </p:oleObj>
              </mc:Choice>
              <mc:Fallback>
                <p:oleObj name="Equation" r:id="rId3" imgW="87624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581400"/>
                        <a:ext cx="1219200" cy="6537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397854"/>
              </p:ext>
            </p:extLst>
          </p:nvPr>
        </p:nvGraphicFramePr>
        <p:xfrm>
          <a:off x="1639330" y="4308131"/>
          <a:ext cx="762001" cy="308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Equation" r:id="rId5" imgW="596900" imgH="241300" progId="Equation.3">
                  <p:embed/>
                </p:oleObj>
              </mc:Choice>
              <mc:Fallback>
                <p:oleObj name="Equation" r:id="rId5" imgW="5969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9330" y="4308131"/>
                        <a:ext cx="762001" cy="30804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579310"/>
              </p:ext>
            </p:extLst>
          </p:nvPr>
        </p:nvGraphicFramePr>
        <p:xfrm>
          <a:off x="1676400" y="4897886"/>
          <a:ext cx="487362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Equation" r:id="rId7" imgW="419040" imgH="241200" progId="Equation.DSMT4">
                  <p:embed/>
                </p:oleObj>
              </mc:Choice>
              <mc:Fallback>
                <p:oleObj name="Equation" r:id="rId7" imgW="4190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897886"/>
                        <a:ext cx="487362" cy="2809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967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CSI Reporting Requirements </a:t>
            </a:r>
            <a:r>
              <a:rPr lang="en-GB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/>
              <a:t>CSI reporting assumptions:</a:t>
            </a:r>
          </a:p>
          <a:p>
            <a:pPr lvl="1" algn="just"/>
            <a:r>
              <a:rPr lang="en-GB" sz="1800" dirty="0" smtClean="0"/>
              <a:t>Option 2:</a:t>
            </a:r>
          </a:p>
          <a:p>
            <a:pPr lvl="2" algn="just"/>
            <a:r>
              <a:rPr lang="en-GB" sz="1600" dirty="0" smtClean="0"/>
              <a:t>Fixed RI and CQI per TP (fixed reference channel): Rank 1, 16QAM, MCS 13</a:t>
            </a:r>
          </a:p>
          <a:p>
            <a:pPr lvl="2" algn="just"/>
            <a:r>
              <a:rPr lang="en-GB" sz="1600" dirty="0" smtClean="0"/>
              <a:t>Follow PMI and CRI</a:t>
            </a:r>
          </a:p>
          <a:p>
            <a:pPr lvl="2" algn="just"/>
            <a:r>
              <a:rPr lang="en-GB" sz="1600" dirty="0" smtClean="0"/>
              <a:t>FFS power imbalance between TPs</a:t>
            </a:r>
          </a:p>
          <a:p>
            <a:pPr lvl="1" algn="just"/>
            <a:r>
              <a:rPr lang="en-US" sz="1800" dirty="0" smtClean="0"/>
              <a:t>Test purpose: Verify proper CRI</a:t>
            </a:r>
            <a:r>
              <a:rPr lang="en-US" altLang="zh-CN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smtClean="0"/>
              <a:t>reporting</a:t>
            </a:r>
            <a:endParaRPr lang="en-GB" sz="1800" dirty="0" smtClean="0"/>
          </a:p>
          <a:p>
            <a:pPr lvl="1" algn="just"/>
            <a:r>
              <a:rPr lang="en-GB" sz="1800" dirty="0" smtClean="0"/>
              <a:t>Test metrics:</a:t>
            </a:r>
          </a:p>
          <a:p>
            <a:pPr lvl="2" algn="just"/>
            <a:r>
              <a:rPr lang="en-GB" sz="1600" dirty="0" smtClean="0"/>
              <a:t>Use the following metrics: </a:t>
            </a:r>
          </a:p>
          <a:p>
            <a:pPr lvl="2" algn="just"/>
            <a:endParaRPr lang="en-GB" sz="1600" dirty="0" smtClean="0"/>
          </a:p>
          <a:p>
            <a:pPr lvl="2" algn="just"/>
            <a:endParaRPr lang="en-GB" sz="1600" dirty="0" smtClean="0"/>
          </a:p>
          <a:p>
            <a:pPr lvl="2" algn="just"/>
            <a:r>
              <a:rPr lang="en-US" sz="1600" dirty="0" smtClean="0"/>
              <a:t>                  is </a:t>
            </a:r>
            <a:r>
              <a:rPr lang="en-GB" sz="1600" dirty="0" smtClean="0"/>
              <a:t>the throughput obtained at SNR</a:t>
            </a:r>
            <a:r>
              <a:rPr lang="en-GB" sz="1600" baseline="-25000" dirty="0" smtClean="0"/>
              <a:t>FixedTP1</a:t>
            </a:r>
            <a:r>
              <a:rPr lang="en-GB" sz="1600" dirty="0" smtClean="0"/>
              <a:t> using the CRI configured according to the CSI UE report</a:t>
            </a:r>
          </a:p>
          <a:p>
            <a:pPr lvl="2" algn="just"/>
            <a:r>
              <a:rPr lang="en-US" sz="1600" dirty="0" smtClean="0"/>
              <a:t>             is </a:t>
            </a:r>
            <a:r>
              <a:rPr lang="en-GB" sz="1600" dirty="0"/>
              <a:t>[X] % of the maximum throughput obtained </a:t>
            </a:r>
            <a:r>
              <a:rPr lang="en-GB" sz="1600" dirty="0" smtClean="0"/>
              <a:t>at SNR</a:t>
            </a:r>
            <a:r>
              <a:rPr lang="en-GB" sz="1600" baseline="-25000" dirty="0"/>
              <a:t>FixedTP1</a:t>
            </a:r>
            <a:r>
              <a:rPr lang="en-GB" sz="1600" dirty="0" smtClean="0"/>
              <a:t> under assumption of single TP transmission (TP1 transmission) </a:t>
            </a:r>
          </a:p>
          <a:p>
            <a:pPr lvl="2" algn="just"/>
            <a:r>
              <a:rPr lang="en-GB" sz="1600" dirty="0"/>
              <a:t>FFS other details (how many test points needed, etc. )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652374"/>
              </p:ext>
            </p:extLst>
          </p:nvPr>
        </p:nvGraphicFramePr>
        <p:xfrm>
          <a:off x="3886200" y="3581400"/>
          <a:ext cx="1219200" cy="653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0" name="Equation" r:id="rId3" imgW="876240" imgH="469800" progId="Equation.DSMT4">
                  <p:embed/>
                </p:oleObj>
              </mc:Choice>
              <mc:Fallback>
                <p:oleObj name="Equation" r:id="rId3" imgW="87624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581400"/>
                        <a:ext cx="1219200" cy="6537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975437"/>
              </p:ext>
            </p:extLst>
          </p:nvPr>
        </p:nvGraphicFramePr>
        <p:xfrm>
          <a:off x="1639330" y="4308131"/>
          <a:ext cx="762001" cy="308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1" name="Equation" r:id="rId5" imgW="596900" imgH="241300" progId="Equation.3">
                  <p:embed/>
                </p:oleObj>
              </mc:Choice>
              <mc:Fallback>
                <p:oleObj name="Equation" r:id="rId5" imgW="5969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9330" y="4308131"/>
                        <a:ext cx="762001" cy="30804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0684"/>
              </p:ext>
            </p:extLst>
          </p:nvPr>
        </p:nvGraphicFramePr>
        <p:xfrm>
          <a:off x="1676400" y="4897886"/>
          <a:ext cx="487362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2" name="Equation" r:id="rId7" imgW="419040" imgH="241200" progId="Equation.DSMT4">
                  <p:embed/>
                </p:oleObj>
              </mc:Choice>
              <mc:Fallback>
                <p:oleObj name="Equation" r:id="rId7" imgW="4190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897886"/>
                        <a:ext cx="487362" cy="2809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673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17c5c574-4f42-45b3-8a7f-77d8e859d074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66EEDB98-F073-460B-B9B0-9643F9FE785E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11022</TotalTime>
  <Words>627</Words>
  <Application>Microsoft Office PowerPoint</Application>
  <PresentationFormat>On-screen Show (4:3)</PresentationFormat>
  <Paragraphs>72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Office Theme</vt:lpstr>
      <vt:lpstr>Equation</vt:lpstr>
      <vt:lpstr>Way forward on UE demodulation and CSI for FeCOMP</vt:lpstr>
      <vt:lpstr>UE Demodulation Requirements</vt:lpstr>
      <vt:lpstr>CSI Reporting Requirements (1)</vt:lpstr>
      <vt:lpstr>CSI Reporting Requirements (2)</vt:lpstr>
      <vt:lpstr>CSI Reporting Requirements (3)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865</cp:revision>
  <dcterms:created xsi:type="dcterms:W3CDTF">2013-05-13T16:02:00Z</dcterms:created>
  <dcterms:modified xsi:type="dcterms:W3CDTF">2018-03-02T06:23:32Z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2018-03-02 06:23:32Z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</Properties>
</file>