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3" r:id="rId3"/>
    <p:sldId id="287" r:id="rId4"/>
    <p:sldId id="289" r:id="rId5"/>
    <p:sldId id="286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113" d="100"/>
          <a:sy n="113" d="100"/>
        </p:scale>
        <p:origin x="147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77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86405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3454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err="1"/>
              <a:t>Wayforward</a:t>
            </a:r>
            <a:r>
              <a:rPr lang="en-US" altLang="ja-JP" sz="4000" dirty="0"/>
              <a:t> on UE measurement gap for NR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Intel, Samsung, Nokia, Nokia Shanghai Bell, Huawei, </a:t>
            </a:r>
            <a:r>
              <a:rPr lang="en-US" altLang="ja-JP" err="1" smtClean="0">
                <a:solidFill>
                  <a:schemeClr val="tx1"/>
                </a:solidFill>
              </a:rPr>
              <a:t>HiSilicon</a:t>
            </a:r>
            <a:r>
              <a:rPr lang="en-US" altLang="ja-JP" smtClean="0">
                <a:solidFill>
                  <a:schemeClr val="tx1"/>
                </a:solidFill>
              </a:rPr>
              <a:t>, CMCC, </a:t>
            </a:r>
            <a:r>
              <a:rPr lang="en-US" altLang="ja-JP" dirty="0" smtClean="0">
                <a:solidFill>
                  <a:schemeClr val="tx1"/>
                </a:solidFill>
              </a:rPr>
              <a:t>[…]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0797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RAN#86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GB" altLang="ja-JP" b="1" dirty="0" smtClean="0"/>
              <a:t>Athens, Greece, Feb 26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- Mar 2</a:t>
            </a:r>
            <a:r>
              <a:rPr lang="en-GB" altLang="ja-JP" b="1" baseline="30000" dirty="0" smtClean="0"/>
              <a:t>nd</a:t>
            </a:r>
            <a:r>
              <a:rPr lang="en-GB" altLang="ja-JP" b="1" dirty="0" smtClean="0"/>
              <a:t>, 2018</a:t>
            </a:r>
            <a:endParaRPr lang="ja-JP" altLang="ja-JP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R4-1801829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Agreement on Gap sharing between intra-frequency and inter-frequency measurements</a:t>
            </a:r>
            <a:endParaRPr 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899592" y="1124744"/>
            <a:ext cx="8352928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All the UE activities for consideration (all the activities are SSB based)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400" dirty="0" smtClean="0"/>
              <a:t>RLM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400" dirty="0"/>
              <a:t>Measurement type A: Intra-frequency measurement w/o MG and w/o interruption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/>
              <a:t>For FR1, no mixed numerologies is assumed for this measurement type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/>
              <a:t>For FR2, this measurement type is not applicable 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400" dirty="0"/>
              <a:t>Measurement type B: intra-frequency measurement with interruption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/>
              <a:t>For FR1, mixed numerologies is assumed for this measurement type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/>
              <a:t>For FR2, Rx beam sweeping is </a:t>
            </a:r>
            <a:r>
              <a:rPr lang="en-US" sz="1400" dirty="0" smtClean="0"/>
              <a:t>assumed for this measurement type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400" dirty="0"/>
              <a:t>Measurement type C: intra-frequency measurement </a:t>
            </a:r>
            <a:r>
              <a:rPr lang="en-US" sz="1400" dirty="0" smtClean="0"/>
              <a:t>with MG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/>
              <a:t>E.g. Intra-frequency </a:t>
            </a:r>
            <a:r>
              <a:rPr lang="en-US" sz="1400" dirty="0" smtClean="0"/>
              <a:t>measurement outside </a:t>
            </a:r>
            <a:r>
              <a:rPr lang="en-US" sz="1400" dirty="0"/>
              <a:t>active </a:t>
            </a:r>
            <a:r>
              <a:rPr lang="en-US" sz="1400" dirty="0" smtClean="0"/>
              <a:t>BWP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400" dirty="0"/>
              <a:t>Measurement type D: </a:t>
            </a:r>
            <a:r>
              <a:rPr lang="en-US" sz="1400" dirty="0" smtClean="0"/>
              <a:t>inter-frequency measurement  and inter-RAT measurement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All </a:t>
            </a:r>
            <a:r>
              <a:rPr lang="en-US" sz="1400" dirty="0"/>
              <a:t>the </a:t>
            </a:r>
            <a:r>
              <a:rPr lang="en-US" sz="1400" dirty="0" smtClean="0"/>
              <a:t>scenarios for consideration</a:t>
            </a:r>
          </a:p>
          <a:p>
            <a:pPr marL="742950" lvl="2" indent="-285750">
              <a:buFont typeface="Wingdings" panose="05000000000000000000" pitchFamily="2" charset="2"/>
              <a:buChar char="v"/>
            </a:pPr>
            <a:r>
              <a:rPr lang="en-US" sz="1400" dirty="0" smtClean="0"/>
              <a:t>Fully overlapped scenarios: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Scenario 1a: Fully overlapped between MG and SMTC in type A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Scenario 1b:  Fully overlapped between MG and SMTC in type B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400" dirty="0"/>
              <a:t>Scenario </a:t>
            </a:r>
            <a:r>
              <a:rPr lang="en-US" sz="1400" dirty="0" smtClean="0"/>
              <a:t>1c: </a:t>
            </a:r>
            <a:r>
              <a:rPr lang="en-US" sz="1400" dirty="0"/>
              <a:t>Fully overlapped between MG and </a:t>
            </a:r>
            <a:r>
              <a:rPr lang="en-US" sz="1400" dirty="0" smtClean="0"/>
              <a:t>RLM</a:t>
            </a:r>
          </a:p>
          <a:p>
            <a:pPr marL="742950" lvl="2" indent="-285750">
              <a:buFont typeface="Wingdings" panose="05000000000000000000" pitchFamily="2" charset="2"/>
              <a:buChar char="v"/>
            </a:pPr>
            <a:r>
              <a:rPr lang="en-US" sz="1400" dirty="0" smtClean="0"/>
              <a:t>Partial overlapped scenarios: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Scenario 2a: </a:t>
            </a:r>
            <a:r>
              <a:rPr lang="en-US" sz="1400" dirty="0"/>
              <a:t>Partial </a:t>
            </a:r>
            <a:r>
              <a:rPr lang="en-US" sz="1400" dirty="0" smtClean="0"/>
              <a:t>overlapped </a:t>
            </a:r>
            <a:r>
              <a:rPr lang="en-US" sz="1400" dirty="0"/>
              <a:t>between MG and SMTC in type A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400" dirty="0"/>
              <a:t>Scenario </a:t>
            </a:r>
            <a:r>
              <a:rPr lang="en-US" sz="1400" dirty="0" smtClean="0"/>
              <a:t>2b: </a:t>
            </a:r>
            <a:r>
              <a:rPr lang="en-US" sz="1400" dirty="0"/>
              <a:t>Partial </a:t>
            </a:r>
            <a:r>
              <a:rPr lang="en-US" sz="1400" dirty="0" smtClean="0"/>
              <a:t>overlapped </a:t>
            </a:r>
            <a:r>
              <a:rPr lang="en-US" sz="1400" dirty="0"/>
              <a:t>between MG and SMTC in type </a:t>
            </a:r>
            <a:r>
              <a:rPr lang="en-US" sz="1400" dirty="0" smtClean="0"/>
              <a:t>B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400" dirty="0"/>
              <a:t>Scenario </a:t>
            </a:r>
            <a:r>
              <a:rPr lang="en-US" sz="1400" dirty="0" smtClean="0"/>
              <a:t>2c: </a:t>
            </a:r>
            <a:r>
              <a:rPr lang="en-US" sz="1400" dirty="0"/>
              <a:t>Partial overlapped between MG and </a:t>
            </a:r>
            <a:r>
              <a:rPr lang="en-US" sz="1400" dirty="0" smtClean="0"/>
              <a:t>RLM</a:t>
            </a:r>
            <a:endParaRPr lang="en-US" sz="1400" dirty="0"/>
          </a:p>
          <a:p>
            <a:pPr marL="742950" lvl="2" indent="-285750">
              <a:buFont typeface="Wingdings" panose="05000000000000000000" pitchFamily="2" charset="2"/>
              <a:buChar char="v"/>
            </a:pPr>
            <a:r>
              <a:rPr lang="en-US" sz="1400" dirty="0" smtClean="0"/>
              <a:t>Fully non-overlapped </a:t>
            </a:r>
            <a:r>
              <a:rPr lang="en-US" sz="1400" dirty="0"/>
              <a:t>scenarios: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Scenario 3a: </a:t>
            </a:r>
            <a:r>
              <a:rPr lang="en-US" sz="1400" dirty="0"/>
              <a:t>Fully non-overlapped between MG and SMTC in type </a:t>
            </a:r>
            <a:r>
              <a:rPr lang="en-US" sz="1400" dirty="0" smtClean="0"/>
              <a:t>A</a:t>
            </a:r>
            <a:endParaRPr lang="en-US" sz="1400" dirty="0"/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400" dirty="0"/>
              <a:t>Scenario </a:t>
            </a:r>
            <a:r>
              <a:rPr lang="en-US" sz="1400" dirty="0" smtClean="0"/>
              <a:t>3b: </a:t>
            </a:r>
            <a:r>
              <a:rPr lang="en-US" sz="1400" dirty="0"/>
              <a:t>Fully non-overlapped between MG and SMTC in type </a:t>
            </a:r>
            <a:r>
              <a:rPr lang="en-US" sz="1400" dirty="0" smtClean="0"/>
              <a:t>B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400" dirty="0"/>
              <a:t>Scenario </a:t>
            </a:r>
            <a:r>
              <a:rPr lang="en-US" sz="1400" dirty="0" smtClean="0"/>
              <a:t>3c: </a:t>
            </a:r>
            <a:r>
              <a:rPr lang="en-US" sz="1400" dirty="0"/>
              <a:t>Fully non-overlapped between MG and </a:t>
            </a:r>
            <a:r>
              <a:rPr lang="en-US" sz="1400" dirty="0" smtClean="0"/>
              <a:t>RLM</a:t>
            </a:r>
            <a:endParaRPr lang="en-US" sz="1400" dirty="0"/>
          </a:p>
          <a:p>
            <a:pPr marL="914400" lvl="3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07686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Agreement on Gap sharing between intra-frequency and inter-frequency measurements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5536" y="1143000"/>
            <a:ext cx="835292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lvl="1" indent="-285750">
              <a:buFont typeface="Wingdings" panose="05000000000000000000" pitchFamily="2" charset="2"/>
              <a:buChar char="v"/>
            </a:pPr>
            <a:r>
              <a:rPr lang="en-US" dirty="0" smtClean="0"/>
              <a:t>No requirement will be </a:t>
            </a:r>
            <a:r>
              <a:rPr lang="en-US" dirty="0"/>
              <a:t>defined </a:t>
            </a:r>
            <a:r>
              <a:rPr lang="en-US" dirty="0" smtClean="0"/>
              <a:t>for scenarios 1c.</a:t>
            </a:r>
          </a:p>
          <a:p>
            <a:pPr marL="287338" lvl="1" indent="-285750">
              <a:buFont typeface="Wingdings" panose="05000000000000000000" pitchFamily="2" charset="2"/>
              <a:buChar char="v"/>
            </a:pPr>
            <a:r>
              <a:rPr lang="en-US" dirty="0" smtClean="0"/>
              <a:t>In fully overlapped scenarios 1a/1b, 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 smtClean="0"/>
              <a:t>FFS: Which scenarios could be avoided by network configuration?</a:t>
            </a:r>
          </a:p>
          <a:p>
            <a:pPr lvl="1"/>
            <a:endParaRPr lang="en-US" strike="sngStrike" dirty="0" smtClean="0">
              <a:solidFill>
                <a:srgbClr val="FF0000"/>
              </a:solidFill>
            </a:endParaRPr>
          </a:p>
          <a:p>
            <a:pPr marL="287338" lvl="1" indent="-285750">
              <a:buFont typeface="Wingdings" panose="05000000000000000000" pitchFamily="2" charset="2"/>
              <a:buChar char="v"/>
            </a:pPr>
            <a:r>
              <a:rPr lang="en-US" dirty="0"/>
              <a:t>In partial overlapped scenarios 2a/2b/2c, 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Denoted by </a:t>
            </a:r>
            <a:r>
              <a:rPr lang="en-US" dirty="0" smtClean="0">
                <a:solidFill>
                  <a:srgbClr val="FF0000"/>
                </a:solidFill>
              </a:rPr>
              <a:t>NA (Not Applicable)</a:t>
            </a:r>
            <a:endParaRPr lang="en-US" dirty="0">
              <a:solidFill>
                <a:srgbClr val="FF0000"/>
              </a:solidFill>
            </a:endParaRPr>
          </a:p>
          <a:p>
            <a:pPr marL="1200150" lvl="2" indent="-285750">
              <a:buFont typeface="Courier New" panose="02070309020205020404" pitchFamily="49" charset="0"/>
              <a:buChar char="o"/>
            </a:pPr>
            <a:r>
              <a:rPr lang="en-US" dirty="0" smtClean="0"/>
              <a:t>For </a:t>
            </a:r>
            <a:r>
              <a:rPr lang="en-US" dirty="0"/>
              <a:t>those scenarios can be certainly avoided by NW, the corresponding requirements aren’t needed.</a:t>
            </a:r>
          </a:p>
          <a:p>
            <a:pPr lvl="1"/>
            <a:endParaRPr lang="en-US" dirty="0">
              <a:solidFill>
                <a:srgbClr val="FF0000"/>
              </a:solidFill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endParaRPr lang="en-US" dirty="0">
              <a:solidFill>
                <a:srgbClr val="FF0000"/>
              </a:solidFill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endParaRPr lang="en-US" dirty="0"/>
          </a:p>
          <a:p>
            <a:pPr marL="742950" lvl="1" indent="-285750">
              <a:buFont typeface="Courier New" panose="02070309020205020404" pitchFamily="49" charset="0"/>
              <a:buChar char="o"/>
            </a:pPr>
            <a:endParaRPr lang="en-US" dirty="0"/>
          </a:p>
          <a:p>
            <a:pPr marL="742950" lvl="1" indent="-285750">
              <a:buFont typeface="Courier New" panose="02070309020205020404" pitchFamily="49" charset="0"/>
              <a:buChar char="o"/>
            </a:pPr>
            <a:endParaRPr lang="en-US" dirty="0"/>
          </a:p>
          <a:p>
            <a:pPr lvl="1"/>
            <a:endParaRPr lang="en-US" dirty="0" smtClean="0">
              <a:solidFill>
                <a:srgbClr val="FF0000"/>
              </a:solidFill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endParaRPr lang="en-US" dirty="0" smtClean="0"/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 smtClean="0"/>
              <a:t>FFS the expected UE behavior and corresponding requirements for the possible scenarios in the above table.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523188"/>
              </p:ext>
            </p:extLst>
          </p:nvPr>
        </p:nvGraphicFramePr>
        <p:xfrm>
          <a:off x="897940" y="3501008"/>
          <a:ext cx="7725543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4986"/>
                <a:gridCol w="2430733"/>
                <a:gridCol w="1989912"/>
                <a:gridCol w="1989912"/>
              </a:tblGrid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FR1/FR2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Within MG only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within/outside MG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Outside MG only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/>
                </a:tc>
              </a:tr>
              <a:tr h="25183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2a(Type A)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NA for FR1</a:t>
                      </a:r>
                      <a:r>
                        <a:rPr lang="en-US" sz="1400" baseline="0" dirty="0" smtClean="0">
                          <a:solidFill>
                            <a:srgbClr val="FF0000"/>
                          </a:solidFill>
                        </a:rPr>
                        <a:t> (Note-1)</a:t>
                      </a:r>
                      <a:endParaRPr lang="en-US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FFS</a:t>
                      </a:r>
                      <a:r>
                        <a:rPr lang="en-US" sz="1400" baseline="0" dirty="0" smtClean="0"/>
                        <a:t> for FR1 </a:t>
                      </a:r>
                      <a:r>
                        <a:rPr lang="en-US" altLang="zh-CN" sz="1400" baseline="0" dirty="0" smtClean="0">
                          <a:solidFill>
                            <a:srgbClr val="FF0000"/>
                          </a:solidFill>
                        </a:rPr>
                        <a:t>(Note-1)</a:t>
                      </a:r>
                      <a:endParaRPr 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FFS</a:t>
                      </a:r>
                      <a:r>
                        <a:rPr lang="en-US" sz="1400" baseline="0" dirty="0" smtClean="0"/>
                        <a:t> for FR1 </a:t>
                      </a:r>
                      <a:r>
                        <a:rPr lang="en-US" altLang="zh-CN" sz="1400" baseline="0" dirty="0" smtClean="0">
                          <a:solidFill>
                            <a:srgbClr val="FF0000"/>
                          </a:solidFill>
                        </a:rPr>
                        <a:t>(Note-1)</a:t>
                      </a:r>
                      <a:endParaRPr lang="en-US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246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2b(Type 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FFS for FR1/FFS for FR2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FFS for FR1/FFS for FR2</a:t>
                      </a:r>
                      <a:endParaRPr 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FFS for FR1/FFS for FR2</a:t>
                      </a:r>
                      <a:endParaRPr 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2c(RLM)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NA for FR1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en-US" sz="1400" dirty="0" smtClean="0"/>
                        <a:t>FFS for FR2</a:t>
                      </a:r>
                      <a:endParaRPr 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FFS</a:t>
                      </a:r>
                      <a:r>
                        <a:rPr lang="en-US" sz="1400" baseline="0" dirty="0" smtClean="0"/>
                        <a:t> for FR1</a:t>
                      </a:r>
                      <a:r>
                        <a:rPr lang="en-US" sz="1400" dirty="0" smtClean="0"/>
                        <a:t>/FFS for FR2</a:t>
                      </a:r>
                      <a:endParaRPr 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FFS</a:t>
                      </a:r>
                      <a:r>
                        <a:rPr lang="en-US" sz="1400" baseline="0" dirty="0" smtClean="0"/>
                        <a:t> for FR1</a:t>
                      </a:r>
                      <a:r>
                        <a:rPr lang="en-US" sz="1400" dirty="0" smtClean="0"/>
                        <a:t>/FFS for FR2</a:t>
                      </a:r>
                      <a:endParaRPr 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*Note-1: There is no Type-A</a:t>
                      </a:r>
                      <a:r>
                        <a:rPr lang="en-US" sz="1400" baseline="0" dirty="0" smtClean="0">
                          <a:solidFill>
                            <a:srgbClr val="FF0000"/>
                          </a:solidFill>
                        </a:rPr>
                        <a:t> measurement in FR2, hence the corresponding requirements aren’t needed</a:t>
                      </a:r>
                      <a:endParaRPr lang="en-US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7711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Agreement on Gap sharing between intra-frequency and inter-frequency measurements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5536" y="1143000"/>
            <a:ext cx="835292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lvl="1" indent="-285750">
              <a:buFont typeface="Wingdings" panose="05000000000000000000" pitchFamily="2" charset="2"/>
              <a:buChar char="v"/>
            </a:pPr>
            <a:r>
              <a:rPr lang="en-US" dirty="0" smtClean="0"/>
              <a:t>In fully non-overlapped </a:t>
            </a:r>
            <a:r>
              <a:rPr lang="en-US" dirty="0"/>
              <a:t>scenarios </a:t>
            </a:r>
            <a:r>
              <a:rPr lang="en-US" dirty="0" smtClean="0"/>
              <a:t>3a/3b/3c</a:t>
            </a:r>
            <a:r>
              <a:rPr lang="en-US" dirty="0"/>
              <a:t>, </a:t>
            </a:r>
            <a:endParaRPr lang="en-US" dirty="0" smtClean="0"/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In scenario </a:t>
            </a:r>
            <a:r>
              <a:rPr lang="en-US" dirty="0" smtClean="0"/>
              <a:t>3c: </a:t>
            </a:r>
            <a:r>
              <a:rPr lang="en-US" dirty="0"/>
              <a:t>RLM will be conducted </a:t>
            </a:r>
            <a:r>
              <a:rPr lang="en-US" dirty="0" smtClean="0"/>
              <a:t>on </a:t>
            </a:r>
            <a:r>
              <a:rPr lang="en-US" dirty="0"/>
              <a:t>all the available RLM-RS occasions 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In scenario </a:t>
            </a:r>
            <a:r>
              <a:rPr lang="en-US" dirty="0" smtClean="0"/>
              <a:t>3a: </a:t>
            </a:r>
            <a:r>
              <a:rPr lang="en-US" dirty="0"/>
              <a:t>type A measurement will be conducted on all the available SMTC occasions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In scenario </a:t>
            </a:r>
            <a:r>
              <a:rPr lang="en-US" dirty="0" smtClean="0"/>
              <a:t>3b:</a:t>
            </a:r>
            <a:endParaRPr lang="en-US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dirty="0" smtClean="0"/>
              <a:t>FFS </a:t>
            </a:r>
            <a:r>
              <a:rPr lang="en-US" dirty="0"/>
              <a:t>the impact on UE performance on measurement and data </a:t>
            </a:r>
            <a:r>
              <a:rPr lang="en-US" dirty="0" err="1"/>
              <a:t>Tx</a:t>
            </a:r>
            <a:r>
              <a:rPr lang="en-US" dirty="0"/>
              <a:t>/Rx in case network configure this scenario for type B for small MGRP cases (e.g. 20ms)</a:t>
            </a:r>
          </a:p>
          <a:p>
            <a:pPr marL="287338" lvl="1" indent="-285750">
              <a:buFont typeface="Wingdings" panose="05000000000000000000" pitchFamily="2" charset="2"/>
              <a:buChar char="v"/>
            </a:pPr>
            <a:r>
              <a:rPr lang="en-US" dirty="0" smtClean="0"/>
              <a:t>FFS: which of UE activities (RLM/type </a:t>
            </a:r>
            <a:r>
              <a:rPr lang="en-US" dirty="0"/>
              <a:t>A/type B/type C/type D</a:t>
            </a:r>
            <a:r>
              <a:rPr lang="en-US" dirty="0" smtClean="0"/>
              <a:t>) the gap sharing table (</a:t>
            </a:r>
            <a:r>
              <a:rPr lang="en-US" dirty="0"/>
              <a:t>between intra-frequency and inter-frequency measurements</a:t>
            </a:r>
            <a:r>
              <a:rPr lang="en-US" dirty="0" smtClean="0"/>
              <a:t>) will be applied to? </a:t>
            </a:r>
          </a:p>
          <a:p>
            <a:pPr marL="287338" lvl="1" indent="-285750">
              <a:buFont typeface="Wingdings" panose="05000000000000000000" pitchFamily="2" charset="2"/>
              <a:buChar char="v"/>
            </a:pPr>
            <a:r>
              <a:rPr lang="en-US" dirty="0" smtClean="0"/>
              <a:t>FFS: the gap sharing table would be finalized in RAN4 #86bis meeting</a:t>
            </a:r>
          </a:p>
          <a:p>
            <a:pPr marL="287338" lvl="1" indent="-285750">
              <a:buFont typeface="Wingdings" panose="05000000000000000000" pitchFamily="2" charset="2"/>
              <a:buChar char="v"/>
            </a:pPr>
            <a:endParaRPr lang="en-US" dirty="0" smtClean="0"/>
          </a:p>
          <a:p>
            <a:pPr marL="1588" lvl="1"/>
            <a:endParaRPr lang="en-US" dirty="0" smtClean="0"/>
          </a:p>
          <a:p>
            <a:pPr marL="1588" lvl="1"/>
            <a:r>
              <a:rPr lang="en-US" dirty="0" smtClean="0"/>
              <a:t>Companies are encouraged to provide the insights in RAN4 #86bis meeting.</a:t>
            </a:r>
          </a:p>
          <a:p>
            <a:pPr marL="1588"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55682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Fully </a:t>
            </a:r>
            <a:r>
              <a:rPr lang="en-US" dirty="0"/>
              <a:t>overlapped </a:t>
            </a:r>
            <a:r>
              <a:rPr lang="en-US" dirty="0" smtClean="0"/>
              <a:t>scenarios</a:t>
            </a:r>
          </a:p>
          <a:p>
            <a:pPr lvl="1"/>
            <a:r>
              <a:rPr lang="en-US" dirty="0" smtClean="0"/>
              <a:t>Scenario 1a: All </a:t>
            </a:r>
            <a:r>
              <a:rPr lang="en-US" dirty="0"/>
              <a:t>the occasions of </a:t>
            </a:r>
            <a:r>
              <a:rPr lang="en-US" dirty="0" smtClean="0"/>
              <a:t>Type A </a:t>
            </a:r>
            <a:r>
              <a:rPr lang="en-US" dirty="0"/>
              <a:t>measurement </a:t>
            </a:r>
            <a:r>
              <a:rPr lang="en-US" dirty="0" smtClean="0"/>
              <a:t>are </a:t>
            </a:r>
            <a:r>
              <a:rPr lang="en-US" dirty="0"/>
              <a:t>overlapped with MG</a:t>
            </a:r>
          </a:p>
          <a:p>
            <a:pPr lvl="1"/>
            <a:r>
              <a:rPr lang="en-US" dirty="0"/>
              <a:t>Scenario </a:t>
            </a:r>
            <a:r>
              <a:rPr lang="en-US" dirty="0" smtClean="0"/>
              <a:t>1b: All </a:t>
            </a:r>
            <a:r>
              <a:rPr lang="en-US" dirty="0"/>
              <a:t>the occasions of Type </a:t>
            </a:r>
            <a:r>
              <a:rPr lang="en-US" dirty="0" smtClean="0"/>
              <a:t>B </a:t>
            </a:r>
            <a:r>
              <a:rPr lang="en-US" dirty="0"/>
              <a:t>measurement </a:t>
            </a:r>
            <a:r>
              <a:rPr lang="en-US" dirty="0" smtClean="0"/>
              <a:t>are </a:t>
            </a:r>
            <a:r>
              <a:rPr lang="en-US" dirty="0"/>
              <a:t>overlapped with </a:t>
            </a:r>
            <a:r>
              <a:rPr lang="en-US" dirty="0" smtClean="0"/>
              <a:t>MG</a:t>
            </a:r>
          </a:p>
          <a:p>
            <a:pPr lvl="1"/>
            <a:r>
              <a:rPr lang="en-US" dirty="0"/>
              <a:t>Scenario 1c: All the occasions of RLM are overlapped with </a:t>
            </a:r>
            <a:r>
              <a:rPr lang="en-US" dirty="0" smtClean="0"/>
              <a:t>MG</a:t>
            </a:r>
            <a:endParaRPr lang="en-US" dirty="0"/>
          </a:p>
          <a:p>
            <a:pPr lvl="1"/>
            <a:endParaRPr lang="en-US" dirty="0" smtClean="0"/>
          </a:p>
          <a:p>
            <a:r>
              <a:rPr lang="en-US" dirty="0"/>
              <a:t>Partial overlapped </a:t>
            </a:r>
            <a:r>
              <a:rPr lang="en-US" dirty="0" smtClean="0"/>
              <a:t>scenarios</a:t>
            </a:r>
          </a:p>
          <a:p>
            <a:pPr lvl="1"/>
            <a:r>
              <a:rPr lang="en-US" dirty="0" smtClean="0"/>
              <a:t>Scenario 2a: </a:t>
            </a:r>
            <a:r>
              <a:rPr lang="en-US" dirty="0"/>
              <a:t>Some of occasions of Type A measurement </a:t>
            </a:r>
            <a:r>
              <a:rPr lang="en-US" dirty="0" smtClean="0"/>
              <a:t>are </a:t>
            </a:r>
            <a:r>
              <a:rPr lang="en-US" dirty="0"/>
              <a:t>overlapped with MG while other occasions of Type A measurement</a:t>
            </a:r>
            <a:r>
              <a:rPr lang="en-US" dirty="0" smtClean="0"/>
              <a:t> are </a:t>
            </a:r>
            <a:r>
              <a:rPr lang="en-US" dirty="0"/>
              <a:t>outside the MG</a:t>
            </a:r>
          </a:p>
          <a:p>
            <a:pPr lvl="1"/>
            <a:r>
              <a:rPr lang="en-US" dirty="0"/>
              <a:t>Scenario </a:t>
            </a:r>
            <a:r>
              <a:rPr lang="en-US" dirty="0" smtClean="0"/>
              <a:t>2b: </a:t>
            </a:r>
            <a:r>
              <a:rPr lang="en-US" dirty="0"/>
              <a:t>Some of occasions of Type </a:t>
            </a:r>
            <a:r>
              <a:rPr lang="en-US" dirty="0" smtClean="0"/>
              <a:t>B </a:t>
            </a:r>
            <a:r>
              <a:rPr lang="en-US" dirty="0"/>
              <a:t>measurement</a:t>
            </a:r>
            <a:r>
              <a:rPr lang="en-US" dirty="0" smtClean="0"/>
              <a:t> </a:t>
            </a:r>
            <a:r>
              <a:rPr lang="en-US" dirty="0"/>
              <a:t>are overlapped with MG while other occasions of Type B measurement</a:t>
            </a:r>
            <a:r>
              <a:rPr lang="en-US" dirty="0" smtClean="0"/>
              <a:t> </a:t>
            </a:r>
            <a:r>
              <a:rPr lang="en-US" dirty="0"/>
              <a:t>are outside the </a:t>
            </a:r>
            <a:r>
              <a:rPr lang="en-US" dirty="0" smtClean="0"/>
              <a:t>MG</a:t>
            </a:r>
          </a:p>
          <a:p>
            <a:pPr lvl="1"/>
            <a:r>
              <a:rPr lang="en-US" dirty="0"/>
              <a:t>Scenario 2c: Some of occasions of RLM are overlapped with MG while other occasions of RLM are outside the </a:t>
            </a:r>
            <a:r>
              <a:rPr lang="en-US" dirty="0" smtClean="0"/>
              <a:t>MG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 smtClean="0"/>
              <a:t>Fully </a:t>
            </a:r>
            <a:r>
              <a:rPr lang="en-US" dirty="0"/>
              <a:t>non-overlapped scenarios</a:t>
            </a:r>
            <a:endParaRPr lang="en-US" dirty="0" smtClean="0"/>
          </a:p>
          <a:p>
            <a:pPr lvl="1"/>
            <a:r>
              <a:rPr lang="en-US" dirty="0" smtClean="0"/>
              <a:t>Scenario 3a: </a:t>
            </a:r>
            <a:r>
              <a:rPr lang="en-US" dirty="0"/>
              <a:t>None of the occasion of Type A measurement </a:t>
            </a:r>
            <a:r>
              <a:rPr lang="en-US" dirty="0" smtClean="0"/>
              <a:t>is </a:t>
            </a:r>
            <a:r>
              <a:rPr lang="en-US" dirty="0"/>
              <a:t>overlapped with MG</a:t>
            </a:r>
          </a:p>
          <a:p>
            <a:pPr lvl="1"/>
            <a:r>
              <a:rPr lang="en-US" dirty="0"/>
              <a:t>Scenario </a:t>
            </a:r>
            <a:r>
              <a:rPr lang="en-US" dirty="0" smtClean="0"/>
              <a:t>3b: </a:t>
            </a:r>
            <a:r>
              <a:rPr lang="en-US" dirty="0"/>
              <a:t>None of the occasion of Type B measurement </a:t>
            </a:r>
            <a:r>
              <a:rPr lang="en-US" dirty="0" smtClean="0"/>
              <a:t>is </a:t>
            </a:r>
            <a:r>
              <a:rPr lang="en-US" dirty="0"/>
              <a:t>overlapped with </a:t>
            </a:r>
            <a:r>
              <a:rPr lang="en-US" dirty="0" smtClean="0"/>
              <a:t>MG</a:t>
            </a:r>
          </a:p>
          <a:p>
            <a:pPr lvl="1"/>
            <a:r>
              <a:rPr lang="en-US" dirty="0"/>
              <a:t>Scenario 3c: None of the occasion of RLM is overlapped with MG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52610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7369</TotalTime>
  <Words>723</Words>
  <Application>Microsoft Office PowerPoint</Application>
  <PresentationFormat>On-screen Show (4:3)</PresentationFormat>
  <Paragraphs>94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ＭＳ Ｐゴシック</vt:lpstr>
      <vt:lpstr>宋体</vt:lpstr>
      <vt:lpstr>Arial</vt:lpstr>
      <vt:lpstr>Calibri</vt:lpstr>
      <vt:lpstr>Courier New</vt:lpstr>
      <vt:lpstr>Wingdings</vt:lpstr>
      <vt:lpstr>Office テーマ</vt:lpstr>
      <vt:lpstr>Wayforward on UE measurement gap for NR</vt:lpstr>
      <vt:lpstr>Agreement on Gap sharing between intra-frequency and inter-frequency measurements</vt:lpstr>
      <vt:lpstr>Agreement on Gap sharing between intra-frequency and inter-frequency measurements</vt:lpstr>
      <vt:lpstr>Agreement on Gap sharing between intra-frequency and inter-frequency measurements</vt:lpstr>
      <vt:lpstr>Annex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Cui, Jie</cp:lastModifiedBy>
  <cp:revision>364</cp:revision>
  <dcterms:created xsi:type="dcterms:W3CDTF">2017-01-18T16:32:26Z</dcterms:created>
  <dcterms:modified xsi:type="dcterms:W3CDTF">2018-03-02T12:35:14Z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09cd94dd-fecd-4d8a-8739-e3a75d525d1a</vt:lpwstr>
  </property>
  <property fmtid="{D5CDD505-2E9C-101B-9397-08002B2CF9AE}" pid="4" name="CTP_TimeStamp">
    <vt:lpwstr>2018-03-02 12:35:13Z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NSCPROP_SA">
    <vt:lpwstr>C:\Users\Administrator\AppData\Local\Microsoft\Windows\Temporary Internet Files\Content.Outlook\B6K6BQ5R\draft R4-1801829 Wayforward on UE measurement gap for NR v9 - clean.pptx</vt:lpwstr>
  </property>
  <property fmtid="{D5CDD505-2E9C-101B-9397-08002B2CF9AE}" pid="9" name="CTPClassification">
    <vt:lpwstr>CTP_NT</vt:lpwstr>
  </property>
</Properties>
</file>