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4910" r:id="rId3"/>
  </p:sldMasterIdLst>
  <p:notesMasterIdLst>
    <p:notesMasterId r:id="rId6"/>
  </p:notesMasterIdLst>
  <p:sldIdLst>
    <p:sldId id="336" r:id="rId4"/>
    <p:sldId id="345" r:id="rId5"/>
  </p:sldIdLst>
  <p:sldSz cx="9144000" cy="6858000" type="screen4x3"/>
  <p:notesSz cx="6807200" cy="9939338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0000"/>
    <a:srgbClr val="FF00FF"/>
    <a:srgbClr val="CCFFCC"/>
    <a:srgbClr val="FFCCFF"/>
    <a:srgbClr val="FFFFCC"/>
    <a:srgbClr val="FF99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14" autoAdjust="0"/>
    <p:restoredTop sz="94082" autoAdjust="0"/>
  </p:normalViewPr>
  <p:slideViewPr>
    <p:cSldViewPr>
      <p:cViewPr varScale="1">
        <p:scale>
          <a:sx n="74" d="100"/>
          <a:sy n="74" d="100"/>
        </p:scale>
        <p:origin x="856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98FDF92C-35E1-4831-B648-A1EB9B885584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21225"/>
            <a:ext cx="5448300" cy="4473575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454E1FF7-D23E-454B-B3B8-CF9DB16963A4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257090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1_corp_brandlogo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12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FAA4659A-573B-4792-804D-31F3AF6D0A40}" type="slidenum">
              <a:rPr lang="ja-JP" altLang="en-GB" sz="1200">
                <a:solidFill>
                  <a:srgbClr val="808080"/>
                </a:solidFill>
              </a:rPr>
              <a:pPr eaLnBrk="1" hangingPunct="1"/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05688" y="8255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63383795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68485732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71985204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4877633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84305606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4047361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152925515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6015190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51752123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4631353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55916740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28902577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90705069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544941045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209638723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129462" cy="8651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4628144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597C23-8423-4A23-A05A-7C9CEC72BFD4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26FB4-48D8-4258-825F-139F36AD7E8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742275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D90525-FB04-4485-94C5-550499448FCD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3A4AA-B70C-4D3D-B291-552E3F3B4036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476368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093D95-5E6E-45CA-88F4-F9A751858626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4CCAC-B16C-4F0E-A764-FACB74529D16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214961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DCF507-4949-4FF0-A211-498F1834FB74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AE4A2-6002-430D-A5D4-6F7E9792CC91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533092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BF18AC-F953-4F53-AAAD-5A133767D3E9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58D09C-4DFE-423E-8F9E-ABB47944D063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074776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B0B5D8-7196-4F7A-9268-02780CFFB6E5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279A3A-CEDB-48C1-9D5D-D32916827926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52062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99541281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0B2272-2B9C-44FA-AFD7-BC0281B259F7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50733-B198-4F9B-8D75-DAFDED1DF114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933169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B6B29A-D17D-445E-BA74-3FD19460AA42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36F3B-F492-474E-A68E-6CD7C4FD1353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463150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80A8A0-193C-4C1C-9DDD-E54CEF10162D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2F5186-9DEA-4C45-AC13-B3A23AB9837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199004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FF9D76-296C-4490-B9DD-963F0FC712BC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9BCC2-012B-4623-9956-D0BE5B9E1689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607625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986EAD-C879-4BF0-ACC1-4E93DC26B016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FFB89-F885-4498-922F-44FBFC5EAA4B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34137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133277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69501620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2862552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1932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5115202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6097828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01_corp_brandlogo_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076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C6A2C349-3185-4809-952A-04749700968E}" type="slidenum">
              <a:rPr lang="ja-JP" altLang="en-GB" sz="1200">
                <a:solidFill>
                  <a:srgbClr val="808080"/>
                </a:solidFill>
              </a:rPr>
              <a:pPr eaLnBrk="1" hangingPunct="1"/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タイトルの書式設定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43000"/>
            <a:ext cx="86423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テキストの書式設定</a:t>
            </a:r>
          </a:p>
          <a:p>
            <a:pPr lvl="1"/>
            <a:r>
              <a:rPr lang="ja-JP" altLang="en-GB" smtClean="0"/>
              <a:t>第 </a:t>
            </a:r>
            <a:r>
              <a:rPr lang="en-GB" altLang="ja-JP" smtClean="0"/>
              <a:t>2 </a:t>
            </a:r>
            <a:r>
              <a:rPr lang="ja-JP" altLang="en-GB" smtClean="0"/>
              <a:t>レベル</a:t>
            </a:r>
          </a:p>
          <a:p>
            <a:pPr lvl="2"/>
            <a:r>
              <a:rPr lang="ja-JP" altLang="en-GB" smtClean="0"/>
              <a:t>第 </a:t>
            </a:r>
            <a:r>
              <a:rPr lang="en-GB" altLang="ja-JP" smtClean="0"/>
              <a:t>3 </a:t>
            </a:r>
            <a:r>
              <a:rPr lang="ja-JP" altLang="en-GB" smtClean="0"/>
              <a:t>レベル</a:t>
            </a:r>
          </a:p>
          <a:p>
            <a:pPr lvl="3"/>
            <a:r>
              <a:rPr lang="ja-JP" altLang="en-GB" smtClean="0"/>
              <a:t>第 </a:t>
            </a:r>
            <a:r>
              <a:rPr lang="en-GB" altLang="ja-JP" smtClean="0"/>
              <a:t>4 </a:t>
            </a:r>
            <a:r>
              <a:rPr lang="ja-JP" altLang="en-GB" smtClean="0"/>
              <a:t>レベル</a:t>
            </a:r>
          </a:p>
          <a:p>
            <a:pPr lvl="4"/>
            <a:r>
              <a:rPr lang="ja-JP" altLang="en-GB" smtClean="0"/>
              <a:t>第 </a:t>
            </a:r>
            <a:r>
              <a:rPr lang="en-GB" altLang="ja-JP" smtClean="0"/>
              <a:t>5 </a:t>
            </a:r>
            <a:r>
              <a:rPr lang="ja-JP" altLang="en-GB" smtClean="0"/>
              <a:t>レベル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7405688" y="8890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61" r:id="rId1"/>
    <p:sldLayoutId id="2147485728" r:id="rId2"/>
    <p:sldLayoutId id="2147485729" r:id="rId3"/>
    <p:sldLayoutId id="2147485730" r:id="rId4"/>
    <p:sldLayoutId id="2147485731" r:id="rId5"/>
    <p:sldLayoutId id="2147485732" r:id="rId6"/>
    <p:sldLayoutId id="2147485733" r:id="rId7"/>
    <p:sldLayoutId id="2147485734" r:id="rId8"/>
    <p:sldLayoutId id="2147485735" r:id="rId9"/>
    <p:sldLayoutId id="2147485736" r:id="rId10"/>
    <p:sldLayoutId id="2147485737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anose="020B0900000000000000" pitchFamily="50" charset="-128"/>
          <a:ea typeface="HGP創英角ｺﾞｼｯｸUB" panose="020B0900000000000000" pitchFamily="50" charset="-128"/>
          <a:cs typeface="HGP創英角ｺﾞｼｯｸUB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  <a:cs typeface="HGP創英角ｺﾞｼｯｸUB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HGPｺﾞｼｯｸE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HGPｺﾞｼｯｸE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HGPｺﾞｼｯｸE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HGPｺﾞｼｯｸE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HGPｺﾞｼｯｸE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1_corp_brandlogo_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210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1200">
                <a:solidFill>
                  <a:srgbClr val="808080"/>
                </a:solidFill>
              </a:rPr>
              <a:t>NTT DOCOMO, INC., Copyright 2011,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CA9BC12A-40C1-4392-B7D8-2B54CEF56193}" type="slidenum">
              <a:rPr lang="ja-JP" altLang="en-GB" sz="1200">
                <a:solidFill>
                  <a:srgbClr val="808080"/>
                </a:solidFill>
              </a:rPr>
              <a:pPr eaLnBrk="1" hangingPunct="1"/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413"/>
            <a:ext cx="86423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テキストの書式設定</a:t>
            </a:r>
          </a:p>
          <a:p>
            <a:pPr lvl="1"/>
            <a:r>
              <a:rPr lang="ja-JP" altLang="en-GB" smtClean="0"/>
              <a:t>第 </a:t>
            </a:r>
            <a:r>
              <a:rPr lang="en-GB" altLang="ja-JP" smtClean="0"/>
              <a:t>2 </a:t>
            </a:r>
            <a:r>
              <a:rPr lang="ja-JP" altLang="en-GB" smtClean="0"/>
              <a:t>レベル</a:t>
            </a:r>
          </a:p>
          <a:p>
            <a:pPr lvl="2"/>
            <a:r>
              <a:rPr lang="ja-JP" altLang="en-GB" smtClean="0"/>
              <a:t>第 </a:t>
            </a:r>
            <a:r>
              <a:rPr lang="en-GB" altLang="ja-JP" smtClean="0"/>
              <a:t>3 </a:t>
            </a:r>
            <a:r>
              <a:rPr lang="ja-JP" altLang="en-GB" smtClean="0"/>
              <a:t>レベル</a:t>
            </a:r>
          </a:p>
          <a:p>
            <a:pPr lvl="3"/>
            <a:r>
              <a:rPr lang="ja-JP" altLang="en-GB" smtClean="0"/>
              <a:t>第 </a:t>
            </a:r>
            <a:r>
              <a:rPr lang="en-GB" altLang="ja-JP" smtClean="0"/>
              <a:t>4 </a:t>
            </a:r>
            <a:r>
              <a:rPr lang="ja-JP" altLang="en-GB" smtClean="0"/>
              <a:t>レベル</a:t>
            </a:r>
          </a:p>
          <a:p>
            <a:pPr lvl="4"/>
            <a:r>
              <a:rPr lang="ja-JP" altLang="en-GB" smtClean="0"/>
              <a:t>第 </a:t>
            </a:r>
            <a:r>
              <a:rPr lang="en-GB" altLang="ja-JP" smtClean="0"/>
              <a:t>5 </a:t>
            </a:r>
            <a:r>
              <a:rPr lang="ja-JP" altLang="en-GB" smtClean="0"/>
              <a:t>レベル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7175500" y="7938"/>
            <a:ext cx="1968500" cy="31432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ja-JP" altLang="en-US" sz="800" b="1">
                <a:solidFill>
                  <a:srgbClr val="C00000"/>
                </a:solidFill>
              </a:rPr>
              <a:t>営業上・技術上の秘密が含まれています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38" r:id="rId1"/>
    <p:sldLayoutId id="2147485739" r:id="rId2"/>
    <p:sldLayoutId id="2147485740" r:id="rId3"/>
    <p:sldLayoutId id="2147485741" r:id="rId4"/>
    <p:sldLayoutId id="2147485742" r:id="rId5"/>
    <p:sldLayoutId id="2147485743" r:id="rId6"/>
    <p:sldLayoutId id="2147485744" r:id="rId7"/>
    <p:sldLayoutId id="2147485745" r:id="rId8"/>
    <p:sldLayoutId id="2147485746" r:id="rId9"/>
    <p:sldLayoutId id="2147485747" r:id="rId10"/>
    <p:sldLayoutId id="2147485748" r:id="rId11"/>
    <p:sldLayoutId id="2147485749" r:id="rId12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MS PGothic" pitchFamily="34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3075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A326053-2BA9-45B9-9CBF-DDB934DBD939}" type="datetimeFigureOut">
              <a:rPr lang="ja-JP" altLang="en-US"/>
              <a:pPr/>
              <a:t>2017/12/1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1F2A298-0ED7-4DD9-A41D-91F2E3B9412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50" r:id="rId1"/>
    <p:sldLayoutId id="2147485751" r:id="rId2"/>
    <p:sldLayoutId id="2147485752" r:id="rId3"/>
    <p:sldLayoutId id="2147485753" r:id="rId4"/>
    <p:sldLayoutId id="2147485754" r:id="rId5"/>
    <p:sldLayoutId id="2147485755" r:id="rId6"/>
    <p:sldLayoutId id="2147485756" r:id="rId7"/>
    <p:sldLayoutId id="2147485757" r:id="rId8"/>
    <p:sldLayoutId id="2147485758" r:id="rId9"/>
    <p:sldLayoutId id="2147485759" r:id="rId10"/>
    <p:sldLayoutId id="21474857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smtClean="0">
                <a:ea typeface="Meiryo UI" pitchFamily="34" charset="-128"/>
                <a:cs typeface="Meiryo UI" pitchFamily="34" charset="-128"/>
              </a:rPr>
              <a:t>WF on Mandatory 4Rx Requirements for NR in FR1</a:t>
            </a:r>
            <a:endParaRPr lang="ja-JP" altLang="en-US" sz="4000" b="1" smtClean="0">
              <a:ea typeface="Meiryo UI" pitchFamily="34" charset="-128"/>
              <a:cs typeface="Meiryo UI" pitchFamily="34" charset="-128"/>
            </a:endParaRPr>
          </a:p>
        </p:txBody>
      </p:sp>
      <p:sp>
        <p:nvSpPr>
          <p:cNvPr id="6147" name="サブタイトル 2"/>
          <p:cNvSpPr>
            <a:spLocks noGrp="1"/>
          </p:cNvSpPr>
          <p:nvPr>
            <p:ph type="subTitle" idx="1"/>
          </p:nvPr>
        </p:nvSpPr>
        <p:spPr>
          <a:xfrm>
            <a:off x="1042988" y="3886200"/>
            <a:ext cx="7058025" cy="17526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ja-JP" sz="3000" b="1" smtClean="0">
                <a:solidFill>
                  <a:schemeClr val="tx1"/>
                </a:solidFill>
                <a:ea typeface="Meiryo UI" pitchFamily="34" charset="-128"/>
                <a:cs typeface="Meiryo UI" pitchFamily="34" charset="-128"/>
              </a:rPr>
              <a:t>Vodafone, Huawei, HiSilicon, Intel, CMCC, Orange, Deutsche Telekom, Telia, Sprint,</a:t>
            </a:r>
          </a:p>
          <a:p>
            <a:pPr eaLnBrk="1" hangingPunct="1">
              <a:spcBef>
                <a:spcPct val="0"/>
              </a:spcBef>
            </a:pPr>
            <a:r>
              <a:rPr lang="en-US" altLang="ja-JP" sz="3000" b="1" smtClean="0">
                <a:solidFill>
                  <a:schemeClr val="tx1"/>
                </a:solidFill>
                <a:ea typeface="Meiryo UI" pitchFamily="34" charset="-128"/>
                <a:cs typeface="Meiryo UI" pitchFamily="34" charset="-128"/>
              </a:rPr>
              <a:t>Telstra</a:t>
            </a:r>
            <a:endParaRPr lang="ja-JP" altLang="en-US" sz="3000" b="1" smtClean="0">
              <a:solidFill>
                <a:schemeClr val="tx1"/>
              </a:solidFill>
              <a:ea typeface="Meiryo UI" pitchFamily="34" charset="-128"/>
              <a:cs typeface="Meiryo UI" pitchFamily="34" charset="-128"/>
            </a:endParaRPr>
          </a:p>
        </p:txBody>
      </p:sp>
      <p:sp>
        <p:nvSpPr>
          <p:cNvPr id="6148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>
                <a:ea typeface="Meiryo UI" pitchFamily="34" charset="-128"/>
                <a:cs typeface="Meiryo UI" pitchFamily="34" charset="-128"/>
              </a:rPr>
              <a:t>3GPP TSG-RAN WG4 #85 Meeting				</a:t>
            </a:r>
            <a:br>
              <a:rPr lang="en-US" altLang="ja-JP" sz="1800" b="1">
                <a:ea typeface="Meiryo UI" pitchFamily="34" charset="-128"/>
                <a:cs typeface="Meiryo UI" pitchFamily="34" charset="-128"/>
              </a:rPr>
            </a:br>
            <a:r>
              <a:rPr lang="en-US" altLang="ja-JP" sz="1800" b="1">
                <a:ea typeface="Meiryo UI" pitchFamily="34" charset="-128"/>
                <a:cs typeface="Meiryo UI" pitchFamily="34" charset="-128"/>
              </a:rPr>
              <a:t>Reno, Nevada, 27 Nov – 1 Dec 2017</a:t>
            </a:r>
            <a:endParaRPr lang="ja-JP" altLang="en-US" sz="1800"/>
          </a:p>
        </p:txBody>
      </p:sp>
      <p:sp>
        <p:nvSpPr>
          <p:cNvPr id="6149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ea typeface="Meiryo UI" pitchFamily="34" charset="-128"/>
                <a:cs typeface="Meiryo UI" pitchFamily="34" charset="-128"/>
              </a:rPr>
              <a:t>R4-1714532</a:t>
            </a:r>
            <a:endParaRPr lang="ja-JP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07950" y="274638"/>
            <a:ext cx="8928100" cy="922337"/>
          </a:xfrm>
        </p:spPr>
        <p:txBody>
          <a:bodyPr/>
          <a:lstStyle/>
          <a:p>
            <a:r>
              <a:rPr lang="en-US" altLang="ja-JP" sz="4000" b="1" dirty="0" smtClean="0">
                <a:ea typeface="Meiryo UI" pitchFamily="34" charset="-128"/>
                <a:cs typeface="Meiryo UI" pitchFamily="34" charset="-128"/>
              </a:rPr>
              <a:t>Proposed agreement</a:t>
            </a:r>
            <a:endParaRPr lang="sv-SE" altLang="en-US" sz="4000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688013"/>
          </a:xfrm>
        </p:spPr>
        <p:txBody>
          <a:bodyPr/>
          <a:lstStyle/>
          <a:p>
            <a:pPr algn="just"/>
            <a:r>
              <a:rPr lang="sv-SE" altLang="en-US" sz="2800" dirty="0" smtClean="0"/>
              <a:t>For NR Bands n7, n38, n41, n77, n78, and n79 the UE </a:t>
            </a:r>
            <a:r>
              <a:rPr lang="sv-SE" altLang="en-US" sz="2800" strike="sngStrike" dirty="0" smtClean="0">
                <a:solidFill>
                  <a:srgbClr val="FF0000"/>
                </a:solidFill>
              </a:rPr>
              <a:t>shall</a:t>
            </a:r>
            <a:r>
              <a:rPr lang="sv-SE" altLang="en-US" sz="2800" dirty="0" smtClean="0">
                <a:solidFill>
                  <a:srgbClr val="FF0000"/>
                </a:solidFill>
              </a:rPr>
              <a:t> </a:t>
            </a:r>
            <a:r>
              <a:rPr lang="sv-SE" altLang="en-US" sz="2800" dirty="0" smtClean="0">
                <a:solidFill>
                  <a:srgbClr val="FF0000"/>
                </a:solidFill>
              </a:rPr>
              <a:t>will</a:t>
            </a:r>
            <a:r>
              <a:rPr lang="sv-SE" altLang="en-US" sz="2800" dirty="0" smtClean="0"/>
              <a:t> </a:t>
            </a:r>
            <a:r>
              <a:rPr lang="sv-SE" altLang="en-US" sz="2800" dirty="0" smtClean="0"/>
              <a:t>be </a:t>
            </a:r>
            <a:r>
              <a:rPr lang="en-GB" altLang="en-US" sz="2800" dirty="0" smtClean="0"/>
              <a:t>equipped with 4Rx ports as a baseline</a:t>
            </a:r>
          </a:p>
          <a:p>
            <a:pPr lvl="1" algn="just"/>
            <a:r>
              <a:rPr lang="en-GB" altLang="en-US" sz="2000" dirty="0" smtClean="0"/>
              <a:t>Applicability to other NR bands is FFS</a:t>
            </a:r>
          </a:p>
          <a:p>
            <a:pPr lvl="1" algn="just"/>
            <a:r>
              <a:rPr lang="en-GB" altLang="en-US" sz="2000" dirty="0" smtClean="0"/>
              <a:t>For NR band combinations with &gt; 2DL NR CCs and for certain UE types/categories, </a:t>
            </a:r>
            <a:r>
              <a:rPr lang="en-GB" altLang="en-US" sz="2000" strike="sngStrike" dirty="0" smtClean="0">
                <a:solidFill>
                  <a:srgbClr val="FF0000"/>
                </a:solidFill>
              </a:rPr>
              <a:t>some </a:t>
            </a:r>
            <a:r>
              <a:rPr lang="en-GB" altLang="en-US" sz="2000" dirty="0" smtClean="0"/>
              <a:t>exceptions to this requirement </a:t>
            </a:r>
            <a:r>
              <a:rPr lang="en-GB" altLang="en-US" sz="2000" strike="sngStrike" dirty="0" smtClean="0">
                <a:solidFill>
                  <a:srgbClr val="FF0000"/>
                </a:solidFill>
              </a:rPr>
              <a:t>may </a:t>
            </a:r>
            <a:r>
              <a:rPr lang="en-GB" altLang="en-US" sz="2000" dirty="0" smtClean="0">
                <a:solidFill>
                  <a:srgbClr val="FF0000"/>
                </a:solidFill>
              </a:rPr>
              <a:t>could</a:t>
            </a:r>
            <a:r>
              <a:rPr lang="en-GB" altLang="en-US" sz="2000" dirty="0" smtClean="0"/>
              <a:t> be applicable </a:t>
            </a:r>
            <a:r>
              <a:rPr lang="en-GB" altLang="en-US" sz="2000" strike="sngStrike" dirty="0" smtClean="0">
                <a:solidFill>
                  <a:srgbClr val="FF0000"/>
                </a:solidFill>
              </a:rPr>
              <a:t>in future</a:t>
            </a:r>
          </a:p>
          <a:p>
            <a:pPr algn="just">
              <a:buFont typeface="Arial" pitchFamily="34" charset="0"/>
              <a:buNone/>
            </a:pPr>
            <a:r>
              <a:rPr lang="sv-SE" altLang="en-US" sz="2800" dirty="0" smtClean="0"/>
              <a:t>UE </a:t>
            </a:r>
            <a:r>
              <a:rPr lang="en-GB" altLang="en-US" sz="2800" dirty="0" smtClean="0"/>
              <a:t>equipped with 4Rx ports as a baseline shall fulfil all 4Rx demodulation performance requirements defined for downlink data and control</a:t>
            </a:r>
          </a:p>
          <a:p>
            <a:pPr algn="just"/>
            <a:r>
              <a:rPr lang="en-US" altLang="ja-JP" sz="2800" dirty="0" smtClean="0"/>
              <a:t>Fall back to 2Rx shall be allowed to save power</a:t>
            </a:r>
          </a:p>
          <a:p>
            <a:pPr algn="just"/>
            <a:r>
              <a:rPr lang="en-US" altLang="ja-JP" sz="2800" dirty="0" smtClean="0"/>
              <a:t>RRM Requirements will be based on 2Rx</a:t>
            </a:r>
          </a:p>
          <a:p>
            <a:pPr lvl="1" algn="just"/>
            <a:r>
              <a:rPr lang="en-US" altLang="en-US" sz="2000" dirty="0" smtClean="0"/>
              <a:t>RLM requirements shall be defined based on both 2RX and 4RX</a:t>
            </a:r>
          </a:p>
          <a:p>
            <a:pPr lvl="1" algn="just"/>
            <a:r>
              <a:rPr lang="en-US" altLang="ja-JP" sz="2000" dirty="0" smtClean="0"/>
              <a:t>The proper antenna connection similar to LTE (defined in A.3.8.1 of TS36.133) will be defined to make 2Rx based RRM tests be applicable to NR UE equipped with 4Rx port.</a:t>
            </a:r>
          </a:p>
          <a:p>
            <a:pPr lvl="1" algn="just">
              <a:buFont typeface="Arial" pitchFamily="34" charset="0"/>
              <a:buNone/>
            </a:pPr>
            <a:endParaRPr lang="sv-SE" altLang="en-US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CM_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CM_2009">
  <a:themeElements>
    <a:clrScheme name="1_DCM_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ＭＳ Ｐゴシック</vt:lpstr>
      <vt:lpstr>ＭＳ Ｐゴシック</vt:lpstr>
      <vt:lpstr>Arial</vt:lpstr>
      <vt:lpstr>Calibri</vt:lpstr>
      <vt:lpstr>HGPｺﾞｼｯｸE</vt:lpstr>
      <vt:lpstr>HGP創英角ｺﾞｼｯｸUB</vt:lpstr>
      <vt:lpstr>Meiryo UI</vt:lpstr>
      <vt:lpstr>1_DCM_2009</vt:lpstr>
      <vt:lpstr>2_DCM_2009</vt:lpstr>
      <vt:lpstr>Office ​​テーマ</vt:lpstr>
      <vt:lpstr>WF on Mandatory 4Rx Requirements for NR in FR1</vt:lpstr>
      <vt:lpstr>Proposed agreement</vt:lpstr>
    </vt:vector>
  </TitlesOfParts>
  <Company>株式会社　NTTドコモ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for Reno</dc:title>
  <dc:creator>alper.ucar@vodafone.com</dc:creator>
  <cp:lastModifiedBy>Ucar, Alper, Vodafone Group</cp:lastModifiedBy>
  <cp:revision>1025</cp:revision>
  <dcterms:created xsi:type="dcterms:W3CDTF">2011-09-29T05:26:00Z</dcterms:created>
  <dcterms:modified xsi:type="dcterms:W3CDTF">2017-12-01T23:13:16Z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(2)Q9GQNhRgo1CKMzDhauYndnF8gJAnxOhlTOG8h+0GpwfpUHu7qcqMwsGoSKQylry81dqxlbNr_x000d_
wQxCR0dt/ptHHgetgohZFR73A1pjAR/c9qcxVKThnYhOV1RYgwGI9DRCJeMw4YVMSt4TfnGy_x000d_
lyv5ECzgY6HoVFF9hu2SW9Nf5fx5qVTDqCmyT1sZK4hotzeW1DkETf+wk0r+xYgHEypOKAni_x000d_
G2gCTy5ENDSxxuHGJE</vt:lpwstr>
  </property>
  <property fmtid="{D5CDD505-2E9C-101B-9397-08002B2CF9AE}" pid="3" name="_2015_ms_pID_7253431">
    <vt:lpwstr>tdK8zQbockqZRQMHH1mj6A35cyHmwHn6erbHywb1OTUcA2ywFnS1er_x000d_
nc51JCu+3PFny59GecLMrNL6BQB8mxirpwbakCwiIOeE8F+/ZHHAeNrnNbCD5UxnZ8nCrpeO_x000d_
Wa7e9VmMh+7ME2Znn5DEUimIpiePR8W6exnKU58OQt8XWgnA5IuusNz3yV8lQYxtCRk=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1510628265</vt:lpwstr>
  </property>
  <property fmtid="{D5CDD505-2E9C-101B-9397-08002B2CF9AE}" pid="8" name="NSCPROP_SA">
    <vt:lpwstr>D:\Project_3GPP\2017_11_RAN4_85\Pre-meeting Study\NR 4RX Mandatory\draft_R4-1714089_4Rx_Samsung.ppt</vt:lpwstr>
  </property>
</Properties>
</file>