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1">
  <p:sldMasterIdLst>
    <p:sldMasterId id="2147483648" r:id="rId1"/>
    <p:sldMasterId id="2147483660" r:id="rId2"/>
  </p:sldMasterIdLst>
  <p:notesMasterIdLst>
    <p:notesMasterId r:id="rId12"/>
  </p:notesMasterIdLst>
  <p:sldIdLst>
    <p:sldId id="280" r:id="rId3"/>
    <p:sldId id="287" r:id="rId4"/>
    <p:sldId id="295" r:id="rId5"/>
    <p:sldId id="296" r:id="rId6"/>
    <p:sldId id="288" r:id="rId7"/>
    <p:sldId id="297" r:id="rId8"/>
    <p:sldId id="298" r:id="rId9"/>
    <p:sldId id="290" r:id="rId10"/>
    <p:sldId id="291"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EEF3"/>
    <a:srgbClr val="DAEE7B"/>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51" autoAdjust="0"/>
    <p:restoredTop sz="90158" autoAdjust="0"/>
  </p:normalViewPr>
  <p:slideViewPr>
    <p:cSldViewPr snapToGrid="0">
      <p:cViewPr>
        <p:scale>
          <a:sx n="100" d="100"/>
          <a:sy n="100" d="100"/>
        </p:scale>
        <p:origin x="-816" y="-55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17"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5D01E2-2095-48A3-B9B4-79A54BB34598}" type="datetimeFigureOut">
              <a:rPr lang="en-US" smtClean="0"/>
              <a:t>12/2/2017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B52189-F625-4389-8581-FC4FE6283C09}" type="slidenum">
              <a:rPr lang="en-US" smtClean="0"/>
              <a:t>‹#›</a:t>
            </a:fld>
            <a:endParaRPr lang="en-US"/>
          </a:p>
        </p:txBody>
      </p:sp>
    </p:spTree>
    <p:extLst>
      <p:ext uri="{BB962C8B-B14F-4D97-AF65-F5344CB8AC3E}">
        <p14:creationId xmlns:p14="http://schemas.microsoft.com/office/powerpoint/2010/main" val="39042034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14B52189-F625-4389-8581-FC4FE6283C09}" type="slidenum">
              <a:rPr lang="en-US" smtClean="0">
                <a:solidFill>
                  <a:prstClr val="black"/>
                </a:solidFill>
                <a:latin typeface="맑은 고딕"/>
              </a:rPr>
              <a:pPr/>
              <a:t>2</a:t>
            </a:fld>
            <a:endParaRPr lang="en-US">
              <a:solidFill>
                <a:prstClr val="black"/>
              </a:solidFill>
              <a:latin typeface="맑은 고딕"/>
            </a:endParaRPr>
          </a:p>
        </p:txBody>
      </p:sp>
    </p:spTree>
    <p:extLst>
      <p:ext uri="{BB962C8B-B14F-4D97-AF65-F5344CB8AC3E}">
        <p14:creationId xmlns:p14="http://schemas.microsoft.com/office/powerpoint/2010/main" val="20085771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14B52189-F625-4389-8581-FC4FE6283C09}" type="slidenum">
              <a:rPr lang="en-US" smtClean="0">
                <a:solidFill>
                  <a:prstClr val="black"/>
                </a:solidFill>
                <a:latin typeface="맑은 고딕"/>
              </a:rPr>
              <a:pPr/>
              <a:t>3</a:t>
            </a:fld>
            <a:endParaRPr lang="en-US">
              <a:solidFill>
                <a:prstClr val="black"/>
              </a:solidFill>
              <a:latin typeface="맑은 고딕"/>
            </a:endParaRPr>
          </a:p>
        </p:txBody>
      </p:sp>
    </p:spTree>
    <p:extLst>
      <p:ext uri="{BB962C8B-B14F-4D97-AF65-F5344CB8AC3E}">
        <p14:creationId xmlns:p14="http://schemas.microsoft.com/office/powerpoint/2010/main" val="2008577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14B52189-F625-4389-8581-FC4FE6283C09}" type="slidenum">
              <a:rPr lang="en-US" smtClean="0">
                <a:solidFill>
                  <a:prstClr val="black"/>
                </a:solidFill>
                <a:latin typeface="맑은 고딕"/>
              </a:rPr>
              <a:pPr/>
              <a:t>4</a:t>
            </a:fld>
            <a:endParaRPr lang="en-US">
              <a:solidFill>
                <a:prstClr val="black"/>
              </a:solidFill>
              <a:latin typeface="맑은 고딕"/>
            </a:endParaRPr>
          </a:p>
        </p:txBody>
      </p:sp>
    </p:spTree>
    <p:extLst>
      <p:ext uri="{BB962C8B-B14F-4D97-AF65-F5344CB8AC3E}">
        <p14:creationId xmlns:p14="http://schemas.microsoft.com/office/powerpoint/2010/main" val="20085771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4B52189-F625-4389-8581-FC4FE6283C09}" type="slidenum">
              <a:rPr lang="en-US" smtClean="0">
                <a:solidFill>
                  <a:prstClr val="black"/>
                </a:solidFill>
                <a:latin typeface="맑은 고딕"/>
              </a:rPr>
              <a:pPr/>
              <a:t>5</a:t>
            </a:fld>
            <a:endParaRPr lang="en-US">
              <a:solidFill>
                <a:prstClr val="black"/>
              </a:solidFill>
              <a:latin typeface="맑은 고딕"/>
            </a:endParaRPr>
          </a:p>
        </p:txBody>
      </p:sp>
    </p:spTree>
    <p:extLst>
      <p:ext uri="{BB962C8B-B14F-4D97-AF65-F5344CB8AC3E}">
        <p14:creationId xmlns:p14="http://schemas.microsoft.com/office/powerpoint/2010/main" val="1098590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4B52189-F625-4389-8581-FC4FE6283C09}" type="slidenum">
              <a:rPr lang="en-US" smtClean="0"/>
              <a:t>6</a:t>
            </a:fld>
            <a:endParaRPr lang="en-US"/>
          </a:p>
        </p:txBody>
      </p:sp>
    </p:spTree>
    <p:extLst>
      <p:ext uri="{BB962C8B-B14F-4D97-AF65-F5344CB8AC3E}">
        <p14:creationId xmlns:p14="http://schemas.microsoft.com/office/powerpoint/2010/main" val="7215172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14B52189-F625-4389-8581-FC4FE6283C09}" type="slidenum">
              <a:rPr lang="en-US" smtClean="0">
                <a:solidFill>
                  <a:prstClr val="black"/>
                </a:solidFill>
                <a:latin typeface="맑은 고딕"/>
              </a:rPr>
              <a:pPr/>
              <a:t>8</a:t>
            </a:fld>
            <a:endParaRPr lang="en-US">
              <a:solidFill>
                <a:prstClr val="black"/>
              </a:solidFill>
              <a:latin typeface="맑은 고딕"/>
            </a:endParaRPr>
          </a:p>
        </p:txBody>
      </p:sp>
    </p:spTree>
    <p:extLst>
      <p:ext uri="{BB962C8B-B14F-4D97-AF65-F5344CB8AC3E}">
        <p14:creationId xmlns:p14="http://schemas.microsoft.com/office/powerpoint/2010/main" val="295247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4B52189-F625-4389-8581-FC4FE6283C09}" type="slidenum">
              <a:rPr lang="en-US" smtClean="0">
                <a:solidFill>
                  <a:prstClr val="black"/>
                </a:solidFill>
                <a:latin typeface="맑은 고딕"/>
              </a:rPr>
              <a:pPr/>
              <a:t>9</a:t>
            </a:fld>
            <a:endParaRPr lang="en-US">
              <a:solidFill>
                <a:prstClr val="black"/>
              </a:solidFill>
              <a:latin typeface="맑은 고딕"/>
            </a:endParaRPr>
          </a:p>
        </p:txBody>
      </p:sp>
    </p:spTree>
    <p:extLst>
      <p:ext uri="{BB962C8B-B14F-4D97-AF65-F5344CB8AC3E}">
        <p14:creationId xmlns:p14="http://schemas.microsoft.com/office/powerpoint/2010/main" val="21587408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E09647D-FB41-448B-8166-164518DC9D43}" type="datetimeFigureOut">
              <a:rPr lang="en-US" smtClean="0"/>
              <a:t>12/2/2017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10712386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09647D-FB41-448B-8166-164518DC9D43}" type="datetimeFigureOut">
              <a:rPr lang="en-US" smtClean="0"/>
              <a:t>12/2/2017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7674321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09647D-FB41-448B-8166-164518DC9D43}" type="datetimeFigureOut">
              <a:rPr lang="en-US" smtClean="0"/>
              <a:t>12/2/2017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1565976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E09647D-FB41-448B-8166-164518DC9D43}" type="datetimeFigureOut">
              <a:rPr lang="en-US" smtClean="0">
                <a:solidFill>
                  <a:prstClr val="black">
                    <a:tint val="75000"/>
                  </a:prstClr>
                </a:solidFill>
              </a:rPr>
              <a:pPr/>
              <a:t>12/2/2017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85D926F-61E7-4178-9856-62CA148A80C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285035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09647D-FB41-448B-8166-164518DC9D43}" type="datetimeFigureOut">
              <a:rPr lang="en-US" smtClean="0">
                <a:solidFill>
                  <a:prstClr val="black">
                    <a:tint val="75000"/>
                  </a:prstClr>
                </a:solidFill>
              </a:rPr>
              <a:pPr/>
              <a:t>12/2/2017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85D926F-61E7-4178-9856-62CA148A80C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890548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E09647D-FB41-448B-8166-164518DC9D43}" type="datetimeFigureOut">
              <a:rPr lang="en-US" smtClean="0">
                <a:solidFill>
                  <a:prstClr val="black">
                    <a:tint val="75000"/>
                  </a:prstClr>
                </a:solidFill>
              </a:rPr>
              <a:pPr/>
              <a:t>12/2/2017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85D926F-61E7-4178-9856-62CA148A80C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706385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E09647D-FB41-448B-8166-164518DC9D43}" type="datetimeFigureOut">
              <a:rPr lang="en-US" smtClean="0">
                <a:solidFill>
                  <a:prstClr val="black">
                    <a:tint val="75000"/>
                  </a:prstClr>
                </a:solidFill>
              </a:rPr>
              <a:pPr/>
              <a:t>12/2/2017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285D926F-61E7-4178-9856-62CA148A80C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49007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E09647D-FB41-448B-8166-164518DC9D43}" type="datetimeFigureOut">
              <a:rPr lang="en-US" smtClean="0">
                <a:solidFill>
                  <a:prstClr val="black">
                    <a:tint val="75000"/>
                  </a:prstClr>
                </a:solidFill>
              </a:rPr>
              <a:pPr/>
              <a:t>12/2/2017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285D926F-61E7-4178-9856-62CA148A80C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182163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E09647D-FB41-448B-8166-164518DC9D43}" type="datetimeFigureOut">
              <a:rPr lang="en-US" smtClean="0">
                <a:solidFill>
                  <a:prstClr val="black">
                    <a:tint val="75000"/>
                  </a:prstClr>
                </a:solidFill>
              </a:rPr>
              <a:pPr/>
              <a:t>12/2/2017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285D926F-61E7-4178-9856-62CA148A80C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667389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09647D-FB41-448B-8166-164518DC9D43}" type="datetimeFigureOut">
              <a:rPr lang="en-US" smtClean="0">
                <a:solidFill>
                  <a:prstClr val="black">
                    <a:tint val="75000"/>
                  </a:prstClr>
                </a:solidFill>
              </a:rPr>
              <a:pPr/>
              <a:t>12/2/2017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285D926F-61E7-4178-9856-62CA148A80C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440367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E09647D-FB41-448B-8166-164518DC9D43}" type="datetimeFigureOut">
              <a:rPr lang="en-US" smtClean="0">
                <a:solidFill>
                  <a:prstClr val="black">
                    <a:tint val="75000"/>
                  </a:prstClr>
                </a:solidFill>
              </a:rPr>
              <a:pPr/>
              <a:t>12/2/2017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285D926F-61E7-4178-9856-62CA148A80C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637678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09647D-FB41-448B-8166-164518DC9D43}" type="datetimeFigureOut">
              <a:rPr lang="en-US" smtClean="0"/>
              <a:t>12/2/2017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6066804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E09647D-FB41-448B-8166-164518DC9D43}" type="datetimeFigureOut">
              <a:rPr lang="en-US" smtClean="0">
                <a:solidFill>
                  <a:prstClr val="black">
                    <a:tint val="75000"/>
                  </a:prstClr>
                </a:solidFill>
              </a:rPr>
              <a:pPr/>
              <a:t>12/2/2017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285D926F-61E7-4178-9856-62CA148A80C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5541441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09647D-FB41-448B-8166-164518DC9D43}" type="datetimeFigureOut">
              <a:rPr lang="en-US" smtClean="0">
                <a:solidFill>
                  <a:prstClr val="black">
                    <a:tint val="75000"/>
                  </a:prstClr>
                </a:solidFill>
              </a:rPr>
              <a:pPr/>
              <a:t>12/2/2017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85D926F-61E7-4178-9856-62CA148A80C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764437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09647D-FB41-448B-8166-164518DC9D43}" type="datetimeFigureOut">
              <a:rPr lang="en-US" smtClean="0">
                <a:solidFill>
                  <a:prstClr val="black">
                    <a:tint val="75000"/>
                  </a:prstClr>
                </a:solidFill>
              </a:rPr>
              <a:pPr/>
              <a:t>12/2/2017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85D926F-61E7-4178-9856-62CA148A80C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609626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E09647D-FB41-448B-8166-164518DC9D43}" type="datetimeFigureOut">
              <a:rPr lang="en-US" smtClean="0"/>
              <a:t>12/2/2017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17938762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E09647D-FB41-448B-8166-164518DC9D43}" type="datetimeFigureOut">
              <a:rPr lang="en-US" smtClean="0"/>
              <a:t>12/2/2017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6114206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E09647D-FB41-448B-8166-164518DC9D43}" type="datetimeFigureOut">
              <a:rPr lang="en-US" smtClean="0"/>
              <a:t>12/2/2017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33888748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E09647D-FB41-448B-8166-164518DC9D43}" type="datetimeFigureOut">
              <a:rPr lang="en-US" smtClean="0"/>
              <a:t>12/2/2017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9507519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09647D-FB41-448B-8166-164518DC9D43}" type="datetimeFigureOut">
              <a:rPr lang="en-US" smtClean="0"/>
              <a:t>12/2/2017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14060384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E09647D-FB41-448B-8166-164518DC9D43}" type="datetimeFigureOut">
              <a:rPr lang="en-US" smtClean="0"/>
              <a:t>12/2/2017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35540072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E09647D-FB41-448B-8166-164518DC9D43}" type="datetimeFigureOut">
              <a:rPr lang="en-US" smtClean="0"/>
              <a:t>12/2/2017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30768209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09647D-FB41-448B-8166-164518DC9D43}" type="datetimeFigureOut">
              <a:rPr lang="en-US" smtClean="0"/>
              <a:t>12/2/2017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5D926F-61E7-4178-9856-62CA148A80CF}" type="slidenum">
              <a:rPr lang="en-US" smtClean="0"/>
              <a:t>‹#›</a:t>
            </a:fld>
            <a:endParaRPr lang="en-US"/>
          </a:p>
        </p:txBody>
      </p:sp>
    </p:spTree>
    <p:extLst>
      <p:ext uri="{BB962C8B-B14F-4D97-AF65-F5344CB8AC3E}">
        <p14:creationId xmlns:p14="http://schemas.microsoft.com/office/powerpoint/2010/main" val="17241388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09647D-FB41-448B-8166-164518DC9D43}" type="datetimeFigureOut">
              <a:rPr lang="en-US" smtClean="0">
                <a:solidFill>
                  <a:prstClr val="black">
                    <a:tint val="75000"/>
                  </a:prstClr>
                </a:solidFill>
              </a:rPr>
              <a:pPr/>
              <a:t>12/2/2017</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5D926F-61E7-4178-9856-62CA148A80C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8331691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46313" y="1122363"/>
            <a:ext cx="11386457" cy="2387600"/>
          </a:xfrm>
        </p:spPr>
        <p:txBody>
          <a:bodyPr>
            <a:normAutofit/>
          </a:bodyPr>
          <a:lstStyle/>
          <a:p>
            <a:r>
              <a:rPr lang="de-DE" sz="4800" dirty="0"/>
              <a:t>WF on spherical coverage in FR2</a:t>
            </a:r>
            <a:endParaRPr lang="en-US" sz="4800" dirty="0"/>
          </a:p>
        </p:txBody>
      </p:sp>
      <p:sp>
        <p:nvSpPr>
          <p:cNvPr id="3" name="Subtitle 2"/>
          <p:cNvSpPr>
            <a:spLocks noGrp="1"/>
          </p:cNvSpPr>
          <p:nvPr>
            <p:ph type="subTitle" idx="1"/>
          </p:nvPr>
        </p:nvSpPr>
        <p:spPr>
          <a:xfrm>
            <a:off x="1530369" y="4800599"/>
            <a:ext cx="9144000" cy="1369945"/>
          </a:xfrm>
        </p:spPr>
        <p:txBody>
          <a:bodyPr>
            <a:normAutofit/>
          </a:bodyPr>
          <a:lstStyle/>
          <a:p>
            <a:r>
              <a:rPr lang="en-US" sz="2800" dirty="0" smtClean="0"/>
              <a:t>Samsung, Apple, LGE, Intel, </a:t>
            </a:r>
            <a:r>
              <a:rPr lang="en-US" sz="2800" dirty="0" err="1" smtClean="0"/>
              <a:t>Oppo</a:t>
            </a:r>
            <a:r>
              <a:rPr lang="en-US" sz="2800" dirty="0" smtClean="0"/>
              <a:t>, Xiaomi, </a:t>
            </a:r>
            <a:r>
              <a:rPr lang="en-US" sz="2800" dirty="0" smtClean="0"/>
              <a:t>Vivo, </a:t>
            </a:r>
            <a:r>
              <a:rPr lang="en-US" sz="2800" dirty="0" err="1" smtClean="0"/>
              <a:t>MediaTek</a:t>
            </a:r>
            <a:r>
              <a:rPr lang="en-US" sz="2800" dirty="0" smtClean="0"/>
              <a:t>…</a:t>
            </a:r>
            <a:endParaRPr lang="en-US" sz="2800" dirty="0"/>
          </a:p>
        </p:txBody>
      </p:sp>
      <p:sp>
        <p:nvSpPr>
          <p:cNvPr id="4" name="TextBox 3"/>
          <p:cNvSpPr txBox="1"/>
          <p:nvPr/>
        </p:nvSpPr>
        <p:spPr>
          <a:xfrm>
            <a:off x="10436087" y="218661"/>
            <a:ext cx="1520687" cy="369332"/>
          </a:xfrm>
          <a:prstGeom prst="rect">
            <a:avLst/>
          </a:prstGeom>
          <a:noFill/>
        </p:spPr>
        <p:txBody>
          <a:bodyPr wrap="square" rtlCol="0">
            <a:spAutoFit/>
          </a:bodyPr>
          <a:lstStyle/>
          <a:p>
            <a:r>
              <a:rPr lang="en-US" b="1" dirty="0" smtClean="0"/>
              <a:t>R4-1714355</a:t>
            </a:r>
            <a:endParaRPr lang="en-US" b="1" dirty="0"/>
          </a:p>
        </p:txBody>
      </p:sp>
      <p:sp>
        <p:nvSpPr>
          <p:cNvPr id="5" name="テキスト ボックス 3"/>
          <p:cNvSpPr txBox="1"/>
          <p:nvPr/>
        </p:nvSpPr>
        <p:spPr>
          <a:xfrm>
            <a:off x="107504" y="188639"/>
            <a:ext cx="5373843" cy="923330"/>
          </a:xfrm>
          <a:prstGeom prst="rect">
            <a:avLst/>
          </a:prstGeom>
          <a:noFill/>
        </p:spPr>
        <p:txBody>
          <a:bodyPr wrap="none" rtlCol="0">
            <a:spAutoFit/>
          </a:bodyPr>
          <a:lstStyle/>
          <a:p>
            <a:r>
              <a:rPr lang="en-GB" b="1" dirty="0"/>
              <a:t>3GPP TSG-RAN WG4 Meeting #85</a:t>
            </a:r>
          </a:p>
          <a:p>
            <a:r>
              <a:rPr lang="en-GB" b="1" dirty="0"/>
              <a:t>Reno, Nevada, USA, November 27 – December 1, 2017</a:t>
            </a:r>
          </a:p>
          <a:p>
            <a:r>
              <a:rPr lang="en-GB" b="1" dirty="0"/>
              <a:t>Agenda: 9.4.3.1.3</a:t>
            </a:r>
            <a:endParaRPr lang="en-US" b="1" dirty="0"/>
          </a:p>
        </p:txBody>
      </p:sp>
    </p:spTree>
    <p:extLst>
      <p:ext uri="{BB962C8B-B14F-4D97-AF65-F5344CB8AC3E}">
        <p14:creationId xmlns:p14="http://schemas.microsoft.com/office/powerpoint/2010/main" val="20721065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472225" y="1341477"/>
            <a:ext cx="11247550" cy="54000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ko-KR" dirty="0" smtClean="0"/>
              <a:t>A </a:t>
            </a:r>
            <a:r>
              <a:rPr lang="en-US" altLang="ko-KR" dirty="0"/>
              <a:t>WF on power </a:t>
            </a:r>
            <a:r>
              <a:rPr lang="en-US" altLang="ko-KR" dirty="0" smtClean="0"/>
              <a:t>class was agreed in </a:t>
            </a:r>
            <a:r>
              <a:rPr lang="en-US" altLang="ko-KR" dirty="0"/>
              <a:t>RAN4#84B [11</a:t>
            </a:r>
            <a:r>
              <a:rPr lang="en-US" altLang="ko-KR" dirty="0" smtClean="0"/>
              <a:t>]</a:t>
            </a:r>
          </a:p>
          <a:p>
            <a:endParaRPr lang="en-US" altLang="ko-KR" dirty="0" smtClean="0"/>
          </a:p>
          <a:p>
            <a:r>
              <a:rPr lang="en-US" altLang="ko-KR" dirty="0" smtClean="0"/>
              <a:t>UE </a:t>
            </a:r>
            <a:r>
              <a:rPr lang="en-US" altLang="ko-KR" dirty="0"/>
              <a:t>vendors </a:t>
            </a:r>
            <a:r>
              <a:rPr lang="en-US" altLang="ko-KR" dirty="0" smtClean="0"/>
              <a:t>have expressed </a:t>
            </a:r>
            <a:r>
              <a:rPr lang="en-US" altLang="ko-KR" dirty="0"/>
              <a:t>concern about the ideal assumptions</a:t>
            </a:r>
          </a:p>
          <a:p>
            <a:endParaRPr lang="en-US" altLang="ko-KR" dirty="0" smtClean="0"/>
          </a:p>
          <a:p>
            <a:r>
              <a:rPr lang="en-US" altLang="ko-KR" dirty="0" smtClean="0"/>
              <a:t>In </a:t>
            </a:r>
            <a:r>
              <a:rPr lang="en-US" altLang="ko-KR" dirty="0"/>
              <a:t>RAN4#85, the vendors </a:t>
            </a:r>
            <a:r>
              <a:rPr lang="en-US" altLang="ko-KR" dirty="0" smtClean="0"/>
              <a:t>have exchanged simulation </a:t>
            </a:r>
            <a:r>
              <a:rPr lang="en-US" altLang="ko-KR" dirty="0"/>
              <a:t>results with </a:t>
            </a:r>
            <a:r>
              <a:rPr lang="en-US" altLang="ko-KR" dirty="0" smtClean="0"/>
              <a:t>practical assumptions and have proposed harmonization</a:t>
            </a:r>
          </a:p>
          <a:p>
            <a:endParaRPr lang="en-US" altLang="ko-KR" dirty="0" smtClean="0"/>
          </a:p>
          <a:p>
            <a:r>
              <a:rPr lang="en-US" altLang="ko-KR" dirty="0" smtClean="0"/>
              <a:t>RAN4 discussed the difficulty of reaching agreements in RAN4#85 </a:t>
            </a:r>
          </a:p>
          <a:p>
            <a:endParaRPr lang="en-US" altLang="ko-KR" dirty="0"/>
          </a:p>
          <a:p>
            <a:r>
              <a:rPr lang="en-US" altLang="ko-KR" dirty="0" smtClean="0"/>
              <a:t>The work plan is revised for the spherical coverage requirement to meet the Rel-15 time frame </a:t>
            </a:r>
            <a:endParaRPr lang="en-US" altLang="ko-KR" dirty="0"/>
          </a:p>
        </p:txBody>
      </p:sp>
      <p:sp>
        <p:nvSpPr>
          <p:cNvPr id="5" name="Title 1"/>
          <p:cNvSpPr txBox="1">
            <a:spLocks/>
          </p:cNvSpPr>
          <p:nvPr/>
        </p:nvSpPr>
        <p:spPr>
          <a:xfrm>
            <a:off x="838200" y="229442"/>
            <a:ext cx="10515600" cy="7467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smtClean="0">
                <a:solidFill>
                  <a:prstClr val="black"/>
                </a:solidFill>
              </a:rPr>
              <a:t>Background – Work plan</a:t>
            </a:r>
            <a:endParaRPr lang="en-US" dirty="0">
              <a:solidFill>
                <a:prstClr val="black"/>
              </a:solidFill>
            </a:endParaRPr>
          </a:p>
        </p:txBody>
      </p:sp>
    </p:spTree>
    <p:extLst>
      <p:ext uri="{BB962C8B-B14F-4D97-AF65-F5344CB8AC3E}">
        <p14:creationId xmlns:p14="http://schemas.microsoft.com/office/powerpoint/2010/main" val="6863226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472225" y="1604523"/>
            <a:ext cx="11247550" cy="42827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ko-KR" dirty="0" smtClean="0"/>
              <a:t>Network simulations are required to analyze performance impact and understand tradeoff of spherical coverage</a:t>
            </a:r>
          </a:p>
          <a:p>
            <a:pPr lvl="1"/>
            <a:r>
              <a:rPr lang="en-US" altLang="ko-KR" dirty="0" smtClean="0"/>
              <a:t>TR 38.803 does not explicitly address spherical coverage impact/requirement</a:t>
            </a:r>
            <a:endParaRPr lang="en-US" altLang="ko-KR" dirty="0"/>
          </a:p>
          <a:p>
            <a:endParaRPr lang="en-US" altLang="ko-KR" dirty="0"/>
          </a:p>
          <a:p>
            <a:r>
              <a:rPr lang="en-US" altLang="ko-KR" dirty="0" smtClean="0"/>
              <a:t>Network simulation should incorporate realistic assumptions on network architecture and UE constraints</a:t>
            </a:r>
          </a:p>
          <a:p>
            <a:pPr lvl="1"/>
            <a:r>
              <a:rPr lang="en-US" altLang="ko-KR" dirty="0" smtClean="0"/>
              <a:t>Modeling must be reasonably aligned between companies</a:t>
            </a:r>
          </a:p>
        </p:txBody>
      </p:sp>
      <p:sp>
        <p:nvSpPr>
          <p:cNvPr id="5" name="Title 1"/>
          <p:cNvSpPr txBox="1">
            <a:spLocks/>
          </p:cNvSpPr>
          <p:nvPr/>
        </p:nvSpPr>
        <p:spPr>
          <a:xfrm>
            <a:off x="838200" y="229442"/>
            <a:ext cx="10515600" cy="7467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smtClean="0">
                <a:solidFill>
                  <a:prstClr val="black"/>
                </a:solidFill>
              </a:rPr>
              <a:t>Background – Network performance analysis</a:t>
            </a:r>
            <a:endParaRPr lang="en-US" dirty="0">
              <a:solidFill>
                <a:prstClr val="black"/>
              </a:solidFill>
            </a:endParaRPr>
          </a:p>
        </p:txBody>
      </p:sp>
    </p:spTree>
    <p:extLst>
      <p:ext uri="{BB962C8B-B14F-4D97-AF65-F5344CB8AC3E}">
        <p14:creationId xmlns:p14="http://schemas.microsoft.com/office/powerpoint/2010/main" val="31203428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472225" y="1341477"/>
            <a:ext cx="11247550" cy="5400000"/>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ko-KR" dirty="0" smtClean="0">
                <a:solidFill>
                  <a:prstClr val="black"/>
                </a:solidFill>
              </a:rPr>
              <a:t>Work </a:t>
            </a:r>
            <a:r>
              <a:rPr lang="en-US" altLang="ko-KR" dirty="0">
                <a:solidFill>
                  <a:prstClr val="black"/>
                </a:solidFill>
              </a:rPr>
              <a:t>plan for spherical coverage has been agreed in RAN4#85 as follows</a:t>
            </a:r>
            <a:r>
              <a:rPr lang="en-US" altLang="ko-KR" dirty="0" smtClean="0">
                <a:solidFill>
                  <a:prstClr val="black"/>
                </a:solidFill>
              </a:rPr>
              <a:t>:</a:t>
            </a:r>
          </a:p>
          <a:p>
            <a:pPr lvl="1"/>
            <a:endParaRPr lang="en-US" altLang="ko-KR" dirty="0" smtClean="0">
              <a:solidFill>
                <a:srgbClr val="FF0000"/>
              </a:solidFill>
            </a:endParaRPr>
          </a:p>
          <a:p>
            <a:pPr lvl="1"/>
            <a:r>
              <a:rPr lang="en-US" altLang="ko-KR" b="1" dirty="0" smtClean="0">
                <a:solidFill>
                  <a:srgbClr val="FF0000"/>
                </a:solidFill>
              </a:rPr>
              <a:t>Initiate offline and email discussion (after RAN4#85) on the use cases and model assumptions </a:t>
            </a:r>
            <a:r>
              <a:rPr lang="en-US" altLang="ko-KR" b="1" dirty="0">
                <a:solidFill>
                  <a:srgbClr val="FF0000"/>
                </a:solidFill>
              </a:rPr>
              <a:t>for NW performance </a:t>
            </a:r>
            <a:r>
              <a:rPr lang="en-US" altLang="ko-KR" b="1" dirty="0" smtClean="0">
                <a:solidFill>
                  <a:srgbClr val="FF0000"/>
                </a:solidFill>
              </a:rPr>
              <a:t>analysis</a:t>
            </a:r>
            <a:endParaRPr lang="en-US" altLang="ko-KR" b="1" dirty="0">
              <a:solidFill>
                <a:srgbClr val="FF0000"/>
              </a:solidFill>
            </a:endParaRPr>
          </a:p>
          <a:p>
            <a:pPr lvl="1"/>
            <a:r>
              <a:rPr lang="en-US" altLang="ko-KR" dirty="0" smtClean="0">
                <a:solidFill>
                  <a:prstClr val="black"/>
                </a:solidFill>
              </a:rPr>
              <a:t>RAN4 NR AH #4 (January ’18)</a:t>
            </a:r>
          </a:p>
          <a:p>
            <a:pPr lvl="2"/>
            <a:r>
              <a:rPr lang="en-US" altLang="ko-KR" dirty="0" smtClean="0">
                <a:solidFill>
                  <a:prstClr val="black"/>
                </a:solidFill>
              </a:rPr>
              <a:t>Initial </a:t>
            </a:r>
            <a:r>
              <a:rPr lang="en-US" altLang="ko-KR" dirty="0" smtClean="0"/>
              <a:t>discussion </a:t>
            </a:r>
            <a:r>
              <a:rPr lang="en-US" altLang="ko-KR" dirty="0"/>
              <a:t>of simulation results </a:t>
            </a:r>
            <a:r>
              <a:rPr lang="en-US" altLang="ko-KR" dirty="0" smtClean="0"/>
              <a:t>(Both EIRP </a:t>
            </a:r>
            <a:r>
              <a:rPr lang="en-US" altLang="ko-KR" dirty="0"/>
              <a:t>CDF </a:t>
            </a:r>
            <a:r>
              <a:rPr lang="en-US" altLang="ko-KR" dirty="0" smtClean="0"/>
              <a:t>and Network</a:t>
            </a:r>
            <a:r>
              <a:rPr lang="en-US" altLang="ko-KR" dirty="0"/>
              <a:t>) based on the harmonized </a:t>
            </a:r>
            <a:r>
              <a:rPr lang="en-US" altLang="ko-KR" dirty="0" smtClean="0"/>
              <a:t>assumptions </a:t>
            </a:r>
            <a:r>
              <a:rPr lang="en-US" altLang="ko-KR" dirty="0"/>
              <a:t>in </a:t>
            </a:r>
            <a:r>
              <a:rPr lang="en-US" altLang="ko-KR" dirty="0" smtClean="0"/>
              <a:t>this way forward.</a:t>
            </a:r>
            <a:endParaRPr lang="en-US" altLang="ko-KR" dirty="0"/>
          </a:p>
          <a:p>
            <a:pPr lvl="2"/>
            <a:r>
              <a:rPr lang="en-US" altLang="ko-KR" dirty="0" smtClean="0"/>
              <a:t>Propose harmonized NW model assumptions and update based on preliminary analysis. </a:t>
            </a:r>
            <a:endParaRPr lang="en-US" altLang="ko-KR" dirty="0"/>
          </a:p>
          <a:p>
            <a:pPr lvl="1"/>
            <a:r>
              <a:rPr lang="en-US" altLang="ko-KR" dirty="0">
                <a:solidFill>
                  <a:prstClr val="black"/>
                </a:solidFill>
              </a:rPr>
              <a:t>RAN4 #86 (February ’18)</a:t>
            </a:r>
          </a:p>
          <a:p>
            <a:pPr lvl="2"/>
            <a:r>
              <a:rPr lang="en-US" altLang="ko-KR" dirty="0">
                <a:solidFill>
                  <a:srgbClr val="FF0000"/>
                </a:solidFill>
              </a:rPr>
              <a:t>Deadline to submit the </a:t>
            </a:r>
            <a:r>
              <a:rPr lang="en-US" altLang="ko-KR" dirty="0" smtClean="0">
                <a:solidFill>
                  <a:srgbClr val="FF0000"/>
                </a:solidFill>
              </a:rPr>
              <a:t>EIRP CDF simulation </a:t>
            </a:r>
            <a:r>
              <a:rPr lang="en-US" altLang="ko-KR" dirty="0">
                <a:solidFill>
                  <a:srgbClr val="FF0000"/>
                </a:solidFill>
              </a:rPr>
              <a:t>results based on the </a:t>
            </a:r>
            <a:r>
              <a:rPr lang="en-US" altLang="ko-KR" dirty="0" smtClean="0">
                <a:solidFill>
                  <a:srgbClr val="FF0000"/>
                </a:solidFill>
              </a:rPr>
              <a:t>harmonized assumptions.</a:t>
            </a:r>
            <a:r>
              <a:rPr lang="en-US" altLang="ko-KR" dirty="0">
                <a:solidFill>
                  <a:srgbClr val="FF0000"/>
                </a:solidFill>
              </a:rPr>
              <a:t> </a:t>
            </a:r>
            <a:r>
              <a:rPr lang="en-US" altLang="ko-KR" dirty="0" smtClean="0">
                <a:solidFill>
                  <a:srgbClr val="FF0000"/>
                </a:solidFill>
              </a:rPr>
              <a:t>Target </a:t>
            </a:r>
            <a:r>
              <a:rPr lang="en-US" altLang="ko-KR" dirty="0">
                <a:solidFill>
                  <a:srgbClr val="FF0000"/>
                </a:solidFill>
              </a:rPr>
              <a:t>preliminary </a:t>
            </a:r>
            <a:r>
              <a:rPr lang="en-US" altLang="ko-KR" dirty="0" smtClean="0">
                <a:solidFill>
                  <a:srgbClr val="FF0000"/>
                </a:solidFill>
              </a:rPr>
              <a:t>EIRP CDF spherical requirement, based </a:t>
            </a:r>
            <a:r>
              <a:rPr lang="en-US" altLang="ko-KR" dirty="0">
                <a:solidFill>
                  <a:srgbClr val="FF0000"/>
                </a:solidFill>
              </a:rPr>
              <a:t>on the </a:t>
            </a:r>
            <a:r>
              <a:rPr lang="en-US" altLang="ko-KR" dirty="0" smtClean="0">
                <a:solidFill>
                  <a:srgbClr val="FF0000"/>
                </a:solidFill>
              </a:rPr>
              <a:t>simulation outcomes.  </a:t>
            </a:r>
            <a:endParaRPr lang="en-US" altLang="ko-KR" dirty="0" smtClean="0">
              <a:solidFill>
                <a:prstClr val="black"/>
              </a:solidFill>
            </a:endParaRPr>
          </a:p>
          <a:p>
            <a:pPr lvl="2"/>
            <a:r>
              <a:rPr lang="en-US" altLang="ko-KR" dirty="0">
                <a:solidFill>
                  <a:prstClr val="black"/>
                </a:solidFill>
              </a:rPr>
              <a:t>Continue to improve the NW simulation accuracy reflecting </a:t>
            </a:r>
            <a:r>
              <a:rPr lang="en-US" altLang="ko-KR" dirty="0" smtClean="0">
                <a:solidFill>
                  <a:prstClr val="black"/>
                </a:solidFill>
              </a:rPr>
              <a:t>initial </a:t>
            </a:r>
            <a:r>
              <a:rPr lang="en-US" altLang="ko-KR" dirty="0">
                <a:solidFill>
                  <a:prstClr val="black"/>
                </a:solidFill>
              </a:rPr>
              <a:t>EIRP CDF </a:t>
            </a:r>
            <a:r>
              <a:rPr lang="en-US" altLang="ko-KR" dirty="0" smtClean="0">
                <a:solidFill>
                  <a:prstClr val="black"/>
                </a:solidFill>
              </a:rPr>
              <a:t>requirement (from AH #4)</a:t>
            </a:r>
            <a:endParaRPr lang="en-US" altLang="ko-KR" dirty="0">
              <a:solidFill>
                <a:prstClr val="black"/>
              </a:solidFill>
            </a:endParaRPr>
          </a:p>
          <a:p>
            <a:pPr lvl="2"/>
            <a:r>
              <a:rPr lang="en-US" altLang="ko-KR" dirty="0" smtClean="0">
                <a:solidFill>
                  <a:prstClr val="black"/>
                </a:solidFill>
              </a:rPr>
              <a:t>Initial </a:t>
            </a:r>
            <a:r>
              <a:rPr lang="en-US" altLang="ko-KR" dirty="0">
                <a:solidFill>
                  <a:prstClr val="black"/>
                </a:solidFill>
              </a:rPr>
              <a:t>discussion of measurement results for prototype </a:t>
            </a:r>
            <a:r>
              <a:rPr lang="en-US" altLang="ko-KR" dirty="0" smtClean="0">
                <a:solidFill>
                  <a:prstClr val="black"/>
                </a:solidFill>
              </a:rPr>
              <a:t>devices</a:t>
            </a:r>
          </a:p>
          <a:p>
            <a:pPr lvl="1"/>
            <a:r>
              <a:rPr lang="en-US" altLang="ko-KR" dirty="0" smtClean="0">
                <a:solidFill>
                  <a:prstClr val="black"/>
                </a:solidFill>
              </a:rPr>
              <a:t>RAN4 </a:t>
            </a:r>
            <a:r>
              <a:rPr lang="en-US" altLang="ko-KR" dirty="0">
                <a:solidFill>
                  <a:prstClr val="black"/>
                </a:solidFill>
              </a:rPr>
              <a:t>#86bis (April ’18</a:t>
            </a:r>
            <a:r>
              <a:rPr lang="en-US" altLang="ko-KR" dirty="0" smtClean="0">
                <a:solidFill>
                  <a:prstClr val="black"/>
                </a:solidFill>
              </a:rPr>
              <a:t>)</a:t>
            </a:r>
          </a:p>
          <a:p>
            <a:pPr lvl="2"/>
            <a:r>
              <a:rPr lang="en-US" altLang="ko-KR" dirty="0">
                <a:solidFill>
                  <a:prstClr val="black"/>
                </a:solidFill>
              </a:rPr>
              <a:t>Continue to improve the NW simulation </a:t>
            </a:r>
            <a:r>
              <a:rPr lang="en-US" altLang="ko-KR" dirty="0" smtClean="0">
                <a:solidFill>
                  <a:prstClr val="black"/>
                </a:solidFill>
              </a:rPr>
              <a:t>accuracy reflecting preliminary EIRP CDF requirement (#86)</a:t>
            </a:r>
          </a:p>
          <a:p>
            <a:pPr lvl="2"/>
            <a:r>
              <a:rPr lang="en-US" altLang="ko-KR" dirty="0" smtClean="0">
                <a:solidFill>
                  <a:prstClr val="black"/>
                </a:solidFill>
              </a:rPr>
              <a:t>Continue </a:t>
            </a:r>
            <a:r>
              <a:rPr lang="en-US" altLang="ko-KR" dirty="0">
                <a:solidFill>
                  <a:prstClr val="black"/>
                </a:solidFill>
              </a:rPr>
              <a:t>to improve the </a:t>
            </a:r>
            <a:r>
              <a:rPr lang="en-US" altLang="ko-KR" dirty="0" smtClean="0">
                <a:solidFill>
                  <a:prstClr val="black"/>
                </a:solidFill>
              </a:rPr>
              <a:t>prototype measurement effort and compare to preliminary EIRP CDF simulation</a:t>
            </a:r>
            <a:endParaRPr lang="en-US" altLang="ko-KR" dirty="0">
              <a:solidFill>
                <a:prstClr val="black"/>
              </a:solidFill>
            </a:endParaRPr>
          </a:p>
          <a:p>
            <a:pPr lvl="1"/>
            <a:r>
              <a:rPr lang="en-US" altLang="ko-KR" dirty="0">
                <a:solidFill>
                  <a:prstClr val="black"/>
                </a:solidFill>
              </a:rPr>
              <a:t>RAN4 #87 (May ’18</a:t>
            </a:r>
            <a:r>
              <a:rPr lang="en-US" altLang="ko-KR" dirty="0" smtClean="0">
                <a:solidFill>
                  <a:prstClr val="black"/>
                </a:solidFill>
              </a:rPr>
              <a:t>)</a:t>
            </a:r>
            <a:endParaRPr lang="en-US" altLang="ko-KR" dirty="0">
              <a:solidFill>
                <a:prstClr val="black"/>
              </a:solidFill>
            </a:endParaRPr>
          </a:p>
          <a:p>
            <a:pPr lvl="2"/>
            <a:r>
              <a:rPr lang="en-US" altLang="ko-KR" dirty="0" smtClean="0"/>
              <a:t>Finalize </a:t>
            </a:r>
            <a:r>
              <a:rPr lang="en-US" altLang="ko-KR" dirty="0"/>
              <a:t>the spherical coverage requirement </a:t>
            </a:r>
            <a:r>
              <a:rPr lang="en-US" altLang="ko-KR" dirty="0" smtClean="0"/>
              <a:t>for handheld UEs based </a:t>
            </a:r>
            <a:r>
              <a:rPr lang="en-US" altLang="ko-KR" dirty="0"/>
              <a:t>on the contributions </a:t>
            </a:r>
          </a:p>
        </p:txBody>
      </p:sp>
      <p:sp>
        <p:nvSpPr>
          <p:cNvPr id="5" name="Title 1"/>
          <p:cNvSpPr txBox="1">
            <a:spLocks/>
          </p:cNvSpPr>
          <p:nvPr/>
        </p:nvSpPr>
        <p:spPr>
          <a:xfrm>
            <a:off x="838200" y="229442"/>
            <a:ext cx="10515600" cy="7467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smtClean="0">
                <a:solidFill>
                  <a:prstClr val="black"/>
                </a:solidFill>
              </a:rPr>
              <a:t>WF </a:t>
            </a:r>
            <a:r>
              <a:rPr lang="en-US" dirty="0">
                <a:solidFill>
                  <a:prstClr val="black"/>
                </a:solidFill>
              </a:rPr>
              <a:t>(1) – Work plan</a:t>
            </a:r>
          </a:p>
        </p:txBody>
      </p:sp>
    </p:spTree>
    <p:extLst>
      <p:ext uri="{BB962C8B-B14F-4D97-AF65-F5344CB8AC3E}">
        <p14:creationId xmlns:p14="http://schemas.microsoft.com/office/powerpoint/2010/main" val="32679814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29442"/>
            <a:ext cx="10515600" cy="746702"/>
          </a:xfrm>
        </p:spPr>
        <p:txBody>
          <a:bodyPr>
            <a:normAutofit/>
          </a:bodyPr>
          <a:lstStyle/>
          <a:p>
            <a:r>
              <a:rPr lang="en-US" dirty="0" smtClean="0"/>
              <a:t>WF </a:t>
            </a:r>
            <a:r>
              <a:rPr lang="en-US" dirty="0"/>
              <a:t>(2) – Assumptions for EIRP CDF</a:t>
            </a:r>
          </a:p>
        </p:txBody>
      </p:sp>
      <p:sp>
        <p:nvSpPr>
          <p:cNvPr id="3" name="Content Placeholder 2"/>
          <p:cNvSpPr>
            <a:spLocks noGrp="1"/>
          </p:cNvSpPr>
          <p:nvPr>
            <p:ph idx="1"/>
          </p:nvPr>
        </p:nvSpPr>
        <p:spPr>
          <a:xfrm>
            <a:off x="472225" y="1342800"/>
            <a:ext cx="11247550" cy="5400000"/>
          </a:xfrm>
        </p:spPr>
        <p:txBody>
          <a:bodyPr>
            <a:normAutofit/>
          </a:bodyPr>
          <a:lstStyle/>
          <a:p>
            <a:r>
              <a:rPr lang="en-US" altLang="ko-KR" sz="2400" dirty="0"/>
              <a:t>Assumptions for RAN4 NR-AH#4 has been agreed in RAN4#85 based on inputs as noted in Appendix in this WF</a:t>
            </a:r>
          </a:p>
          <a:p>
            <a:pPr lvl="1"/>
            <a:r>
              <a:rPr lang="en-US" sz="2000" dirty="0">
                <a:solidFill>
                  <a:srgbClr val="0000FF"/>
                </a:solidFill>
              </a:rPr>
              <a:t>UE vendors are encouraged to submit their contribution that shall include all </a:t>
            </a:r>
            <a:r>
              <a:rPr lang="en-US" sz="2000" dirty="0" smtClean="0">
                <a:solidFill>
                  <a:srgbClr val="0000FF"/>
                </a:solidFill>
              </a:rPr>
              <a:t>six assumptions </a:t>
            </a:r>
            <a:r>
              <a:rPr lang="en-US" sz="2000" dirty="0">
                <a:solidFill>
                  <a:srgbClr val="0000FF"/>
                </a:solidFill>
              </a:rPr>
              <a:t>as below   </a:t>
            </a:r>
          </a:p>
        </p:txBody>
      </p:sp>
      <p:graphicFrame>
        <p:nvGraphicFramePr>
          <p:cNvPr id="7" name="표 6"/>
          <p:cNvGraphicFramePr>
            <a:graphicFrameLocks noGrp="1"/>
          </p:cNvGraphicFramePr>
          <p:nvPr>
            <p:extLst>
              <p:ext uri="{D42A27DB-BD31-4B8C-83A1-F6EECF244321}">
                <p14:modId xmlns:p14="http://schemas.microsoft.com/office/powerpoint/2010/main" val="575864278"/>
              </p:ext>
            </p:extLst>
          </p:nvPr>
        </p:nvGraphicFramePr>
        <p:xfrm>
          <a:off x="254003" y="2732715"/>
          <a:ext cx="11747498" cy="3688080"/>
        </p:xfrm>
        <a:graphic>
          <a:graphicData uri="http://schemas.openxmlformats.org/drawingml/2006/table">
            <a:tbl>
              <a:tblPr/>
              <a:tblGrid>
                <a:gridCol w="2778757">
                  <a:extLst>
                    <a:ext uri="{9D8B030D-6E8A-4147-A177-3AD203B41FA5}">
                      <a16:colId xmlns="" xmlns:a16="http://schemas.microsoft.com/office/drawing/2014/main" val="20000"/>
                    </a:ext>
                  </a:extLst>
                </a:gridCol>
                <a:gridCol w="640080">
                  <a:extLst>
                    <a:ext uri="{9D8B030D-6E8A-4147-A177-3AD203B41FA5}">
                      <a16:colId xmlns="" xmlns:a16="http://schemas.microsoft.com/office/drawing/2014/main" val="20001"/>
                    </a:ext>
                  </a:extLst>
                </a:gridCol>
                <a:gridCol w="1146381">
                  <a:extLst>
                    <a:ext uri="{9D8B030D-6E8A-4147-A177-3AD203B41FA5}">
                      <a16:colId xmlns="" xmlns:a16="http://schemas.microsoft.com/office/drawing/2014/main" val="20002"/>
                    </a:ext>
                  </a:extLst>
                </a:gridCol>
                <a:gridCol w="1050888"/>
                <a:gridCol w="1050888"/>
                <a:gridCol w="1050888">
                  <a:extLst>
                    <a:ext uri="{9D8B030D-6E8A-4147-A177-3AD203B41FA5}">
                      <a16:colId xmlns="" xmlns:a16="http://schemas.microsoft.com/office/drawing/2014/main" val="20003"/>
                    </a:ext>
                  </a:extLst>
                </a:gridCol>
                <a:gridCol w="1050888">
                  <a:extLst>
                    <a:ext uri="{9D8B030D-6E8A-4147-A177-3AD203B41FA5}">
                      <a16:colId xmlns="" xmlns:a16="http://schemas.microsoft.com/office/drawing/2014/main" val="20004"/>
                    </a:ext>
                  </a:extLst>
                </a:gridCol>
                <a:gridCol w="1050888">
                  <a:extLst>
                    <a:ext uri="{9D8B030D-6E8A-4147-A177-3AD203B41FA5}">
                      <a16:colId xmlns="" xmlns:a16="http://schemas.microsoft.com/office/drawing/2014/main" val="2194675228"/>
                    </a:ext>
                  </a:extLst>
                </a:gridCol>
                <a:gridCol w="1927840">
                  <a:extLst>
                    <a:ext uri="{9D8B030D-6E8A-4147-A177-3AD203B41FA5}">
                      <a16:colId xmlns="" xmlns:a16="http://schemas.microsoft.com/office/drawing/2014/main" val="20005"/>
                    </a:ext>
                  </a:extLst>
                </a:gridCol>
              </a:tblGrid>
              <a:tr h="40038">
                <a:tc>
                  <a:txBody>
                    <a:bodyPr/>
                    <a:lstStyle/>
                    <a:p>
                      <a:pPr algn="l" fontAlgn="ctr"/>
                      <a:endParaRPr lang="ko-KR" altLang="en-US" sz="1100" b="0" i="0" u="none" strike="noStrike" dirty="0">
                        <a:solidFill>
                          <a:srgbClr val="000000"/>
                        </a:solidFill>
                        <a:effectLst/>
                        <a:latin typeface="Calibri" panose="020F0502020204030204" pitchFamily="34" charset="0"/>
                      </a:endParaRPr>
                    </a:p>
                  </a:txBody>
                  <a:tcPr marL="0" marR="0" marT="0"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r" fontAlgn="ctr"/>
                      <a:endParaRPr lang="ko-KR" altLang="en-US" sz="1100" b="0" i="0" u="none" strike="noStrike" dirty="0">
                        <a:solidFill>
                          <a:srgbClr val="000000"/>
                        </a:solidFill>
                        <a:effectLst/>
                        <a:latin typeface="Calibri" panose="020F0502020204030204" pitchFamily="34" charset="0"/>
                      </a:endParaRP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ctr" fontAlgn="ctr"/>
                      <a:r>
                        <a:rPr lang="en-US" sz="1100" b="1" i="0" u="none" strike="noStrike" dirty="0" smtClean="0">
                          <a:solidFill>
                            <a:srgbClr val="00B050"/>
                          </a:solidFill>
                          <a:effectLst/>
                          <a:latin typeface="Calibri" panose="020F0502020204030204" pitchFamily="34" charset="0"/>
                        </a:rPr>
                        <a:t>Assumptions1</a:t>
                      </a:r>
                      <a:endParaRPr lang="en-US" sz="1100" b="1" i="0" u="none" strike="noStrike" dirty="0">
                        <a:solidFill>
                          <a:srgbClr val="00B05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a:txBody>
                    <a:bodyPr/>
                    <a:lstStyle/>
                    <a:p>
                      <a:pPr algn="ctr" fontAlgn="ctr"/>
                      <a:r>
                        <a:rPr lang="en-US" sz="1100" b="1" i="0" u="none" strike="noStrike" dirty="0" smtClean="0">
                          <a:solidFill>
                            <a:srgbClr val="00B050"/>
                          </a:solidFill>
                          <a:effectLst/>
                          <a:latin typeface="Calibri" panose="020F0502020204030204" pitchFamily="34" charset="0"/>
                        </a:rPr>
                        <a:t>Assumptions2</a:t>
                      </a:r>
                      <a:endParaRPr lang="en-US" sz="1100" b="1" i="0" u="none" strike="noStrike" dirty="0">
                        <a:solidFill>
                          <a:srgbClr val="00B05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a:txBody>
                    <a:bodyPr/>
                    <a:lstStyle/>
                    <a:p>
                      <a:pPr algn="ctr" fontAlgn="ctr"/>
                      <a:r>
                        <a:rPr lang="en-US" sz="1100" b="1" i="0" u="none" strike="noStrike" dirty="0" smtClean="0">
                          <a:solidFill>
                            <a:schemeClr val="tx1"/>
                          </a:solidFill>
                          <a:effectLst/>
                          <a:latin typeface="Calibri" panose="020F0502020204030204" pitchFamily="34" charset="0"/>
                        </a:rPr>
                        <a:t>Assumptions</a:t>
                      </a:r>
                      <a:r>
                        <a:rPr lang="en-US" sz="1100" b="1" i="0" u="none" strike="noStrike" dirty="0" smtClean="0">
                          <a:solidFill>
                            <a:srgbClr val="000000"/>
                          </a:solidFill>
                          <a:effectLst/>
                          <a:latin typeface="Calibri" panose="020F0502020204030204" pitchFamily="34" charset="0"/>
                        </a:rPr>
                        <a:t>3</a:t>
                      </a:r>
                      <a:endParaRPr lang="en-US" sz="1100" b="1"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a:txBody>
                    <a:bodyPr/>
                    <a:lstStyle/>
                    <a:p>
                      <a:pPr algn="ctr" fontAlgn="ctr"/>
                      <a:r>
                        <a:rPr lang="en-US" sz="1100" b="1" i="0" u="none" strike="noStrike" dirty="0" smtClean="0">
                          <a:solidFill>
                            <a:schemeClr val="tx1"/>
                          </a:solidFill>
                          <a:effectLst/>
                          <a:latin typeface="Calibri" panose="020F0502020204030204" pitchFamily="34" charset="0"/>
                        </a:rPr>
                        <a:t>Assumptions</a:t>
                      </a:r>
                      <a:r>
                        <a:rPr lang="en-US" sz="1100" b="1" i="0" u="none" strike="noStrike" dirty="0" smtClean="0">
                          <a:solidFill>
                            <a:srgbClr val="000000"/>
                          </a:solidFill>
                          <a:effectLst/>
                          <a:latin typeface="Calibri" panose="020F0502020204030204" pitchFamily="34" charset="0"/>
                        </a:rPr>
                        <a:t>4</a:t>
                      </a:r>
                      <a:endParaRPr lang="en-US" sz="1100" b="1"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a:txBody>
                    <a:bodyPr/>
                    <a:lstStyle/>
                    <a:p>
                      <a:pPr algn="ctr" fontAlgn="ctr"/>
                      <a:r>
                        <a:rPr lang="en-US" sz="1100" b="1" i="0" u="none" strike="noStrike" dirty="0" smtClean="0">
                          <a:solidFill>
                            <a:schemeClr val="tx1"/>
                          </a:solidFill>
                          <a:effectLst/>
                          <a:latin typeface="Calibri" panose="020F0502020204030204" pitchFamily="34" charset="0"/>
                        </a:rPr>
                        <a:t>Assumptions</a:t>
                      </a:r>
                      <a:r>
                        <a:rPr lang="en-US" sz="1100" b="1" i="0" u="none" strike="noStrike" dirty="0" smtClean="0">
                          <a:solidFill>
                            <a:srgbClr val="000000"/>
                          </a:solidFill>
                          <a:effectLst/>
                          <a:latin typeface="Calibri" panose="020F0502020204030204" pitchFamily="34" charset="0"/>
                        </a:rPr>
                        <a:t>5</a:t>
                      </a:r>
                      <a:endParaRPr lang="en-US" sz="1100" b="1"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a:txBody>
                    <a:bodyPr/>
                    <a:lstStyle/>
                    <a:p>
                      <a:pPr algn="ctr" fontAlgn="ctr"/>
                      <a:r>
                        <a:rPr lang="en-US" sz="1100" b="1" i="0" u="none" strike="noStrike" dirty="0" smtClean="0">
                          <a:solidFill>
                            <a:schemeClr val="tx1"/>
                          </a:solidFill>
                          <a:effectLst/>
                          <a:latin typeface="Calibri" panose="020F0502020204030204" pitchFamily="34" charset="0"/>
                        </a:rPr>
                        <a:t>Assumptions</a:t>
                      </a:r>
                      <a:r>
                        <a:rPr lang="en-US" sz="1100" b="1" i="0" u="none" strike="noStrike" dirty="0" smtClean="0">
                          <a:solidFill>
                            <a:srgbClr val="000000"/>
                          </a:solidFill>
                          <a:effectLst/>
                          <a:latin typeface="Calibri" panose="020F0502020204030204" pitchFamily="34" charset="0"/>
                        </a:rPr>
                        <a:t>6</a:t>
                      </a:r>
                      <a:endParaRPr lang="en-US" sz="1100" b="1"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a:txBody>
                    <a:bodyPr/>
                    <a:lstStyle/>
                    <a:p>
                      <a:pPr algn="ctr" fontAlgn="ctr"/>
                      <a:r>
                        <a:rPr lang="en-US" sz="1100" b="1" i="0" u="none" strike="noStrike" dirty="0">
                          <a:solidFill>
                            <a:srgbClr val="000000"/>
                          </a:solidFill>
                          <a:effectLst/>
                          <a:latin typeface="Calibri" panose="020F0502020204030204" pitchFamily="34" charset="0"/>
                        </a:rPr>
                        <a:t>Notes</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0"/>
                  </a:ext>
                </a:extLst>
              </a:tr>
              <a:tr h="40038">
                <a:tc>
                  <a:txBody>
                    <a:bodyPr/>
                    <a:lstStyle/>
                    <a:p>
                      <a:pPr algn="ctr" fontAlgn="ctr"/>
                      <a:r>
                        <a:rPr lang="en-US" sz="1100" b="1" i="0" u="none" strike="noStrike" dirty="0">
                          <a:solidFill>
                            <a:srgbClr val="000000"/>
                          </a:solidFill>
                          <a:effectLst/>
                          <a:latin typeface="Calibri" panose="020F0502020204030204" pitchFamily="34" charset="0"/>
                        </a:rPr>
                        <a:t>Frequency range</a:t>
                      </a:r>
                    </a:p>
                  </a:txBody>
                  <a:tcPr marL="0" marR="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AEEF3"/>
                    </a:solidFill>
                  </a:tcPr>
                </a:tc>
                <a:tc>
                  <a:txBody>
                    <a:bodyPr/>
                    <a:lstStyle/>
                    <a:p>
                      <a:pPr algn="ctr" fontAlgn="ctr"/>
                      <a:r>
                        <a:rPr lang="ko-KR" altLang="en-US" sz="1100" b="0" i="0" u="none" strike="noStrike" dirty="0">
                          <a:solidFill>
                            <a:srgbClr val="000000"/>
                          </a:solidFill>
                          <a:effectLst/>
                          <a:latin typeface="Calibri" panose="020F050202020403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Calibri" panose="020F0502020204030204" pitchFamily="34" charset="0"/>
                        </a:rPr>
                        <a:t>n257</a:t>
                      </a:r>
                    </a:p>
                  </a:txBody>
                  <a:tcPr marL="0" marR="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Calibri" panose="020F0502020204030204" pitchFamily="34" charset="0"/>
                        </a:rPr>
                        <a:t>n257</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Calibri" panose="020F0502020204030204" pitchFamily="34" charset="0"/>
                        </a:rPr>
                        <a:t>n257</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Calibri" panose="020F0502020204030204" pitchFamily="34" charset="0"/>
                        </a:rPr>
                        <a:t>n257</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FF0000"/>
                          </a:solidFill>
                          <a:effectLst/>
                          <a:latin typeface="Calibri" panose="020F0502020204030204" pitchFamily="34" charset="0"/>
                        </a:rPr>
                        <a:t>n257</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100" b="0" i="0" u="none" strike="noStrike" dirty="0">
                          <a:solidFill>
                            <a:srgbClr val="FF0000"/>
                          </a:solidFill>
                          <a:effectLst/>
                          <a:latin typeface="Calibri" panose="020F0502020204030204" pitchFamily="34" charset="0"/>
                        </a:rPr>
                        <a:t>n</a:t>
                      </a:r>
                      <a:r>
                        <a:rPr lang="en-US" sz="1100" b="0" i="0" u="none" strike="noStrike" dirty="0" smtClean="0">
                          <a:solidFill>
                            <a:srgbClr val="FF0000"/>
                          </a:solidFill>
                          <a:effectLst/>
                          <a:latin typeface="Calibri" panose="020F0502020204030204" pitchFamily="34" charset="0"/>
                        </a:rPr>
                        <a:t>257</a:t>
                      </a:r>
                      <a:endParaRPr 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120115">
                <a:tc>
                  <a:txBody>
                    <a:bodyPr/>
                    <a:lstStyle/>
                    <a:p>
                      <a:pPr algn="ctr" fontAlgn="ctr"/>
                      <a:r>
                        <a:rPr lang="en-US" sz="1100" b="1" i="0" u="none" strike="noStrike" dirty="0">
                          <a:solidFill>
                            <a:srgbClr val="FF0000"/>
                          </a:solidFill>
                          <a:effectLst/>
                          <a:latin typeface="Calibri" panose="020F0502020204030204" pitchFamily="34" charset="0"/>
                        </a:rPr>
                        <a:t># of antenna in an </a:t>
                      </a:r>
                      <a:r>
                        <a:rPr lang="en-US" sz="1100" b="1" i="0" u="none" strike="noStrike" dirty="0" smtClean="0">
                          <a:solidFill>
                            <a:srgbClr val="00B050"/>
                          </a:solidFill>
                          <a:effectLst/>
                          <a:latin typeface="Calibri" panose="020F0502020204030204" pitchFamily="34" charset="0"/>
                        </a:rPr>
                        <a:t>antenna </a:t>
                      </a:r>
                      <a:r>
                        <a:rPr lang="en-US" sz="1100" b="1" i="0" u="none" strike="noStrike" dirty="0" smtClean="0">
                          <a:solidFill>
                            <a:srgbClr val="00B050"/>
                          </a:solidFill>
                          <a:effectLst/>
                          <a:latin typeface="Calibri" panose="020F0502020204030204" pitchFamily="34" charset="0"/>
                        </a:rPr>
                        <a:t>module/set</a:t>
                      </a:r>
                      <a:r>
                        <a:rPr lang="en-US" sz="1100" b="1" i="0" u="none" strike="noStrike" dirty="0" smtClean="0">
                          <a:solidFill>
                            <a:srgbClr val="FF0000"/>
                          </a:solidFill>
                          <a:effectLst/>
                          <a:latin typeface="Calibri" panose="020F0502020204030204" pitchFamily="34" charset="0"/>
                        </a:rPr>
                        <a:t/>
                      </a:r>
                      <a:br>
                        <a:rPr lang="en-US" sz="1100" b="1" i="0" u="none" strike="noStrike" dirty="0" smtClean="0">
                          <a:solidFill>
                            <a:srgbClr val="FF0000"/>
                          </a:solidFill>
                          <a:effectLst/>
                          <a:latin typeface="Calibri" panose="020F0502020204030204" pitchFamily="34" charset="0"/>
                        </a:rPr>
                      </a:br>
                      <a:r>
                        <a:rPr lang="en-US" sz="1100" b="1" i="0" u="none" strike="noStrike" dirty="0" smtClean="0">
                          <a:solidFill>
                            <a:srgbClr val="FF0000"/>
                          </a:solidFill>
                          <a:effectLst/>
                          <a:latin typeface="Calibri" panose="020F0502020204030204" pitchFamily="34" charset="0"/>
                        </a:rPr>
                        <a:t>(# </a:t>
                      </a:r>
                      <a:r>
                        <a:rPr lang="en-US" sz="1100" b="1" i="0" u="none" strike="noStrike" dirty="0">
                          <a:solidFill>
                            <a:srgbClr val="FF0000"/>
                          </a:solidFill>
                          <a:effectLst/>
                          <a:latin typeface="Calibri" panose="020F0502020204030204" pitchFamily="34" charset="0"/>
                        </a:rPr>
                        <a:t>of patches, # of dipoles, etc.)</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r>
                        <a:rPr lang="ko-KR" altLang="en-US" sz="1100" b="0" i="0" u="none" strike="noStrike" dirty="0">
                          <a:solidFill>
                            <a:srgbClr val="FF0000"/>
                          </a:solidFill>
                          <a:effectLst/>
                          <a:latin typeface="Calibri" panose="020F050202020403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FF0000"/>
                          </a:solidFill>
                          <a:effectLst/>
                          <a:latin typeface="Calibri" panose="020F0502020204030204" pitchFamily="34" charset="0"/>
                        </a:rPr>
                        <a: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FF0000"/>
                          </a:solidFill>
                          <a:effectLst/>
                          <a:latin typeface="Calibri" panose="020F0502020204030204" pitchFamily="34" charset="0"/>
                        </a:rPr>
                        <a: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FF0000"/>
                          </a:solidFill>
                          <a:effectLst/>
                          <a:latin typeface="Calibri" panose="020F0502020204030204" pitchFamily="34" charset="0"/>
                        </a:rPr>
                        <a: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FF0000"/>
                          </a:solidFill>
                          <a:effectLst/>
                          <a:latin typeface="Calibri" panose="020F0502020204030204" pitchFamily="34" charset="0"/>
                        </a:rPr>
                        <a: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smtClean="0">
                          <a:solidFill>
                            <a:srgbClr val="FF0000"/>
                          </a:solidFill>
                          <a:effectLst/>
                          <a:latin typeface="Calibri" panose="020F0502020204030204" pitchFamily="34" charset="0"/>
                        </a:rPr>
                        <a:t>-</a:t>
                      </a:r>
                      <a:endParaRPr 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smtClean="0">
                          <a:solidFill>
                            <a:srgbClr val="FF0000"/>
                          </a:solidFill>
                          <a:effectLst/>
                          <a:latin typeface="Calibri" panose="020F0502020204030204" pitchFamily="34" charset="0"/>
                        </a:rPr>
                        <a:t>-</a:t>
                      </a:r>
                      <a:endParaRPr 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smtClean="0">
                          <a:solidFill>
                            <a:srgbClr val="FF0000"/>
                          </a:solidFill>
                          <a:effectLst/>
                          <a:latin typeface="Calibri" panose="020F0502020204030204" pitchFamily="34" charset="0"/>
                        </a:rPr>
                        <a:t>Depends on the</a:t>
                      </a:r>
                      <a:r>
                        <a:rPr lang="en-US" sz="1100" b="0" i="0" u="none" strike="noStrike" baseline="0" dirty="0" smtClean="0">
                          <a:solidFill>
                            <a:srgbClr val="FF0000"/>
                          </a:solidFill>
                          <a:effectLst/>
                          <a:latin typeface="Calibri" panose="020F0502020204030204" pitchFamily="34" charset="0"/>
                        </a:rPr>
                        <a:t> current implementation</a:t>
                      </a:r>
                      <a:endParaRPr 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80077">
                <a:tc>
                  <a:txBody>
                    <a:bodyPr/>
                    <a:lstStyle/>
                    <a:p>
                      <a:pPr algn="ctr" fontAlgn="ctr"/>
                      <a:r>
                        <a:rPr lang="en-US" sz="1100" b="1" i="0" u="none" strike="noStrike" dirty="0">
                          <a:solidFill>
                            <a:srgbClr val="000000"/>
                          </a:solidFill>
                          <a:effectLst/>
                          <a:latin typeface="Calibri" panose="020F0502020204030204" pitchFamily="34" charset="0"/>
                        </a:rPr>
                        <a:t># of </a:t>
                      </a:r>
                      <a:r>
                        <a:rPr lang="en-US" sz="1100" b="1" i="0" u="none" strike="noStrike" dirty="0" smtClean="0">
                          <a:solidFill>
                            <a:srgbClr val="000000"/>
                          </a:solidFill>
                          <a:effectLst/>
                          <a:latin typeface="Calibri" panose="020F0502020204030204" pitchFamily="34" charset="0"/>
                        </a:rPr>
                        <a:t>antenna</a:t>
                      </a:r>
                      <a:r>
                        <a:rPr lang="en-US" sz="1100" b="1" i="0" u="none" strike="noStrike" baseline="0" dirty="0" smtClean="0">
                          <a:solidFill>
                            <a:srgbClr val="000000"/>
                          </a:solidFill>
                          <a:effectLst/>
                          <a:latin typeface="Calibri" panose="020F0502020204030204" pitchFamily="34" charset="0"/>
                        </a:rPr>
                        <a:t> </a:t>
                      </a:r>
                      <a:r>
                        <a:rPr lang="en-US" sz="1100" b="1" i="0" u="none" strike="noStrike" baseline="0" dirty="0" smtClean="0">
                          <a:solidFill>
                            <a:srgbClr val="00B050"/>
                          </a:solidFill>
                          <a:effectLst/>
                          <a:latin typeface="Calibri" panose="020F0502020204030204" pitchFamily="34" charset="0"/>
                        </a:rPr>
                        <a:t>module/set </a:t>
                      </a:r>
                      <a:r>
                        <a:rPr lang="en-US" sz="1100" b="1" i="0" u="none" strike="noStrike" dirty="0" smtClean="0">
                          <a:solidFill>
                            <a:srgbClr val="000000"/>
                          </a:solidFill>
                          <a:effectLst/>
                          <a:latin typeface="Calibri" panose="020F0502020204030204" pitchFamily="34" charset="0"/>
                        </a:rPr>
                        <a:t>in </a:t>
                      </a:r>
                      <a:r>
                        <a:rPr lang="en-US" sz="1100" b="1" i="0" u="none" strike="noStrike" dirty="0" smtClean="0">
                          <a:solidFill>
                            <a:srgbClr val="000000"/>
                          </a:solidFill>
                          <a:effectLst/>
                          <a:latin typeface="Calibri" panose="020F0502020204030204" pitchFamily="34" charset="0"/>
                        </a:rPr>
                        <a:t>total</a:t>
                      </a:r>
                      <a:endParaRPr lang="en-US" sz="1100" b="1"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r>
                        <a:rPr lang="ko-KR" altLang="en-US" sz="1100" b="0" i="0" u="none" strike="noStrike" dirty="0">
                          <a:solidFill>
                            <a:srgbClr val="000000"/>
                          </a:solidFill>
                          <a:effectLst/>
                          <a:latin typeface="Calibri" panose="020F050202020403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100" b="0" i="0" u="none" strike="noStrike" dirty="0">
                          <a:solidFill>
                            <a:srgbClr val="00B050"/>
                          </a:solidFill>
                          <a:effectLst/>
                          <a:latin typeface="Calibri" panose="020F0502020204030204" pitchFamily="34" charset="0"/>
                        </a:rPr>
                        <a:t>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altLang="ko-KR" sz="1100" b="0" i="0" u="none" strike="noStrike" dirty="0" smtClean="0">
                          <a:solidFill>
                            <a:srgbClr val="00B050"/>
                          </a:solidFill>
                          <a:effectLst/>
                          <a:latin typeface="Calibri" panose="020F0502020204030204" pitchFamily="34" charset="0"/>
                        </a:rPr>
                        <a:t>1</a:t>
                      </a:r>
                      <a:endParaRPr lang="en-US" altLang="ko-KR" sz="1100" b="0" i="0" u="none" strike="noStrike" dirty="0">
                        <a:solidFill>
                          <a:srgbClr val="00B05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altLang="ko-KR" sz="1100" b="0" i="0" u="none" strike="noStrike" dirty="0">
                          <a:solidFill>
                            <a:srgbClr val="000000"/>
                          </a:solidFill>
                          <a:effectLst/>
                          <a:latin typeface="Calibri" panose="020F0502020204030204" pitchFamily="34" charset="0"/>
                        </a:rPr>
                        <a:t>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altLang="ko-KR" sz="1100" b="0" i="0" u="none" strike="noStrike" dirty="0">
                          <a:solidFill>
                            <a:srgbClr val="000000"/>
                          </a:solidFill>
                          <a:effectLst/>
                          <a:latin typeface="Calibri" panose="020F0502020204030204" pitchFamily="34" charset="0"/>
                        </a:rPr>
                        <a:t>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100" b="0" i="0" u="none" strike="noStrike" dirty="0">
                          <a:solidFill>
                            <a:srgbClr val="000000"/>
                          </a:solidFill>
                          <a:effectLst/>
                          <a:latin typeface="Calibri" panose="020F0502020204030204" pitchFamily="34" charset="0"/>
                        </a:rPr>
                        <a:t>3</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altLang="ko-KR" sz="1100" b="0" i="0" u="none" strike="noStrike" dirty="0">
                          <a:solidFill>
                            <a:srgbClr val="FF0000"/>
                          </a:solidFill>
                          <a:effectLst/>
                          <a:latin typeface="Calibri" panose="020F0502020204030204" pitchFamily="34" charset="0"/>
                        </a:rPr>
                        <a:t>3</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endParaRPr lang="ko-KR" altLang="en-US" sz="11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r h="80077">
                <a:tc>
                  <a:txBody>
                    <a:bodyPr/>
                    <a:lstStyle/>
                    <a:p>
                      <a:pPr algn="ctr" fontAlgn="ctr"/>
                      <a:r>
                        <a:rPr lang="en-US" sz="1100" b="1" i="0" u="none" strike="noStrike" dirty="0" smtClean="0">
                          <a:solidFill>
                            <a:srgbClr val="00B050"/>
                          </a:solidFill>
                          <a:effectLst/>
                          <a:latin typeface="Calibri" panose="020F0502020204030204" pitchFamily="34" charset="0"/>
                        </a:rPr>
                        <a:t>Finite </a:t>
                      </a:r>
                      <a:r>
                        <a:rPr lang="en-US" altLang="zh-TW" sz="1100" b="1" i="0" u="none" strike="noStrike" dirty="0" smtClean="0">
                          <a:solidFill>
                            <a:srgbClr val="00B050"/>
                          </a:solidFill>
                          <a:effectLst/>
                          <a:latin typeface="Calibri" panose="020F0502020204030204" pitchFamily="34" charset="0"/>
                        </a:rPr>
                        <a:t>UV</a:t>
                      </a:r>
                      <a:r>
                        <a:rPr lang="zh-TW" altLang="en-US" sz="1100" b="1" i="0" u="none" strike="noStrike" dirty="0" smtClean="0">
                          <a:solidFill>
                            <a:srgbClr val="00B050"/>
                          </a:solidFill>
                          <a:effectLst/>
                          <a:latin typeface="Calibri" panose="020F0502020204030204" pitchFamily="34" charset="0"/>
                        </a:rPr>
                        <a:t> </a:t>
                      </a:r>
                      <a:r>
                        <a:rPr lang="en-US" sz="1100" b="1" i="0" u="none" strike="noStrike" dirty="0" smtClean="0">
                          <a:solidFill>
                            <a:srgbClr val="00B050"/>
                          </a:solidFill>
                          <a:effectLst/>
                          <a:latin typeface="Calibri" panose="020F0502020204030204" pitchFamily="34" charset="0"/>
                        </a:rPr>
                        <a:t>test points</a:t>
                      </a:r>
                      <a:endParaRPr lang="en-US" sz="1100" b="1" i="0" u="none" strike="noStrike" dirty="0">
                        <a:solidFill>
                          <a:srgbClr val="00B05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endParaRPr lang="ko-KR" altLang="en-US" sz="11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ko-KR" sz="1100" b="0" i="0" u="none" strike="noStrike" dirty="0" smtClean="0">
                          <a:solidFill>
                            <a:srgbClr val="00B050"/>
                          </a:solidFill>
                          <a:effectLst/>
                          <a:latin typeface="Calibri" panose="020F0502020204030204" pitchFamily="34" charset="0"/>
                        </a:rPr>
                        <a:t>Finite test point shall be the baseline</a:t>
                      </a:r>
                      <a:endParaRPr lang="ko-KR" altLang="en-US" sz="1100" b="0" i="0" u="none" strike="noStrike" dirty="0">
                        <a:solidFill>
                          <a:srgbClr val="00B05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0077">
                <a:tc>
                  <a:txBody>
                    <a:bodyPr/>
                    <a:lstStyle/>
                    <a:p>
                      <a:pPr algn="ctr" fontAlgn="ctr"/>
                      <a:r>
                        <a:rPr lang="en-US" sz="1100" b="1" i="0" u="none" strike="noStrike" dirty="0">
                          <a:solidFill>
                            <a:srgbClr val="000000"/>
                          </a:solidFill>
                          <a:effectLst/>
                          <a:latin typeface="Calibri" panose="020F0502020204030204" pitchFamily="34" charset="0"/>
                        </a:rPr>
                        <a:t>Beam phase shifter controller</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r>
                        <a:rPr lang="en-US" altLang="ko-KR" sz="1100" b="0" i="0" u="none" strike="noStrike" dirty="0">
                          <a:solidFill>
                            <a:srgbClr val="000000"/>
                          </a:solidFill>
                          <a:effectLst/>
                          <a:latin typeface="Calibri" panose="020F0502020204030204" pitchFamily="34" charset="0"/>
                        </a:rPr>
                        <a:t>degree</a:t>
                      </a:r>
                      <a:r>
                        <a:rPr lang="ko-KR" altLang="en-US" sz="1100" b="0" i="0" u="none" strike="noStrike" dirty="0">
                          <a:solidFill>
                            <a:srgbClr val="000000"/>
                          </a:solidFill>
                          <a:effectLst/>
                          <a:latin typeface="Calibri" panose="020F050202020403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Calibri" panose="020F0502020204030204" pitchFamily="34" charset="0"/>
                        </a:rPr>
                        <a:t>45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Calibri" panose="020F0502020204030204" pitchFamily="34" charset="0"/>
                        </a:rPr>
                        <a:t>45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Calibri" panose="020F0502020204030204" pitchFamily="34" charset="0"/>
                        </a:rPr>
                        <a:t>45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Calibri" panose="020F0502020204030204" pitchFamily="34" charset="0"/>
                        </a:rPr>
                        <a:t>45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Calibri" panose="020F0502020204030204" pitchFamily="34" charset="0"/>
                        </a:rPr>
                        <a:t>45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smtClean="0">
                          <a:solidFill>
                            <a:srgbClr val="FF0000"/>
                          </a:solidFill>
                          <a:effectLst/>
                          <a:latin typeface="Calibri" panose="020F0502020204030204" pitchFamily="34" charset="0"/>
                        </a:rPr>
                        <a:t>45</a:t>
                      </a:r>
                      <a:endParaRPr 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ko-KR" sz="1100" b="0" i="0" u="none" strike="noStrike" dirty="0">
                          <a:solidFill>
                            <a:srgbClr val="000000"/>
                          </a:solidFill>
                          <a:effectLst/>
                          <a:latin typeface="Calibri" panose="020F0502020204030204" pitchFamily="34" charset="0"/>
                        </a:rPr>
                        <a:t>Finite beam shall be the baseline</a:t>
                      </a:r>
                      <a:endParaRPr lang="ko-KR" altLang="en-US" sz="11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0077">
                <a:tc>
                  <a:txBody>
                    <a:bodyPr/>
                    <a:lstStyle/>
                    <a:p>
                      <a:pPr algn="ctr" fontAlgn="ctr"/>
                      <a:r>
                        <a:rPr lang="en-US" sz="1100" b="1" i="0" u="none" strike="noStrike" dirty="0">
                          <a:solidFill>
                            <a:srgbClr val="FF0000"/>
                          </a:solidFill>
                          <a:effectLst/>
                          <a:latin typeface="Calibri" panose="020F0502020204030204" pitchFamily="34" charset="0"/>
                        </a:rPr>
                        <a:t>Antenna type (patch, dipole, or both)</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r>
                        <a:rPr lang="ko-KR" altLang="en-US" sz="1100" b="0" i="0" u="none" strike="noStrike" dirty="0">
                          <a:solidFill>
                            <a:srgbClr val="FF0000"/>
                          </a:solidFill>
                          <a:effectLst/>
                          <a:latin typeface="Calibri" panose="020F050202020403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FF0000"/>
                          </a:solidFill>
                          <a:effectLst/>
                          <a:latin typeface="Calibri" panose="020F0502020204030204" pitchFamily="34" charset="0"/>
                        </a:rPr>
                        <a: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FF0000"/>
                          </a:solidFill>
                          <a:effectLst/>
                          <a:latin typeface="Calibri" panose="020F0502020204030204" pitchFamily="34" charset="0"/>
                        </a:rPr>
                        <a: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FF0000"/>
                          </a:solidFill>
                          <a:effectLst/>
                          <a:latin typeface="Calibri" panose="020F0502020204030204" pitchFamily="34" charset="0"/>
                        </a:rPr>
                        <a: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FF0000"/>
                          </a:solidFill>
                          <a:effectLst/>
                          <a:latin typeface="Calibri" panose="020F0502020204030204" pitchFamily="34" charset="0"/>
                        </a:rPr>
                        <a: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FF0000"/>
                          </a:solidFill>
                          <a:effectLst/>
                          <a:latin typeface="Calibri" panose="020F0502020204030204" pitchFamily="34" charset="0"/>
                        </a:rPr>
                        <a: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smtClean="0">
                          <a:solidFill>
                            <a:srgbClr val="FF0000"/>
                          </a:solidFill>
                          <a:effectLst/>
                          <a:latin typeface="Calibri" panose="020F0502020204030204" pitchFamily="34" charset="0"/>
                        </a:rPr>
                        <a:t>-</a:t>
                      </a:r>
                      <a:endParaRPr 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100" b="0" i="0" u="none" strike="noStrike" dirty="0" smtClean="0">
                          <a:solidFill>
                            <a:srgbClr val="FF0000"/>
                          </a:solidFill>
                          <a:effectLst/>
                          <a:latin typeface="Calibri" panose="020F0502020204030204" pitchFamily="34" charset="0"/>
                        </a:rPr>
                        <a:t>Depends on the</a:t>
                      </a:r>
                      <a:r>
                        <a:rPr lang="en-US" altLang="ko-KR" sz="1100" b="0" i="0" u="none" strike="noStrike" baseline="0" dirty="0" smtClean="0">
                          <a:solidFill>
                            <a:srgbClr val="FF0000"/>
                          </a:solidFill>
                          <a:effectLst/>
                          <a:latin typeface="Calibri" panose="020F0502020204030204" pitchFamily="34" charset="0"/>
                        </a:rPr>
                        <a:t> current implementation</a:t>
                      </a:r>
                      <a:endParaRPr lang="ko-KR" alt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6"/>
                  </a:ext>
                </a:extLst>
              </a:tr>
              <a:tr h="80077">
                <a:tc>
                  <a:txBody>
                    <a:bodyPr/>
                    <a:lstStyle/>
                    <a:p>
                      <a:pPr algn="ctr" fontAlgn="ctr"/>
                      <a:r>
                        <a:rPr lang="en-US" sz="1100" b="1" i="0" u="none" strike="noStrike" dirty="0" smtClean="0">
                          <a:solidFill>
                            <a:srgbClr val="000000"/>
                          </a:solidFill>
                          <a:effectLst/>
                          <a:latin typeface="Calibri" panose="020F0502020204030204" pitchFamily="34" charset="0"/>
                        </a:rPr>
                        <a:t>Antenna</a:t>
                      </a:r>
                      <a:r>
                        <a:rPr lang="en-US" sz="1100" b="1" i="0" u="none" strike="noStrike" dirty="0" smtClean="0">
                          <a:solidFill>
                            <a:srgbClr val="00B050"/>
                          </a:solidFill>
                          <a:effectLst/>
                          <a:latin typeface="Calibri" panose="020F0502020204030204" pitchFamily="34" charset="0"/>
                        </a:rPr>
                        <a:t> module/set</a:t>
                      </a:r>
                      <a:r>
                        <a:rPr lang="zh-TW" altLang="en-US" sz="1100" b="1" i="0" u="none" strike="noStrike" dirty="0" smtClean="0">
                          <a:solidFill>
                            <a:srgbClr val="000000"/>
                          </a:solidFill>
                          <a:effectLst/>
                          <a:latin typeface="Calibri" panose="020F0502020204030204" pitchFamily="34" charset="0"/>
                        </a:rPr>
                        <a:t> </a:t>
                      </a:r>
                      <a:r>
                        <a:rPr lang="en-US" sz="1100" b="1" i="0" u="none" strike="noStrike" dirty="0" smtClean="0">
                          <a:solidFill>
                            <a:srgbClr val="000000"/>
                          </a:solidFill>
                          <a:effectLst/>
                          <a:latin typeface="Calibri" panose="020F0502020204030204" pitchFamily="34" charset="0"/>
                        </a:rPr>
                        <a:t>location </a:t>
                      </a:r>
                      <a:r>
                        <a:rPr lang="en-US" sz="1100" b="1" i="0" u="none" strike="noStrike" dirty="0">
                          <a:solidFill>
                            <a:srgbClr val="000000"/>
                          </a:solidFill>
                          <a:effectLst/>
                          <a:latin typeface="Calibri" panose="020F0502020204030204" pitchFamily="34" charset="0"/>
                        </a:rPr>
                        <a:t>(front, back, top-side, left-side, right-side, bottom-side)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r>
                        <a:rPr lang="ko-KR" altLang="en-US" sz="1100" b="0" i="0" u="none" strike="noStrike" dirty="0">
                          <a:solidFill>
                            <a:srgbClr val="000000"/>
                          </a:solidFill>
                          <a:effectLst/>
                          <a:latin typeface="Calibri" panose="020F050202020403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100" b="0" i="0" u="none" strike="noStrike" dirty="0">
                          <a:solidFill>
                            <a:srgbClr val="000000"/>
                          </a:solidFill>
                          <a:effectLst/>
                          <a:latin typeface="Calibri" panose="020F0502020204030204" pitchFamily="34" charset="0"/>
                        </a:rPr>
                        <a:t>Top </a:t>
                      </a:r>
                      <a:r>
                        <a:rPr lang="en-US" altLang="ko-KR" sz="1100" b="0" i="0" u="none" strike="noStrike" dirty="0" smtClean="0">
                          <a:solidFill>
                            <a:srgbClr val="000000"/>
                          </a:solidFill>
                          <a:effectLst/>
                          <a:latin typeface="Calibri" panose="020F0502020204030204" pitchFamily="34" charset="0"/>
                        </a:rPr>
                        <a:t>/ </a:t>
                      </a:r>
                      <a:r>
                        <a:rPr lang="en-US" altLang="ko-KR" sz="1100" b="0" i="0" u="none" strike="noStrike" dirty="0">
                          <a:solidFill>
                            <a:srgbClr val="000000"/>
                          </a:solidFill>
                          <a:effectLst/>
                          <a:latin typeface="Calibri" panose="020F0502020204030204" pitchFamily="34" charset="0"/>
                        </a:rPr>
                        <a:t>Bottom</a:t>
                      </a:r>
                      <a:endParaRPr lang="en-US" sz="11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100" b="0" i="0" u="none" strike="noStrike" dirty="0">
                          <a:solidFill>
                            <a:srgbClr val="000000"/>
                          </a:solidFill>
                          <a:effectLst/>
                          <a:latin typeface="Calibri" panose="020F0502020204030204" pitchFamily="34" charset="0"/>
                        </a:rPr>
                        <a:t>Top </a:t>
                      </a:r>
                      <a:r>
                        <a:rPr lang="en-US" altLang="ko-KR" sz="1100" b="0" i="0" u="none" strike="noStrike" dirty="0" smtClean="0">
                          <a:solidFill>
                            <a:srgbClr val="000000"/>
                          </a:solidFill>
                          <a:effectLst/>
                          <a:latin typeface="Calibri" panose="020F0502020204030204" pitchFamily="34" charset="0"/>
                        </a:rPr>
                        <a:t>/ </a:t>
                      </a:r>
                      <a:r>
                        <a:rPr lang="en-US" altLang="ko-KR" sz="1100" b="0" i="0" u="none" strike="noStrike" dirty="0">
                          <a:solidFill>
                            <a:srgbClr val="000000"/>
                          </a:solidFill>
                          <a:effectLst/>
                          <a:latin typeface="Calibri" panose="020F0502020204030204" pitchFamily="34" charset="0"/>
                        </a:rPr>
                        <a:t>Bottom</a:t>
                      </a:r>
                      <a:endParaRPr lang="en-US" sz="11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100" b="0" i="0" u="none" strike="noStrike" dirty="0">
                          <a:solidFill>
                            <a:srgbClr val="000000"/>
                          </a:solidFill>
                          <a:effectLst/>
                          <a:latin typeface="Calibri" panose="020F0502020204030204" pitchFamily="34" charset="0"/>
                        </a:rPr>
                        <a:t>Top &amp; Bottom</a:t>
                      </a:r>
                      <a:endParaRPr lang="en-US" sz="11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100" b="0" i="0" u="none" strike="noStrike" dirty="0">
                          <a:solidFill>
                            <a:srgbClr val="000000"/>
                          </a:solidFill>
                          <a:effectLst/>
                          <a:latin typeface="Calibri" panose="020F0502020204030204" pitchFamily="34" charset="0"/>
                        </a:rPr>
                        <a:t>Top &amp; Bottom</a:t>
                      </a:r>
                      <a:endParaRPr lang="en-US" sz="11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100" b="0" i="0" u="none" strike="noStrike" dirty="0">
                          <a:solidFill>
                            <a:srgbClr val="000000"/>
                          </a:solidFill>
                          <a:effectLst/>
                          <a:latin typeface="Calibri" panose="020F0502020204030204" pitchFamily="34" charset="0"/>
                        </a:rPr>
                        <a:t>Left &amp; </a:t>
                      </a:r>
                      <a:r>
                        <a:rPr lang="en-US" altLang="ko-KR" sz="1100" b="0" i="0" u="none" strike="noStrike" dirty="0" smtClean="0">
                          <a:solidFill>
                            <a:srgbClr val="000000"/>
                          </a:solidFill>
                          <a:effectLst/>
                          <a:latin typeface="Calibri" panose="020F0502020204030204" pitchFamily="34" charset="0"/>
                        </a:rPr>
                        <a:t>Right </a:t>
                      </a:r>
                      <a:r>
                        <a:rPr lang="en-US" altLang="ko-KR" sz="1100" b="0" i="0" u="none" strike="noStrike" dirty="0">
                          <a:solidFill>
                            <a:srgbClr val="000000"/>
                          </a:solidFill>
                          <a:effectLst/>
                          <a:latin typeface="Calibri" panose="020F0502020204030204" pitchFamily="34" charset="0"/>
                        </a:rPr>
                        <a:t>&amp; Bottom</a:t>
                      </a:r>
                      <a:endParaRPr lang="en-US" sz="11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100" b="0" i="0" u="none" strike="noStrike" dirty="0" smtClean="0">
                          <a:solidFill>
                            <a:srgbClr val="000000"/>
                          </a:solidFill>
                          <a:effectLst/>
                          <a:latin typeface="Calibri" panose="020F0502020204030204" pitchFamily="34" charset="0"/>
                        </a:rPr>
                        <a:t>Left &amp; </a:t>
                      </a:r>
                      <a:r>
                        <a:rPr lang="en-US" altLang="ko-KR" sz="1100" b="0" i="0" u="none" strike="noStrike" dirty="0" smtClean="0">
                          <a:solidFill>
                            <a:srgbClr val="000000"/>
                          </a:solidFill>
                          <a:effectLst/>
                          <a:latin typeface="Calibri" panose="020F0502020204030204" pitchFamily="34" charset="0"/>
                        </a:rPr>
                        <a:t>Right &amp; </a:t>
                      </a:r>
                      <a:r>
                        <a:rPr lang="en-US" altLang="ko-KR" sz="1100" b="0" i="0" u="none" strike="noStrike" dirty="0" smtClean="0">
                          <a:solidFill>
                            <a:srgbClr val="000000"/>
                          </a:solidFill>
                          <a:effectLst/>
                          <a:latin typeface="Calibri" panose="020F0502020204030204" pitchFamily="34" charset="0"/>
                        </a:rPr>
                        <a:t>Bottom</a:t>
                      </a:r>
                      <a:endParaRPr 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100" b="0" i="0" u="none" strike="noStrike" dirty="0" smtClean="0">
                          <a:solidFill>
                            <a:srgbClr val="000000"/>
                          </a:solidFill>
                          <a:effectLst/>
                          <a:latin typeface="Calibri" panose="020F0502020204030204" pitchFamily="34" charset="0"/>
                        </a:rPr>
                        <a:t>combination of the lists are not precluded.</a:t>
                      </a:r>
                      <a:endParaRPr lang="ko-KR" altLang="en-US" sz="11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7"/>
                  </a:ext>
                </a:extLst>
              </a:tr>
              <a:tr h="40038">
                <a:tc>
                  <a:txBody>
                    <a:bodyPr/>
                    <a:lstStyle/>
                    <a:p>
                      <a:pPr algn="ctr" fontAlgn="ctr"/>
                      <a:r>
                        <a:rPr lang="en-US" sz="1100" b="1" i="0" u="none" strike="noStrike" kern="1200" dirty="0" smtClean="0">
                          <a:solidFill>
                            <a:srgbClr val="FF0000"/>
                          </a:solidFill>
                          <a:effectLst/>
                          <a:latin typeface="Calibri" panose="020F0502020204030204" pitchFamily="34" charset="0"/>
                          <a:ea typeface="+mn-ea"/>
                          <a:cs typeface="+mn-cs"/>
                        </a:rPr>
                        <a:t>Front cover (Plastic, Glass, Ceramic, Metal)</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r>
                        <a:rPr lang="ko-KR" altLang="en-US" sz="1100" b="0" i="0" u="none" strike="noStrike" dirty="0">
                          <a:solidFill>
                            <a:srgbClr val="000000"/>
                          </a:solidFill>
                          <a:effectLst/>
                          <a:latin typeface="Calibri" panose="020F050202020403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Calibri" panose="020F0502020204030204" pitchFamily="34" charset="0"/>
                        </a:rPr>
                        <a:t>Glass</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Calibri" panose="020F0502020204030204" pitchFamily="34" charset="0"/>
                        </a:rPr>
                        <a:t>Glass</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Calibri" panose="020F0502020204030204" pitchFamily="34" charset="0"/>
                        </a:rPr>
                        <a:t>Glass</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Calibri" panose="020F0502020204030204" pitchFamily="34" charset="0"/>
                        </a:rPr>
                        <a:t>Glass</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Calibri" panose="020F0502020204030204" pitchFamily="34" charset="0"/>
                        </a:rPr>
                        <a:t>Glass</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FF0000"/>
                          </a:solidFill>
                          <a:effectLst/>
                          <a:latin typeface="Calibri" panose="020F0502020204030204" pitchFamily="34" charset="0"/>
                        </a:rPr>
                        <a:t>Plastic</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ko-KR" altLang="en-US" sz="11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8"/>
                  </a:ext>
                </a:extLst>
              </a:tr>
              <a:tr h="40038">
                <a:tc>
                  <a:txBody>
                    <a:bodyPr/>
                    <a:lstStyle/>
                    <a:p>
                      <a:pPr algn="ctr" fontAlgn="ctr"/>
                      <a:r>
                        <a:rPr lang="en-US" sz="1100" b="1" i="0" u="none" strike="noStrike" kern="1200" dirty="0" smtClean="0">
                          <a:solidFill>
                            <a:srgbClr val="FF0000"/>
                          </a:solidFill>
                          <a:effectLst/>
                          <a:latin typeface="Calibri" panose="020F0502020204030204" pitchFamily="34" charset="0"/>
                          <a:ea typeface="+mn-ea"/>
                          <a:cs typeface="+mn-cs"/>
                        </a:rPr>
                        <a:t>Back cover (Plastic, Glass, Ceramic, Metal)</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endParaRPr lang="ko-KR" altLang="en-US" sz="11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Calibri" panose="020F0502020204030204" pitchFamily="34" charset="0"/>
                        </a:rPr>
                        <a:t>Glass</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Calibri" panose="020F0502020204030204" pitchFamily="34" charset="0"/>
                        </a:rPr>
                        <a:t>Glass</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Calibri" panose="020F0502020204030204" pitchFamily="34" charset="0"/>
                        </a:rPr>
                        <a:t>Glass</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Calibri" panose="020F0502020204030204" pitchFamily="34" charset="0"/>
                        </a:rPr>
                        <a:t>Glass</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Calibri" panose="020F0502020204030204" pitchFamily="34" charset="0"/>
                        </a:rPr>
                        <a:t>Glass</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FF0000"/>
                          </a:solidFill>
                          <a:effectLst/>
                          <a:latin typeface="Calibri" panose="020F0502020204030204" pitchFamily="34" charset="0"/>
                        </a:rPr>
                        <a:t>Plastic</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ko-KR" altLang="en-US" sz="11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0153">
                <a:tc>
                  <a:txBody>
                    <a:bodyPr/>
                    <a:lstStyle/>
                    <a:p>
                      <a:pPr algn="ctr" fontAlgn="ctr"/>
                      <a:r>
                        <a:rPr lang="en-US" sz="1100" b="1" i="0" u="none" strike="noStrike" kern="1200" dirty="0" smtClean="0">
                          <a:solidFill>
                            <a:srgbClr val="FF0000"/>
                          </a:solidFill>
                          <a:effectLst/>
                          <a:latin typeface="Calibri" panose="020F0502020204030204" pitchFamily="34" charset="0"/>
                          <a:ea typeface="+mn-ea"/>
                          <a:cs typeface="+mn-cs"/>
                        </a:rPr>
                        <a:t>Side cover / Frame (Plastic, Glass, Ceramic, Metal)</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r>
                        <a:rPr lang="ko-KR" altLang="en-US" sz="1100" b="0" i="0" u="none" strike="noStrike" dirty="0">
                          <a:solidFill>
                            <a:srgbClr val="000000"/>
                          </a:solidFill>
                          <a:effectLst/>
                          <a:latin typeface="Calibri" panose="020F050202020403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Calibri" panose="020F0502020204030204" pitchFamily="34" charset="0"/>
                        </a:rPr>
                        <a:t>Metal</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smtClean="0">
                          <a:solidFill>
                            <a:srgbClr val="000000"/>
                          </a:solidFill>
                          <a:effectLst/>
                          <a:latin typeface="Calibri" panose="020F0502020204030204" pitchFamily="34" charset="0"/>
                        </a:rPr>
                        <a:t>Plastic</a:t>
                      </a:r>
                      <a:endParaRPr lang="en-US" sz="11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Calibri" panose="020F0502020204030204" pitchFamily="34" charset="0"/>
                        </a:rPr>
                        <a:t>Metal</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Calibri" panose="020F0502020204030204" pitchFamily="34" charset="0"/>
                        </a:rPr>
                        <a:t>Metal</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Calibri" panose="020F0502020204030204" pitchFamily="34" charset="0"/>
                        </a:rPr>
                        <a:t>Metal</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smtClean="0">
                          <a:solidFill>
                            <a:srgbClr val="FF0000"/>
                          </a:solidFill>
                          <a:effectLst/>
                          <a:latin typeface="Calibri" panose="020F0502020204030204" pitchFamily="34" charset="0"/>
                        </a:rPr>
                        <a:t>Plastic</a:t>
                      </a:r>
                      <a:endParaRPr 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100" b="0" i="0" u="none" strike="noStrike" dirty="0">
                          <a:solidFill>
                            <a:srgbClr val="000000"/>
                          </a:solidFill>
                          <a:effectLst/>
                          <a:latin typeface="Calibri" panose="020F0502020204030204" pitchFamily="34" charset="0"/>
                        </a:rPr>
                        <a:t>Legacy</a:t>
                      </a:r>
                      <a:r>
                        <a:rPr lang="en-US" altLang="ko-KR" sz="1100" b="0" i="0" u="none" strike="noStrike" baseline="0" dirty="0">
                          <a:solidFill>
                            <a:srgbClr val="000000"/>
                          </a:solidFill>
                          <a:effectLst/>
                          <a:latin typeface="Calibri" panose="020F0502020204030204" pitchFamily="34" charset="0"/>
                        </a:rPr>
                        <a:t> antenna performance degradation by mutual coupling w/ NR antenna or vice versa.</a:t>
                      </a:r>
                      <a:endParaRPr lang="ko-KR" altLang="en-US" sz="11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9"/>
                  </a:ext>
                </a:extLst>
              </a:tr>
              <a:tr h="40038">
                <a:tc>
                  <a:txBody>
                    <a:bodyPr/>
                    <a:lstStyle/>
                    <a:p>
                      <a:pPr algn="ctr" fontAlgn="ctr"/>
                      <a:r>
                        <a:rPr lang="en-US" sz="1100" b="1" i="0" u="none" strike="noStrike" kern="1200" dirty="0">
                          <a:solidFill>
                            <a:srgbClr val="FF0000"/>
                          </a:solidFill>
                          <a:effectLst/>
                          <a:latin typeface="Calibri" panose="020F0502020204030204" pitchFamily="34" charset="0"/>
                          <a:ea typeface="+mn-ea"/>
                          <a:cs typeface="+mn-cs"/>
                        </a:rPr>
                        <a:t>Device size </a:t>
                      </a:r>
                      <a:r>
                        <a:rPr lang="en-US" sz="1100" b="1" i="0" u="none" strike="noStrike" kern="1200" dirty="0" smtClean="0">
                          <a:solidFill>
                            <a:srgbClr val="FF0000"/>
                          </a:solidFill>
                          <a:effectLst/>
                          <a:latin typeface="Calibri" panose="020F0502020204030204" pitchFamily="34" charset="0"/>
                          <a:ea typeface="+mn-ea"/>
                          <a:cs typeface="+mn-cs"/>
                        </a:rPr>
                        <a:t>(</a:t>
                      </a:r>
                      <a:r>
                        <a:rPr lang="en-US" sz="1100" b="1" i="0" u="none" strike="noStrike" kern="1200" dirty="0" err="1" smtClean="0">
                          <a:solidFill>
                            <a:srgbClr val="FF0000"/>
                          </a:solidFill>
                          <a:effectLst/>
                          <a:latin typeface="Calibri" panose="020F0502020204030204" pitchFamily="34" charset="0"/>
                          <a:ea typeface="+mn-ea"/>
                          <a:cs typeface="+mn-cs"/>
                        </a:rPr>
                        <a:t>WxHxD</a:t>
                      </a:r>
                      <a:r>
                        <a:rPr lang="en-US" sz="1100" b="1" i="0" u="none" strike="noStrike" kern="1200" dirty="0" smtClean="0">
                          <a:solidFill>
                            <a:srgbClr val="FF0000"/>
                          </a:solidFill>
                          <a:effectLst/>
                          <a:latin typeface="Calibri" panose="020F0502020204030204" pitchFamily="34" charset="0"/>
                          <a:ea typeface="+mn-ea"/>
                          <a:cs typeface="+mn-cs"/>
                        </a:rPr>
                        <a:t>)</a:t>
                      </a:r>
                      <a:endParaRPr lang="en-US" sz="1100" b="1" i="0" u="none" strike="noStrike" kern="1200" dirty="0">
                        <a:solidFill>
                          <a:srgbClr val="FF0000"/>
                        </a:solidFill>
                        <a:effectLst/>
                        <a:latin typeface="Calibri" panose="020F0502020204030204" pitchFamily="34" charset="0"/>
                        <a:ea typeface="+mn-ea"/>
                        <a:cs typeface="+mn-cs"/>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r>
                        <a:rPr lang="en-US" sz="1100" b="0" i="0" u="none" strike="noStrike" dirty="0" smtClean="0">
                          <a:solidFill>
                            <a:srgbClr val="FF0000"/>
                          </a:solidFill>
                          <a:effectLst/>
                          <a:latin typeface="Calibri" panose="020F0502020204030204" pitchFamily="34" charset="0"/>
                        </a:rPr>
                        <a:t>cm3</a:t>
                      </a:r>
                      <a:endParaRPr 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smtClean="0">
                          <a:solidFill>
                            <a:srgbClr val="FF0000"/>
                          </a:solidFill>
                          <a:effectLst/>
                          <a:latin typeface="Calibri" panose="020F0502020204030204" pitchFamily="34" charset="0"/>
                        </a:rPr>
                        <a:t>66.6</a:t>
                      </a:r>
                      <a:endParaRPr 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smtClean="0">
                          <a:solidFill>
                            <a:srgbClr val="FF0000"/>
                          </a:solidFill>
                          <a:effectLst/>
                          <a:latin typeface="Calibri" panose="020F0502020204030204" pitchFamily="34" charset="0"/>
                        </a:rPr>
                        <a:t>66.6</a:t>
                      </a:r>
                      <a:endParaRPr 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smtClean="0">
                          <a:solidFill>
                            <a:srgbClr val="FF0000"/>
                          </a:solidFill>
                          <a:effectLst/>
                          <a:latin typeface="Calibri" panose="020F0502020204030204" pitchFamily="34" charset="0"/>
                        </a:rPr>
                        <a:t>66.6</a:t>
                      </a:r>
                      <a:endParaRPr 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100" b="0" i="0" u="none" strike="noStrike" dirty="0" smtClean="0">
                          <a:solidFill>
                            <a:srgbClr val="FF0000"/>
                          </a:solidFill>
                          <a:effectLst/>
                          <a:latin typeface="Calibri" panose="020F0502020204030204" pitchFamily="34" charset="0"/>
                        </a:rPr>
                        <a:t>66.6</a:t>
                      </a:r>
                      <a:endParaRPr 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100" b="0" i="0" u="none" strike="noStrike" dirty="0" smtClean="0">
                          <a:solidFill>
                            <a:srgbClr val="FF0000"/>
                          </a:solidFill>
                          <a:effectLst/>
                          <a:latin typeface="Calibri" panose="020F0502020204030204" pitchFamily="34" charset="0"/>
                        </a:rPr>
                        <a:t>66.6</a:t>
                      </a:r>
                      <a:endParaRPr 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100" b="0" i="0" u="none" strike="noStrike" dirty="0" smtClean="0">
                          <a:solidFill>
                            <a:srgbClr val="FF0000"/>
                          </a:solidFill>
                          <a:effectLst/>
                          <a:latin typeface="Calibri" panose="020F0502020204030204" pitchFamily="34" charset="0"/>
                        </a:rPr>
                        <a:t>66.6</a:t>
                      </a:r>
                      <a:endParaRPr 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100" b="0" i="0" u="none" strike="noStrike" dirty="0">
                          <a:solidFill>
                            <a:srgbClr val="FF0000"/>
                          </a:solidFill>
                          <a:effectLst/>
                          <a:latin typeface="Calibri" panose="020F0502020204030204" pitchFamily="34" charset="0"/>
                        </a:rPr>
                        <a:t>This is for information</a:t>
                      </a:r>
                      <a:endParaRPr lang="ko-KR" alt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0"/>
                  </a:ext>
                </a:extLst>
              </a:tr>
              <a:tr h="40038">
                <a:tc>
                  <a:txBody>
                    <a:bodyPr/>
                    <a:lstStyle/>
                    <a:p>
                      <a:pPr algn="ctr" fontAlgn="ctr"/>
                      <a:r>
                        <a:rPr lang="en-US" sz="1100" b="1" i="0" u="none" strike="noStrike" kern="1200" dirty="0">
                          <a:solidFill>
                            <a:srgbClr val="000000"/>
                          </a:solidFill>
                          <a:effectLst/>
                          <a:latin typeface="Calibri" panose="020F0502020204030204" pitchFamily="34" charset="0"/>
                          <a:ea typeface="+mn-ea"/>
                          <a:cs typeface="+mn-cs"/>
                        </a:rPr>
                        <a:t>Display </a:t>
                      </a:r>
                      <a:r>
                        <a:rPr lang="en-US" sz="1100" b="1" i="0" u="none" strike="noStrike" kern="1200" dirty="0" smtClean="0">
                          <a:solidFill>
                            <a:srgbClr val="000000"/>
                          </a:solidFill>
                          <a:effectLst/>
                          <a:latin typeface="Calibri" panose="020F0502020204030204" pitchFamily="34" charset="0"/>
                          <a:ea typeface="+mn-ea"/>
                          <a:cs typeface="+mn-cs"/>
                        </a:rPr>
                        <a:t>panel – Full (Y)</a:t>
                      </a:r>
                      <a:r>
                        <a:rPr lang="en-US" sz="1100" b="1" i="0" u="none" strike="noStrike" kern="1200" baseline="0" dirty="0" smtClean="0">
                          <a:solidFill>
                            <a:srgbClr val="000000"/>
                          </a:solidFill>
                          <a:effectLst/>
                          <a:latin typeface="Calibri" panose="020F0502020204030204" pitchFamily="34" charset="0"/>
                          <a:ea typeface="+mn-ea"/>
                          <a:cs typeface="+mn-cs"/>
                        </a:rPr>
                        <a:t> or Partial (N)</a:t>
                      </a:r>
                      <a:endParaRPr lang="en-US" sz="1100" b="1" i="0" u="none" strike="noStrike" kern="1200" dirty="0">
                        <a:solidFill>
                          <a:srgbClr val="000000"/>
                        </a:solidFill>
                        <a:effectLst/>
                        <a:latin typeface="Calibri" panose="020F0502020204030204" pitchFamily="34" charset="0"/>
                        <a:ea typeface="+mn-ea"/>
                        <a:cs typeface="+mn-cs"/>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r>
                        <a:rPr lang="en-US" sz="1100" b="0" i="0" u="none" strike="noStrike" dirty="0">
                          <a:solidFill>
                            <a:srgbClr val="000000"/>
                          </a:solidFill>
                          <a:effectLst/>
                          <a:latin typeface="Calibri" panose="020F0502020204030204" pitchFamily="34" charset="0"/>
                        </a:rPr>
                        <a:t>Y/N</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Calibri" panose="020F0502020204030204" pitchFamily="34" charset="0"/>
                        </a:rPr>
                        <a:t>Y</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dirty="0">
                          <a:solidFill>
                            <a:srgbClr val="000000"/>
                          </a:solidFill>
                          <a:effectLst/>
                          <a:latin typeface="Calibri" panose="020F0502020204030204" pitchFamily="34" charset="0"/>
                        </a:rPr>
                        <a:t>Y</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dirty="0">
                          <a:solidFill>
                            <a:srgbClr val="000000"/>
                          </a:solidFill>
                          <a:effectLst/>
                          <a:latin typeface="Calibri" panose="020F0502020204030204" pitchFamily="34" charset="0"/>
                        </a:rPr>
                        <a:t>Y</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dirty="0">
                          <a:solidFill>
                            <a:srgbClr val="000000"/>
                          </a:solidFill>
                          <a:effectLst/>
                          <a:latin typeface="Calibri" panose="020F0502020204030204" pitchFamily="34" charset="0"/>
                        </a:rPr>
                        <a:t>N</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dirty="0">
                          <a:solidFill>
                            <a:srgbClr val="000000"/>
                          </a:solidFill>
                          <a:effectLst/>
                          <a:latin typeface="Calibri" panose="020F0502020204030204" pitchFamily="34" charset="0"/>
                        </a:rPr>
                        <a:t>Y</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FF0000"/>
                          </a:solidFill>
                          <a:effectLst/>
                          <a:latin typeface="Calibri" panose="020F0502020204030204" pitchFamily="34" charset="0"/>
                        </a:rPr>
                        <a:t>Y</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ko-KR" altLang="en-US" sz="11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1"/>
                  </a:ext>
                </a:extLst>
              </a:tr>
              <a:tr h="120115">
                <a:tc>
                  <a:txBody>
                    <a:bodyPr/>
                    <a:lstStyle/>
                    <a:p>
                      <a:pPr algn="ctr" fontAlgn="ctr"/>
                      <a:r>
                        <a:rPr lang="en-US" sz="1100" b="1" i="0" u="none" strike="noStrike" kern="1200" dirty="0">
                          <a:solidFill>
                            <a:srgbClr val="FF0000"/>
                          </a:solidFill>
                          <a:effectLst/>
                          <a:latin typeface="Calibri" panose="020F0502020204030204" pitchFamily="34" charset="0"/>
                          <a:ea typeface="+mn-ea"/>
                          <a:cs typeface="+mn-cs"/>
                        </a:rPr>
                        <a:t>Bezel Margin</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r>
                        <a:rPr lang="en-US" sz="1100" b="0" i="0" u="none" strike="noStrike" dirty="0" smtClean="0">
                          <a:solidFill>
                            <a:srgbClr val="FF0000"/>
                          </a:solidFill>
                          <a:effectLst/>
                          <a:latin typeface="Calibri" panose="020F0502020204030204" pitchFamily="34" charset="0"/>
                        </a:rPr>
                        <a:t>mm</a:t>
                      </a:r>
                      <a:endParaRPr 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smtClean="0">
                          <a:solidFill>
                            <a:srgbClr val="FF0000"/>
                          </a:solidFill>
                          <a:effectLst/>
                          <a:latin typeface="Calibri" panose="020F0502020204030204" pitchFamily="34" charset="0"/>
                        </a:rPr>
                        <a:t>1.5</a:t>
                      </a:r>
                      <a:endParaRPr 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smtClean="0">
                          <a:solidFill>
                            <a:srgbClr val="FF0000"/>
                          </a:solidFill>
                          <a:effectLst/>
                          <a:latin typeface="Calibri" panose="020F0502020204030204" pitchFamily="34" charset="0"/>
                        </a:rPr>
                        <a:t>1.5</a:t>
                      </a:r>
                      <a:endParaRPr 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smtClean="0">
                          <a:solidFill>
                            <a:srgbClr val="FF0000"/>
                          </a:solidFill>
                          <a:effectLst/>
                          <a:latin typeface="Calibri" panose="020F0502020204030204" pitchFamily="34" charset="0"/>
                        </a:rPr>
                        <a:t>1.5</a:t>
                      </a:r>
                      <a:endParaRPr 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100" b="0" i="0" u="none" strike="noStrike" dirty="0" smtClean="0">
                          <a:solidFill>
                            <a:srgbClr val="FF0000"/>
                          </a:solidFill>
                          <a:effectLst/>
                          <a:latin typeface="Calibri" panose="020F0502020204030204" pitchFamily="34" charset="0"/>
                        </a:rPr>
                        <a:t>1.5</a:t>
                      </a:r>
                      <a:endParaRPr 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100" b="0" i="0" u="none" strike="noStrike" dirty="0" smtClean="0">
                          <a:solidFill>
                            <a:srgbClr val="FF0000"/>
                          </a:solidFill>
                          <a:effectLst/>
                          <a:latin typeface="Calibri" panose="020F0502020204030204" pitchFamily="34" charset="0"/>
                        </a:rPr>
                        <a:t>1.5</a:t>
                      </a:r>
                      <a:endParaRPr 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100" b="0" i="0" u="none" strike="noStrike" dirty="0" smtClean="0">
                          <a:solidFill>
                            <a:srgbClr val="FF0000"/>
                          </a:solidFill>
                          <a:effectLst/>
                          <a:latin typeface="Calibri" panose="020F0502020204030204" pitchFamily="34" charset="0"/>
                        </a:rPr>
                        <a:t>1.5</a:t>
                      </a:r>
                      <a:endParaRPr 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100" b="0" i="0" u="none" strike="noStrike" dirty="0">
                          <a:solidFill>
                            <a:srgbClr val="FF0000"/>
                          </a:solidFill>
                          <a:effectLst/>
                          <a:latin typeface="Calibri" panose="020F0502020204030204" pitchFamily="34" charset="0"/>
                        </a:rPr>
                        <a:t>M</a:t>
                      </a:r>
                      <a:r>
                        <a:rPr lang="en-US" altLang="ko-KR" sz="1100" b="0" i="0" u="none" strike="noStrike" baseline="0" dirty="0">
                          <a:solidFill>
                            <a:srgbClr val="FF0000"/>
                          </a:solidFill>
                          <a:effectLst/>
                          <a:latin typeface="Calibri" panose="020F0502020204030204" pitchFamily="34" charset="0"/>
                        </a:rPr>
                        <a:t>odule can’t be placed outer edge of UE to secure mechanical reliability</a:t>
                      </a:r>
                      <a:endParaRPr lang="ko-KR" alt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2"/>
                  </a:ext>
                </a:extLst>
              </a:tr>
            </a:tbl>
          </a:graphicData>
        </a:graphic>
      </p:graphicFrame>
    </p:spTree>
    <p:extLst>
      <p:ext uri="{BB962C8B-B14F-4D97-AF65-F5344CB8AC3E}">
        <p14:creationId xmlns:p14="http://schemas.microsoft.com/office/powerpoint/2010/main" val="26559527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377495" y="2227320"/>
            <a:ext cx="5192473" cy="2565083"/>
            <a:chOff x="3698978" y="1874520"/>
            <a:chExt cx="5192473" cy="2565083"/>
          </a:xfrm>
        </p:grpSpPr>
        <p:grpSp>
          <p:nvGrpSpPr>
            <p:cNvPr id="5" name="Group 4"/>
            <p:cNvGrpSpPr/>
            <p:nvPr/>
          </p:nvGrpSpPr>
          <p:grpSpPr>
            <a:xfrm>
              <a:off x="3698978" y="1874520"/>
              <a:ext cx="5109742" cy="2565083"/>
              <a:chOff x="3698978" y="1950720"/>
              <a:chExt cx="5109742" cy="2565083"/>
            </a:xfrm>
          </p:grpSpPr>
          <p:sp>
            <p:nvSpPr>
              <p:cNvPr id="7" name="Rectangle 6"/>
              <p:cNvSpPr/>
              <p:nvPr/>
            </p:nvSpPr>
            <p:spPr>
              <a:xfrm>
                <a:off x="3992880" y="1950720"/>
                <a:ext cx="4815840" cy="5943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3992880" y="2545080"/>
                <a:ext cx="4815840" cy="322183"/>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1">
                        <a:lumMod val="50000"/>
                      </a:schemeClr>
                    </a:solidFill>
                  </a:ln>
                  <a:noFill/>
                </a:endParaRPr>
              </a:p>
            </p:txBody>
          </p:sp>
          <p:sp>
            <p:nvSpPr>
              <p:cNvPr id="9" name="Rectangle 8"/>
              <p:cNvSpPr/>
              <p:nvPr/>
            </p:nvSpPr>
            <p:spPr>
              <a:xfrm>
                <a:off x="3992880" y="2880360"/>
                <a:ext cx="4815840" cy="137160"/>
              </a:xfrm>
              <a:prstGeom prst="rect">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000272" y="3032760"/>
                <a:ext cx="4808447" cy="365760"/>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4872457" y="3413760"/>
                <a:ext cx="457200" cy="137160"/>
              </a:xfrm>
              <a:prstGeom prst="rect">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4008120" y="3566160"/>
                <a:ext cx="4800600" cy="624840"/>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1">
                        <a:lumMod val="50000"/>
                      </a:schemeClr>
                    </a:solidFill>
                  </a:ln>
                  <a:noFill/>
                </a:endParaRPr>
              </a:p>
            </p:txBody>
          </p:sp>
          <p:sp>
            <p:nvSpPr>
              <p:cNvPr id="13" name="Rectangle 12"/>
              <p:cNvSpPr/>
              <p:nvPr/>
            </p:nvSpPr>
            <p:spPr>
              <a:xfrm>
                <a:off x="3712029" y="1980312"/>
                <a:ext cx="292608" cy="2515488"/>
              </a:xfrm>
              <a:prstGeom prst="rect">
                <a:avLst/>
              </a:prstGeom>
              <a:solidFill>
                <a:schemeClr val="accent4">
                  <a:lumMod val="20000"/>
                  <a:lumOff val="8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008120" y="4206240"/>
                <a:ext cx="4800600" cy="289560"/>
              </a:xfrm>
              <a:prstGeom prst="rect">
                <a:avLst/>
              </a:prstGeom>
              <a:solidFill>
                <a:srgbClr val="FFF2CC"/>
              </a:solidFill>
              <a:ln>
                <a:solidFill>
                  <a:srgbClr val="FFF2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5664937" y="3413760"/>
                <a:ext cx="457200" cy="137160"/>
              </a:xfrm>
              <a:prstGeom prst="rect">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6564097" y="3413760"/>
                <a:ext cx="457200" cy="137160"/>
              </a:xfrm>
              <a:prstGeom prst="rect">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7371817" y="3413760"/>
                <a:ext cx="457200" cy="137160"/>
              </a:xfrm>
              <a:prstGeom prst="rect">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4099560" y="2562582"/>
                <a:ext cx="2941320" cy="307777"/>
              </a:xfrm>
              <a:prstGeom prst="rect">
                <a:avLst/>
              </a:prstGeom>
              <a:noFill/>
            </p:spPr>
            <p:txBody>
              <a:bodyPr wrap="square" rtlCol="0">
                <a:spAutoFit/>
              </a:bodyPr>
              <a:lstStyle/>
              <a:p>
                <a:r>
                  <a:rPr lang="en-US" sz="1400" dirty="0" smtClean="0">
                    <a:ea typeface="Intel Clear" panose="020B0604020203020204" pitchFamily="34" charset="0"/>
                    <a:cs typeface="Intel Clear" panose="020B0604020203020204" pitchFamily="34" charset="0"/>
                  </a:rPr>
                  <a:t>Gap 1, </a:t>
                </a:r>
                <a:r>
                  <a:rPr lang="en-US" sz="1400" b="1" dirty="0" smtClean="0">
                    <a:ea typeface="Intel Clear" panose="020B0604020203020204" pitchFamily="34" charset="0"/>
                    <a:cs typeface="Intel Clear" panose="020B0604020203020204" pitchFamily="34" charset="0"/>
                  </a:rPr>
                  <a:t>H</a:t>
                </a:r>
                <a:r>
                  <a:rPr lang="en-US" sz="1400" b="1" baseline="-25000" dirty="0" smtClean="0">
                    <a:ea typeface="Intel Clear" panose="020B0604020203020204" pitchFamily="34" charset="0"/>
                    <a:cs typeface="Intel Clear" panose="020B0604020203020204" pitchFamily="34" charset="0"/>
                  </a:rPr>
                  <a:t>2</a:t>
                </a:r>
                <a:r>
                  <a:rPr lang="en-US" sz="1400" dirty="0" smtClean="0">
                    <a:ea typeface="Intel Clear" panose="020B0604020203020204" pitchFamily="34" charset="0"/>
                    <a:cs typeface="Intel Clear" panose="020B0604020203020204" pitchFamily="34" charset="0"/>
                  </a:rPr>
                  <a:t> mm</a:t>
                </a:r>
                <a:endParaRPr lang="en-US" sz="1400" dirty="0">
                  <a:ea typeface="Intel Clear" panose="020B0604020203020204" pitchFamily="34" charset="0"/>
                  <a:cs typeface="Intel Clear" panose="020B0604020203020204" pitchFamily="34" charset="0"/>
                </a:endParaRPr>
              </a:p>
            </p:txBody>
          </p:sp>
          <p:sp>
            <p:nvSpPr>
              <p:cNvPr id="19" name="TextBox 18"/>
              <p:cNvSpPr txBox="1"/>
              <p:nvPr/>
            </p:nvSpPr>
            <p:spPr>
              <a:xfrm>
                <a:off x="4099560" y="3010544"/>
                <a:ext cx="2941320" cy="307777"/>
              </a:xfrm>
              <a:prstGeom prst="rect">
                <a:avLst/>
              </a:prstGeom>
              <a:noFill/>
            </p:spPr>
            <p:txBody>
              <a:bodyPr wrap="square" rtlCol="0">
                <a:spAutoFit/>
              </a:bodyPr>
              <a:lstStyle/>
              <a:p>
                <a:r>
                  <a:rPr lang="en-US" sz="1400" dirty="0" smtClean="0">
                    <a:ea typeface="Intel Clear" panose="020B0604020203020204" pitchFamily="34" charset="0"/>
                    <a:cs typeface="Intel Clear" panose="020B0604020203020204" pitchFamily="34" charset="0"/>
                  </a:rPr>
                  <a:t>Antenna substrate, </a:t>
                </a:r>
                <a:r>
                  <a:rPr lang="en-US" sz="1400" b="1" dirty="0" smtClean="0">
                    <a:ea typeface="Intel Clear" panose="020B0604020203020204" pitchFamily="34" charset="0"/>
                    <a:cs typeface="Intel Clear" panose="020B0604020203020204" pitchFamily="34" charset="0"/>
                  </a:rPr>
                  <a:t>H</a:t>
                </a:r>
                <a:r>
                  <a:rPr lang="en-US" sz="1400" b="1" baseline="-25000" dirty="0" smtClean="0">
                    <a:ea typeface="Intel Clear" panose="020B0604020203020204" pitchFamily="34" charset="0"/>
                    <a:cs typeface="Intel Clear" panose="020B0604020203020204" pitchFamily="34" charset="0"/>
                  </a:rPr>
                  <a:t>4</a:t>
                </a:r>
                <a:r>
                  <a:rPr lang="en-US" sz="1400" dirty="0" smtClean="0">
                    <a:ea typeface="Intel Clear" panose="020B0604020203020204" pitchFamily="34" charset="0"/>
                    <a:cs typeface="Intel Clear" panose="020B0604020203020204" pitchFamily="34" charset="0"/>
                  </a:rPr>
                  <a:t> mm</a:t>
                </a:r>
                <a:endParaRPr lang="en-US" sz="1400" dirty="0">
                  <a:ea typeface="Intel Clear" panose="020B0604020203020204" pitchFamily="34" charset="0"/>
                  <a:cs typeface="Intel Clear" panose="020B0604020203020204" pitchFamily="34" charset="0"/>
                </a:endParaRPr>
              </a:p>
            </p:txBody>
          </p:sp>
          <p:sp>
            <p:nvSpPr>
              <p:cNvPr id="20" name="TextBox 19"/>
              <p:cNvSpPr txBox="1"/>
              <p:nvPr/>
            </p:nvSpPr>
            <p:spPr>
              <a:xfrm>
                <a:off x="4872451" y="3329742"/>
                <a:ext cx="2965273" cy="307777"/>
              </a:xfrm>
              <a:prstGeom prst="rect">
                <a:avLst/>
              </a:prstGeom>
              <a:noFill/>
            </p:spPr>
            <p:txBody>
              <a:bodyPr wrap="square" rtlCol="0">
                <a:spAutoFit/>
              </a:bodyPr>
              <a:lstStyle/>
              <a:p>
                <a:pPr algn="ctr"/>
                <a:r>
                  <a:rPr lang="en-US" sz="1400" dirty="0" smtClean="0">
                    <a:ea typeface="Intel Clear" panose="020B0604020203020204" pitchFamily="34" charset="0"/>
                    <a:cs typeface="Intel Clear" panose="020B0604020203020204" pitchFamily="34" charset="0"/>
                  </a:rPr>
                  <a:t>Patch antennas, </a:t>
                </a:r>
                <a:r>
                  <a:rPr lang="en-US" sz="1400" b="1" dirty="0" smtClean="0">
                    <a:ea typeface="Intel Clear" panose="020B0604020203020204" pitchFamily="34" charset="0"/>
                    <a:cs typeface="Intel Clear" panose="020B0604020203020204" pitchFamily="34" charset="0"/>
                  </a:rPr>
                  <a:t>H</a:t>
                </a:r>
                <a:r>
                  <a:rPr lang="en-US" sz="1400" b="1" baseline="-25000" dirty="0" smtClean="0">
                    <a:ea typeface="Intel Clear" panose="020B0604020203020204" pitchFamily="34" charset="0"/>
                    <a:cs typeface="Intel Clear" panose="020B0604020203020204" pitchFamily="34" charset="0"/>
                  </a:rPr>
                  <a:t>5</a:t>
                </a:r>
                <a:r>
                  <a:rPr lang="en-US" sz="1400" dirty="0" smtClean="0">
                    <a:ea typeface="Intel Clear" panose="020B0604020203020204" pitchFamily="34" charset="0"/>
                    <a:cs typeface="Intel Clear" panose="020B0604020203020204" pitchFamily="34" charset="0"/>
                  </a:rPr>
                  <a:t> </a:t>
                </a:r>
                <a:r>
                  <a:rPr lang="el-GR" sz="1400" dirty="0" smtClean="0">
                    <a:ea typeface="Intel Clear" panose="020B0604020203020204" pitchFamily="34" charset="0"/>
                    <a:cs typeface="Intel Clear" panose="020B0604020203020204" pitchFamily="34" charset="0"/>
                  </a:rPr>
                  <a:t>μ</a:t>
                </a:r>
                <a:r>
                  <a:rPr lang="en-US" sz="1400" dirty="0" smtClean="0">
                    <a:ea typeface="Intel Clear" panose="020B0604020203020204" pitchFamily="34" charset="0"/>
                    <a:cs typeface="Intel Clear" panose="020B0604020203020204" pitchFamily="34" charset="0"/>
                  </a:rPr>
                  <a:t>m</a:t>
                </a:r>
                <a:endParaRPr lang="en-US" sz="1400" dirty="0">
                  <a:ea typeface="Intel Clear" panose="020B0604020203020204" pitchFamily="34" charset="0"/>
                  <a:cs typeface="Intel Clear" panose="020B0604020203020204" pitchFamily="34" charset="0"/>
                </a:endParaRPr>
              </a:p>
            </p:txBody>
          </p:sp>
          <p:sp>
            <p:nvSpPr>
              <p:cNvPr id="21" name="TextBox 20"/>
              <p:cNvSpPr txBox="1"/>
              <p:nvPr/>
            </p:nvSpPr>
            <p:spPr>
              <a:xfrm>
                <a:off x="4099560" y="3766066"/>
                <a:ext cx="2941320" cy="307777"/>
              </a:xfrm>
              <a:prstGeom prst="rect">
                <a:avLst/>
              </a:prstGeom>
              <a:noFill/>
            </p:spPr>
            <p:txBody>
              <a:bodyPr wrap="square" rtlCol="0">
                <a:spAutoFit/>
              </a:bodyPr>
              <a:lstStyle/>
              <a:p>
                <a:r>
                  <a:rPr lang="en-US" sz="1400" dirty="0" smtClean="0">
                    <a:ea typeface="Intel Clear" panose="020B0604020203020204" pitchFamily="34" charset="0"/>
                    <a:cs typeface="Intel Clear" panose="020B0604020203020204" pitchFamily="34" charset="0"/>
                  </a:rPr>
                  <a:t>Gap 2, </a:t>
                </a:r>
                <a:r>
                  <a:rPr lang="en-US" sz="1400" b="1" dirty="0" smtClean="0">
                    <a:ea typeface="Intel Clear" panose="020B0604020203020204" pitchFamily="34" charset="0"/>
                    <a:cs typeface="Intel Clear" panose="020B0604020203020204" pitchFamily="34" charset="0"/>
                  </a:rPr>
                  <a:t>H</a:t>
                </a:r>
                <a:r>
                  <a:rPr lang="en-US" sz="1400" b="1" baseline="-25000" dirty="0" smtClean="0">
                    <a:ea typeface="Intel Clear" panose="020B0604020203020204" pitchFamily="34" charset="0"/>
                    <a:cs typeface="Intel Clear" panose="020B0604020203020204" pitchFamily="34" charset="0"/>
                  </a:rPr>
                  <a:t>6</a:t>
                </a:r>
                <a:r>
                  <a:rPr lang="en-US" sz="1400" baseline="-25000" dirty="0" smtClean="0">
                    <a:ea typeface="Intel Clear" panose="020B0604020203020204" pitchFamily="34" charset="0"/>
                    <a:cs typeface="Intel Clear" panose="020B0604020203020204" pitchFamily="34" charset="0"/>
                  </a:rPr>
                  <a:t> </a:t>
                </a:r>
                <a:r>
                  <a:rPr lang="en-US" sz="1400" dirty="0" smtClean="0">
                    <a:ea typeface="Intel Clear" panose="020B0604020203020204" pitchFamily="34" charset="0"/>
                    <a:cs typeface="Intel Clear" panose="020B0604020203020204" pitchFamily="34" charset="0"/>
                  </a:rPr>
                  <a:t> mm</a:t>
                </a:r>
                <a:endParaRPr lang="en-US" sz="1400" dirty="0">
                  <a:ea typeface="Intel Clear" panose="020B0604020203020204" pitchFamily="34" charset="0"/>
                  <a:cs typeface="Intel Clear" panose="020B0604020203020204" pitchFamily="34" charset="0"/>
                </a:endParaRPr>
              </a:p>
            </p:txBody>
          </p:sp>
          <p:sp>
            <p:nvSpPr>
              <p:cNvPr id="22" name="TextBox 21"/>
              <p:cNvSpPr txBox="1"/>
              <p:nvPr/>
            </p:nvSpPr>
            <p:spPr>
              <a:xfrm rot="16200000">
                <a:off x="2584671" y="3065027"/>
                <a:ext cx="2545082" cy="316467"/>
              </a:xfrm>
              <a:prstGeom prst="rect">
                <a:avLst/>
              </a:prstGeom>
              <a:noFill/>
            </p:spPr>
            <p:txBody>
              <a:bodyPr wrap="square" rtlCol="0">
                <a:spAutoFit/>
              </a:bodyPr>
              <a:lstStyle/>
              <a:p>
                <a:pPr algn="ctr"/>
                <a:r>
                  <a:rPr lang="en-US" sz="1400" dirty="0" smtClean="0">
                    <a:ea typeface="Intel Clear" panose="020B0604020203020204" pitchFamily="34" charset="0"/>
                    <a:cs typeface="Intel Clear" panose="020B0604020203020204" pitchFamily="34" charset="0"/>
                  </a:rPr>
                  <a:t>Edge Material 1, </a:t>
                </a:r>
                <a:r>
                  <a:rPr lang="en-US" sz="1400" b="1" dirty="0" smtClean="0">
                    <a:ea typeface="Intel Clear" panose="020B0604020203020204" pitchFamily="34" charset="0"/>
                    <a:cs typeface="Intel Clear" panose="020B0604020203020204" pitchFamily="34" charset="0"/>
                  </a:rPr>
                  <a:t>W</a:t>
                </a:r>
                <a:r>
                  <a:rPr lang="en-US" sz="1400" b="1" baseline="-25000" dirty="0" smtClean="0">
                    <a:ea typeface="Intel Clear" panose="020B0604020203020204" pitchFamily="34" charset="0"/>
                    <a:cs typeface="Intel Clear" panose="020B0604020203020204" pitchFamily="34" charset="0"/>
                  </a:rPr>
                  <a:t>1</a:t>
                </a:r>
                <a:r>
                  <a:rPr lang="en-US" sz="1400" baseline="-25000" dirty="0" smtClean="0">
                    <a:ea typeface="Intel Clear" panose="020B0604020203020204" pitchFamily="34" charset="0"/>
                    <a:cs typeface="Intel Clear" panose="020B0604020203020204" pitchFamily="34" charset="0"/>
                  </a:rPr>
                  <a:t>  </a:t>
                </a:r>
                <a:r>
                  <a:rPr lang="en-US" sz="1400" dirty="0" smtClean="0">
                    <a:ea typeface="Intel Clear" panose="020B0604020203020204" pitchFamily="34" charset="0"/>
                    <a:cs typeface="Intel Clear" panose="020B0604020203020204" pitchFamily="34" charset="0"/>
                  </a:rPr>
                  <a:t>mm</a:t>
                </a:r>
                <a:endParaRPr lang="en-US" sz="1400" dirty="0">
                  <a:ea typeface="Intel Clear" panose="020B0604020203020204" pitchFamily="34" charset="0"/>
                  <a:cs typeface="Intel Clear" panose="020B0604020203020204" pitchFamily="34" charset="0"/>
                </a:endParaRPr>
              </a:p>
            </p:txBody>
          </p:sp>
          <p:sp>
            <p:nvSpPr>
              <p:cNvPr id="23" name="TextBox 22"/>
              <p:cNvSpPr txBox="1"/>
              <p:nvPr/>
            </p:nvSpPr>
            <p:spPr>
              <a:xfrm>
                <a:off x="4084320" y="2050435"/>
                <a:ext cx="2941320" cy="307777"/>
              </a:xfrm>
              <a:prstGeom prst="rect">
                <a:avLst/>
              </a:prstGeom>
              <a:noFill/>
            </p:spPr>
            <p:txBody>
              <a:bodyPr wrap="square" rtlCol="0">
                <a:spAutoFit/>
              </a:bodyPr>
              <a:lstStyle/>
              <a:p>
                <a:r>
                  <a:rPr lang="en-US" sz="1400" dirty="0" smtClean="0">
                    <a:ea typeface="Intel Clear" panose="020B0604020203020204" pitchFamily="34" charset="0"/>
                    <a:cs typeface="Intel Clear" panose="020B0604020203020204" pitchFamily="34" charset="0"/>
                  </a:rPr>
                  <a:t>Display, </a:t>
                </a:r>
                <a:r>
                  <a:rPr lang="en-US" sz="1400" b="1" dirty="0" smtClean="0">
                    <a:ea typeface="Intel Clear" panose="020B0604020203020204" pitchFamily="34" charset="0"/>
                    <a:cs typeface="Intel Clear" panose="020B0604020203020204" pitchFamily="34" charset="0"/>
                  </a:rPr>
                  <a:t>H</a:t>
                </a:r>
                <a:r>
                  <a:rPr lang="en-US" sz="1400" b="1" baseline="-25000" dirty="0" smtClean="0">
                    <a:ea typeface="Intel Clear" panose="020B0604020203020204" pitchFamily="34" charset="0"/>
                    <a:cs typeface="Intel Clear" panose="020B0604020203020204" pitchFamily="34" charset="0"/>
                  </a:rPr>
                  <a:t>1</a:t>
                </a:r>
                <a:r>
                  <a:rPr lang="en-US" sz="1400" dirty="0" smtClean="0">
                    <a:ea typeface="Intel Clear" panose="020B0604020203020204" pitchFamily="34" charset="0"/>
                    <a:cs typeface="Intel Clear" panose="020B0604020203020204" pitchFamily="34" charset="0"/>
                  </a:rPr>
                  <a:t> mm</a:t>
                </a:r>
                <a:endParaRPr lang="en-US" sz="1400" dirty="0">
                  <a:ea typeface="Intel Clear" panose="020B0604020203020204" pitchFamily="34" charset="0"/>
                  <a:cs typeface="Intel Clear" panose="020B0604020203020204" pitchFamily="34" charset="0"/>
                </a:endParaRPr>
              </a:p>
            </p:txBody>
          </p:sp>
          <p:sp>
            <p:nvSpPr>
              <p:cNvPr id="24" name="TextBox 23"/>
              <p:cNvSpPr txBox="1"/>
              <p:nvPr/>
            </p:nvSpPr>
            <p:spPr>
              <a:xfrm>
                <a:off x="4099560" y="4208026"/>
                <a:ext cx="2941320" cy="307777"/>
              </a:xfrm>
              <a:prstGeom prst="rect">
                <a:avLst/>
              </a:prstGeom>
              <a:noFill/>
            </p:spPr>
            <p:txBody>
              <a:bodyPr wrap="square" rtlCol="0">
                <a:spAutoFit/>
              </a:bodyPr>
              <a:lstStyle/>
              <a:p>
                <a:r>
                  <a:rPr lang="en-US" sz="1400" dirty="0" smtClean="0">
                    <a:ea typeface="Intel Clear" panose="020B0604020203020204" pitchFamily="34" charset="0"/>
                    <a:cs typeface="Intel Clear" panose="020B0604020203020204" pitchFamily="34" charset="0"/>
                  </a:rPr>
                  <a:t>Edge material 4, </a:t>
                </a:r>
                <a:r>
                  <a:rPr lang="en-US" sz="1400" b="1" dirty="0" smtClean="0">
                    <a:ea typeface="Intel Clear" panose="020B0604020203020204" pitchFamily="34" charset="0"/>
                    <a:cs typeface="Intel Clear" panose="020B0604020203020204" pitchFamily="34" charset="0"/>
                  </a:rPr>
                  <a:t>H</a:t>
                </a:r>
                <a:r>
                  <a:rPr lang="en-US" sz="1400" b="1" baseline="-25000" dirty="0" smtClean="0">
                    <a:ea typeface="Intel Clear" panose="020B0604020203020204" pitchFamily="34" charset="0"/>
                    <a:cs typeface="Intel Clear" panose="020B0604020203020204" pitchFamily="34" charset="0"/>
                  </a:rPr>
                  <a:t>7</a:t>
                </a:r>
                <a:r>
                  <a:rPr lang="en-US" sz="1400" baseline="-25000" dirty="0" smtClean="0">
                    <a:ea typeface="Intel Clear" panose="020B0604020203020204" pitchFamily="34" charset="0"/>
                    <a:cs typeface="Intel Clear" panose="020B0604020203020204" pitchFamily="34" charset="0"/>
                  </a:rPr>
                  <a:t>  </a:t>
                </a:r>
                <a:r>
                  <a:rPr lang="en-US" sz="1400" dirty="0" smtClean="0">
                    <a:ea typeface="Intel Clear" panose="020B0604020203020204" pitchFamily="34" charset="0"/>
                    <a:cs typeface="Intel Clear" panose="020B0604020203020204" pitchFamily="34" charset="0"/>
                  </a:rPr>
                  <a:t>mm</a:t>
                </a:r>
                <a:endParaRPr lang="en-US" sz="1400" dirty="0">
                  <a:ea typeface="Intel Clear" panose="020B0604020203020204" pitchFamily="34" charset="0"/>
                  <a:cs typeface="Intel Clear" panose="020B0604020203020204" pitchFamily="34" charset="0"/>
                </a:endParaRPr>
              </a:p>
            </p:txBody>
          </p:sp>
        </p:grpSp>
        <p:sp>
          <p:nvSpPr>
            <p:cNvPr id="6" name="TextBox 5"/>
            <p:cNvSpPr txBox="1"/>
            <p:nvPr/>
          </p:nvSpPr>
          <p:spPr>
            <a:xfrm>
              <a:off x="4182291" y="2725532"/>
              <a:ext cx="4709160" cy="307777"/>
            </a:xfrm>
            <a:prstGeom prst="rect">
              <a:avLst/>
            </a:prstGeom>
            <a:noFill/>
          </p:spPr>
          <p:txBody>
            <a:bodyPr wrap="square" rtlCol="0">
              <a:spAutoFit/>
            </a:bodyPr>
            <a:lstStyle/>
            <a:p>
              <a:pPr algn="r"/>
              <a:r>
                <a:rPr lang="en-US" sz="1400" dirty="0" smtClean="0">
                  <a:ea typeface="Intel Clear" panose="020B0604020203020204" pitchFamily="34" charset="0"/>
                  <a:cs typeface="Intel Clear" panose="020B0604020203020204" pitchFamily="34" charset="0"/>
                </a:rPr>
                <a:t>Ground plane, </a:t>
              </a:r>
              <a:r>
                <a:rPr lang="en-US" sz="1400" b="1" dirty="0" smtClean="0">
                  <a:ea typeface="Intel Clear" panose="020B0604020203020204" pitchFamily="34" charset="0"/>
                  <a:cs typeface="Intel Clear" panose="020B0604020203020204" pitchFamily="34" charset="0"/>
                </a:rPr>
                <a:t>H</a:t>
              </a:r>
              <a:r>
                <a:rPr lang="en-US" sz="1400" b="1" baseline="-25000" dirty="0">
                  <a:ea typeface="Intel Clear" panose="020B0604020203020204" pitchFamily="34" charset="0"/>
                  <a:cs typeface="Intel Clear" panose="020B0604020203020204" pitchFamily="34" charset="0"/>
                </a:rPr>
                <a:t>3</a:t>
              </a:r>
              <a:r>
                <a:rPr lang="en-US" sz="1400" dirty="0" smtClean="0">
                  <a:ea typeface="Intel Clear" panose="020B0604020203020204" pitchFamily="34" charset="0"/>
                  <a:cs typeface="Intel Clear" panose="020B0604020203020204" pitchFamily="34" charset="0"/>
                </a:rPr>
                <a:t> </a:t>
              </a:r>
              <a:r>
                <a:rPr lang="el-GR" sz="1400" dirty="0" smtClean="0">
                  <a:ea typeface="Intel Clear" panose="020B0604020203020204" pitchFamily="34" charset="0"/>
                  <a:cs typeface="Intel Clear" panose="020B0604020203020204" pitchFamily="34" charset="0"/>
                </a:rPr>
                <a:t>μ</a:t>
              </a:r>
              <a:r>
                <a:rPr lang="en-US" sz="1400" dirty="0" smtClean="0">
                  <a:ea typeface="Intel Clear" panose="020B0604020203020204" pitchFamily="34" charset="0"/>
                  <a:cs typeface="Intel Clear" panose="020B0604020203020204" pitchFamily="34" charset="0"/>
                </a:rPr>
                <a:t>m</a:t>
              </a:r>
              <a:endParaRPr lang="en-US" sz="1400" dirty="0">
                <a:ea typeface="Intel Clear" panose="020B0604020203020204" pitchFamily="34" charset="0"/>
                <a:cs typeface="Intel Clear" panose="020B0604020203020204" pitchFamily="34" charset="0"/>
              </a:endParaRPr>
            </a:p>
          </p:txBody>
        </p:sp>
      </p:grpSp>
      <p:sp>
        <p:nvSpPr>
          <p:cNvPr id="25" name="TextBox 24"/>
          <p:cNvSpPr txBox="1"/>
          <p:nvPr/>
        </p:nvSpPr>
        <p:spPr>
          <a:xfrm>
            <a:off x="432799" y="4957581"/>
            <a:ext cx="5268561" cy="1631216"/>
          </a:xfrm>
          <a:prstGeom prst="rect">
            <a:avLst/>
          </a:prstGeom>
          <a:noFill/>
        </p:spPr>
        <p:txBody>
          <a:bodyPr wrap="square" rtlCol="0">
            <a:spAutoFit/>
          </a:bodyPr>
          <a:lstStyle/>
          <a:p>
            <a:pPr marL="285750" indent="-285750" algn="just">
              <a:buFont typeface="Wingdings" panose="05000000000000000000" pitchFamily="2" charset="2"/>
              <a:buChar char="§"/>
            </a:pPr>
            <a:r>
              <a:rPr lang="en-US" sz="1400" dirty="0" smtClean="0"/>
              <a:t>Distances from antennas to any material (</a:t>
            </a:r>
            <a:r>
              <a:rPr lang="en-US" sz="1400" b="1" dirty="0" smtClean="0"/>
              <a:t>d</a:t>
            </a:r>
            <a:r>
              <a:rPr lang="en-US" sz="1400" b="1" baseline="-25000" dirty="0" smtClean="0"/>
              <a:t>1</a:t>
            </a:r>
            <a:r>
              <a:rPr lang="en-US" sz="1400" b="1" dirty="0" smtClean="0"/>
              <a:t> and d</a:t>
            </a:r>
            <a:r>
              <a:rPr lang="en-US" sz="1400" b="1" baseline="-25000" dirty="0" smtClean="0"/>
              <a:t>2</a:t>
            </a:r>
            <a:r>
              <a:rPr lang="en-US" sz="1400" dirty="0" smtClean="0"/>
              <a:t>) must be carefully noted, specially those in the direction of radiation (H</a:t>
            </a:r>
            <a:r>
              <a:rPr lang="en-US" sz="1400" baseline="-25000" dirty="0" smtClean="0"/>
              <a:t>6</a:t>
            </a:r>
            <a:r>
              <a:rPr lang="en-US" sz="1400" dirty="0" smtClean="0"/>
              <a:t>)</a:t>
            </a:r>
          </a:p>
          <a:p>
            <a:pPr marL="285750" indent="-285750" algn="just">
              <a:buFont typeface="Wingdings" panose="05000000000000000000" pitchFamily="2" charset="2"/>
              <a:buChar char="§"/>
            </a:pPr>
            <a:r>
              <a:rPr lang="en-US" sz="1400" dirty="0" smtClean="0"/>
              <a:t>Properties needed for simulation are: dielectric constant </a:t>
            </a:r>
            <a:r>
              <a:rPr lang="en-US" sz="1600" b="1" dirty="0" smtClean="0"/>
              <a:t>ɛ</a:t>
            </a:r>
            <a:r>
              <a:rPr lang="en-US" sz="1400" b="1" baseline="-25000" dirty="0" smtClean="0"/>
              <a:t>r</a:t>
            </a:r>
            <a:r>
              <a:rPr lang="en-US" sz="1400" dirty="0" smtClean="0"/>
              <a:t> and dielectric loss </a:t>
            </a:r>
            <a:r>
              <a:rPr lang="en-US" sz="1400" b="1" dirty="0" smtClean="0"/>
              <a:t>tan </a:t>
            </a:r>
            <a:r>
              <a:rPr lang="el-GR" sz="1400" b="1" dirty="0"/>
              <a:t>δ</a:t>
            </a:r>
            <a:r>
              <a:rPr lang="en-US" sz="1400" dirty="0" smtClean="0"/>
              <a:t> </a:t>
            </a:r>
          </a:p>
          <a:p>
            <a:pPr marL="742950" lvl="1" indent="-285750" algn="just">
              <a:buFont typeface="Wingdings" panose="05000000000000000000" pitchFamily="2" charset="2"/>
              <a:buChar char="§"/>
            </a:pPr>
            <a:r>
              <a:rPr lang="en-US" sz="1400" dirty="0" smtClean="0"/>
              <a:t>since both parameters are frequency dependent, companies should consider the frequency at which these are reported in spec sheet, or were characterized</a:t>
            </a:r>
            <a:endParaRPr lang="en-US" sz="1400" dirty="0"/>
          </a:p>
        </p:txBody>
      </p:sp>
      <p:graphicFrame>
        <p:nvGraphicFramePr>
          <p:cNvPr id="26" name="Table 25"/>
          <p:cNvGraphicFramePr>
            <a:graphicFrameLocks noGrp="1"/>
          </p:cNvGraphicFramePr>
          <p:nvPr>
            <p:extLst>
              <p:ext uri="{D42A27DB-BD31-4B8C-83A1-F6EECF244321}">
                <p14:modId xmlns:p14="http://schemas.microsoft.com/office/powerpoint/2010/main" val="1181958772"/>
              </p:ext>
            </p:extLst>
          </p:nvPr>
        </p:nvGraphicFramePr>
        <p:xfrm>
          <a:off x="6461088" y="1793986"/>
          <a:ext cx="5120640" cy="4815840"/>
        </p:xfrm>
        <a:graphic>
          <a:graphicData uri="http://schemas.openxmlformats.org/drawingml/2006/table">
            <a:tbl>
              <a:tblPr firstRow="1" bandRow="1">
                <a:tableStyleId>{5C22544A-7EE6-4342-B048-85BDC9FD1C3A}</a:tableStyleId>
              </a:tblPr>
              <a:tblGrid>
                <a:gridCol w="1463040"/>
                <a:gridCol w="1005840"/>
                <a:gridCol w="1005840"/>
                <a:gridCol w="822960"/>
                <a:gridCol w="822960"/>
              </a:tblGrid>
              <a:tr h="0">
                <a:tc gridSpan="5">
                  <a:txBody>
                    <a:bodyPr/>
                    <a:lstStyle/>
                    <a:p>
                      <a:pPr algn="ctr" latinLnBrk="0"/>
                      <a:r>
                        <a:rPr lang="en-US" sz="1800" b="1" dirty="0" smtClean="0">
                          <a:solidFill>
                            <a:schemeClr val="tx1"/>
                          </a:solidFill>
                        </a:rPr>
                        <a:t>Layer Properties</a:t>
                      </a:r>
                      <a:endParaRPr lang="en-US" sz="1800" b="1" dirty="0">
                        <a:solidFill>
                          <a:schemeClr val="tx1"/>
                        </a:solidFill>
                      </a:endParaRPr>
                    </a:p>
                  </a:txBody>
                  <a:tcPr>
                    <a:lnL w="12700" cmpd="sng">
                      <a:noFill/>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hMerge="1">
                  <a:txBody>
                    <a:bodyPr/>
                    <a:lstStyle/>
                    <a:p>
                      <a:pPr algn="ctr"/>
                      <a:endParaRPr lang="en-US"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en-US" sz="16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en-US"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en-US" sz="1600" b="1" dirty="0">
                        <a:solidFill>
                          <a:schemeClr val="tx1"/>
                        </a:solidFill>
                      </a:endParaRPr>
                    </a:p>
                  </a:txBody>
                  <a:tcPr>
                    <a:lnL w="12700" cap="flat" cmpd="sng" algn="ctr">
                      <a:solidFill>
                        <a:schemeClr val="tx1"/>
                      </a:solidFill>
                      <a:prstDash val="solid"/>
                      <a:round/>
                      <a:headEnd type="none" w="med" len="med"/>
                      <a:tailEnd type="none" w="med" len="med"/>
                    </a:lnL>
                    <a:lnR w="12700" cmpd="sng">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latinLnBrk="0"/>
                      <a:r>
                        <a:rPr lang="en-US" sz="1400" b="1" dirty="0" smtClean="0">
                          <a:solidFill>
                            <a:schemeClr val="tx1"/>
                          </a:solidFill>
                        </a:rPr>
                        <a:t>Name</a:t>
                      </a:r>
                      <a:endParaRPr lang="en-US" sz="1400" b="1" dirty="0">
                        <a:solidFill>
                          <a:schemeClr val="tx1"/>
                        </a:solidFill>
                      </a:endParaRPr>
                    </a:p>
                  </a:txBody>
                  <a:tcPr>
                    <a:lnL w="12700" cmpd="sng">
                      <a:noFill/>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latinLnBrk="0"/>
                      <a:r>
                        <a:rPr lang="en-US" sz="1400" b="1" dirty="0" smtClean="0">
                          <a:solidFill>
                            <a:schemeClr val="tx1"/>
                          </a:solidFill>
                        </a:rPr>
                        <a:t>Material</a:t>
                      </a:r>
                      <a:endParaRPr lang="en-US" sz="1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latinLnBrk="0"/>
                      <a:r>
                        <a:rPr lang="en-US" sz="1400" b="1" dirty="0" smtClean="0">
                          <a:solidFill>
                            <a:schemeClr val="tx1"/>
                          </a:solidFill>
                        </a:rPr>
                        <a:t>Thickness</a:t>
                      </a:r>
                      <a:endParaRPr lang="en-US" sz="14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latinLnBrk="0"/>
                      <a:r>
                        <a:rPr lang="en-US" sz="1600" b="1" dirty="0" smtClean="0">
                          <a:solidFill>
                            <a:schemeClr val="tx1"/>
                          </a:solidFill>
                        </a:rPr>
                        <a:t>Ɛ</a:t>
                      </a:r>
                      <a:r>
                        <a:rPr lang="en-US" sz="1400" b="1" baseline="-25000" dirty="0" smtClean="0">
                          <a:solidFill>
                            <a:schemeClr val="tx1"/>
                          </a:solidFill>
                        </a:rPr>
                        <a:t>r</a:t>
                      </a:r>
                      <a:endParaRPr lang="en-US" sz="1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latinLnBrk="0"/>
                      <a:r>
                        <a:rPr lang="en-US" sz="1400" b="1" dirty="0" smtClean="0">
                          <a:solidFill>
                            <a:schemeClr val="tx1"/>
                          </a:solidFill>
                        </a:rPr>
                        <a:t>tan </a:t>
                      </a:r>
                      <a:r>
                        <a:rPr lang="el-GR" sz="1400" b="1" dirty="0" smtClean="0">
                          <a:solidFill>
                            <a:schemeClr val="tx1"/>
                          </a:solidFill>
                        </a:rPr>
                        <a:t>δ</a:t>
                      </a:r>
                      <a:endParaRPr lang="en-US" sz="1400" b="1" dirty="0">
                        <a:solidFill>
                          <a:schemeClr val="tx1"/>
                        </a:solidFill>
                      </a:endParaRPr>
                    </a:p>
                  </a:txBody>
                  <a:tcPr>
                    <a:lnL w="12700" cap="flat" cmpd="sng" algn="ctr">
                      <a:solidFill>
                        <a:schemeClr val="tx1"/>
                      </a:solidFill>
                      <a:prstDash val="solid"/>
                      <a:round/>
                      <a:headEnd type="none" w="med" len="med"/>
                      <a:tailEnd type="none" w="med" len="med"/>
                    </a:lnL>
                    <a:lnR w="12700" cmpd="sng">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latinLnBrk="0"/>
                      <a:r>
                        <a:rPr lang="en-US" sz="1400" dirty="0" smtClean="0"/>
                        <a:t>Display</a:t>
                      </a:r>
                      <a:endParaRPr lang="en-US" sz="1400" dirty="0"/>
                    </a:p>
                  </a:txBody>
                  <a:tcPr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latinLnBrk="0"/>
                      <a:r>
                        <a:rPr lang="en-US" sz="1400" dirty="0" smtClean="0"/>
                        <a:t>glass</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latinLnBrk="0"/>
                      <a:r>
                        <a:rPr lang="en-US" sz="1400" dirty="0" smtClean="0"/>
                        <a:t>H</a:t>
                      </a:r>
                      <a:r>
                        <a:rPr lang="en-US" sz="1400" baseline="-25000" dirty="0" smtClean="0"/>
                        <a:t>1</a:t>
                      </a:r>
                      <a:endParaRPr lang="en-US" sz="1400" baseline="-250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latinLnBrk="0"/>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latinLnBrk="0"/>
                      <a:endParaRPr lang="en-US" sz="1400" dirty="0"/>
                    </a:p>
                  </a:txBody>
                  <a:tcPr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latinLnBrk="0"/>
                      <a:r>
                        <a:rPr lang="en-US" sz="1400" dirty="0" smtClean="0"/>
                        <a:t>Gap 1</a:t>
                      </a:r>
                      <a:endParaRPr lang="en-US" sz="1400" dirty="0"/>
                    </a:p>
                  </a:txBody>
                  <a:tcPr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latinLnBrk="0"/>
                      <a:r>
                        <a:rPr lang="en-US" sz="1400" dirty="0" smtClean="0"/>
                        <a:t>air</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latinLnBrk="0"/>
                      <a:r>
                        <a:rPr lang="en-US" sz="1400" dirty="0" smtClean="0"/>
                        <a:t>H</a:t>
                      </a:r>
                      <a:r>
                        <a:rPr lang="en-US" sz="1400" baseline="-25000" dirty="0" smtClean="0"/>
                        <a:t>2</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latinLnBrk="0"/>
                      <a:r>
                        <a:rPr lang="en-US" sz="1400" dirty="0" smtClean="0"/>
                        <a:t>1.00</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latinLnBrk="0"/>
                      <a:r>
                        <a:rPr lang="en-US" sz="1400" dirty="0" smtClean="0"/>
                        <a:t>0.000</a:t>
                      </a:r>
                      <a:endParaRPr lang="en-US" sz="1400" dirty="0"/>
                    </a:p>
                  </a:txBody>
                  <a:tcPr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latinLnBrk="0"/>
                      <a:r>
                        <a:rPr lang="en-US" sz="1400" dirty="0" smtClean="0"/>
                        <a:t>Ground plane</a:t>
                      </a:r>
                      <a:endParaRPr lang="en-US" sz="1400" dirty="0"/>
                    </a:p>
                  </a:txBody>
                  <a:tcPr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latinLnBrk="0"/>
                      <a:r>
                        <a:rPr lang="en-US" sz="1400" dirty="0" smtClean="0"/>
                        <a:t>copper</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latinLnBrk="0"/>
                      <a:r>
                        <a:rPr lang="en-US" sz="1400" dirty="0" smtClean="0"/>
                        <a:t>H</a:t>
                      </a:r>
                      <a:r>
                        <a:rPr lang="en-US" sz="1400" baseline="-25000" dirty="0" smtClean="0"/>
                        <a:t>3</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latinLnBrk="0"/>
                      <a:r>
                        <a:rPr lang="en-US" sz="1400" dirty="0" smtClean="0"/>
                        <a:t>conductivity</a:t>
                      </a:r>
                      <a:endParaRPr lang="en-US" sz="1400" dirty="0"/>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en-US" sz="1600" dirty="0"/>
                    </a:p>
                  </a:txBody>
                  <a:tcPr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36057">
                <a:tc>
                  <a:txBody>
                    <a:bodyPr/>
                    <a:lstStyle/>
                    <a:p>
                      <a:pPr latinLnBrk="0"/>
                      <a:r>
                        <a:rPr lang="en-US" sz="1400" dirty="0" smtClean="0"/>
                        <a:t>Antenna substrate</a:t>
                      </a:r>
                      <a:endParaRPr lang="en-US" sz="1400" dirty="0"/>
                    </a:p>
                  </a:txBody>
                  <a:tcPr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latinLnBrk="0"/>
                      <a:r>
                        <a:rPr lang="en-US" sz="1400" dirty="0" smtClean="0"/>
                        <a:t>TBD</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latinLnBrk="0"/>
                      <a:r>
                        <a:rPr lang="en-US" sz="1400" dirty="0" smtClean="0"/>
                        <a:t>H</a:t>
                      </a:r>
                      <a:r>
                        <a:rPr lang="en-US" sz="1400" baseline="-25000" dirty="0" smtClean="0"/>
                        <a:t>4</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latinLnBrk="0"/>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latinLnBrk="0"/>
                      <a:endParaRPr lang="en-US" sz="1400" dirty="0"/>
                    </a:p>
                  </a:txBody>
                  <a:tcPr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latinLnBrk="0"/>
                      <a:r>
                        <a:rPr lang="en-US" sz="1400" dirty="0" smtClean="0"/>
                        <a:t>Antennas</a:t>
                      </a:r>
                      <a:endParaRPr lang="en-US" sz="1400" dirty="0"/>
                    </a:p>
                  </a:txBody>
                  <a:tcPr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latinLnBrk="0"/>
                      <a:r>
                        <a:rPr lang="en-US" sz="1400" dirty="0" smtClean="0"/>
                        <a:t>copper</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latinLnBrk="0"/>
                      <a:r>
                        <a:rPr lang="en-US" sz="1400" dirty="0" smtClean="0"/>
                        <a:t>H</a:t>
                      </a:r>
                      <a:r>
                        <a:rPr lang="en-US" sz="1400" baseline="-25000" dirty="0" smtClean="0"/>
                        <a:t>5</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latinLnBrk="0"/>
                      <a:r>
                        <a:rPr lang="en-US" sz="1400" dirty="0" smtClean="0"/>
                        <a:t>conductivity</a:t>
                      </a:r>
                      <a:endParaRPr lang="en-US" sz="1400" dirty="0"/>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en-US" sz="1600" dirty="0"/>
                    </a:p>
                  </a:txBody>
                  <a:tcPr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latinLnBrk="0"/>
                      <a:r>
                        <a:rPr lang="en-US" sz="1400" dirty="0" smtClean="0"/>
                        <a:t>Gap 2</a:t>
                      </a:r>
                      <a:endParaRPr lang="en-US" sz="1400" dirty="0"/>
                    </a:p>
                  </a:txBody>
                  <a:tcPr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latinLnBrk="0"/>
                      <a:r>
                        <a:rPr lang="en-US" sz="1400" dirty="0" smtClean="0"/>
                        <a:t>air</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latinLnBrk="0"/>
                      <a:r>
                        <a:rPr lang="en-US" sz="1400" b="1" dirty="0" smtClean="0"/>
                        <a:t>H</a:t>
                      </a:r>
                      <a:r>
                        <a:rPr lang="en-US" sz="1400" b="1" baseline="-25000" dirty="0" smtClean="0"/>
                        <a:t>6</a:t>
                      </a:r>
                      <a:endParaRPr lang="en-US" sz="14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latinLnBrk="0"/>
                      <a:r>
                        <a:rPr lang="en-US" sz="1400" smtClean="0"/>
                        <a:t>1.00</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latinLnBrk="0"/>
                      <a:r>
                        <a:rPr lang="en-US" sz="1400" dirty="0" smtClean="0"/>
                        <a:t>0.000</a:t>
                      </a:r>
                      <a:endParaRPr lang="en-US" sz="1400" dirty="0"/>
                    </a:p>
                  </a:txBody>
                  <a:tcPr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36057">
                <a:tc>
                  <a:txBody>
                    <a:bodyPr/>
                    <a:lstStyle/>
                    <a:p>
                      <a:pPr latinLnBrk="0"/>
                      <a:r>
                        <a:rPr lang="en-US" sz="1400" dirty="0" smtClean="0"/>
                        <a:t>Edge material 1</a:t>
                      </a:r>
                      <a:endParaRPr lang="en-US" sz="1400" dirty="0"/>
                    </a:p>
                  </a:txBody>
                  <a:tcPr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latinLnBrk="0"/>
                      <a:r>
                        <a:rPr lang="en-US" sz="1400" dirty="0" smtClean="0"/>
                        <a:t>Plastic/glass/metal</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W</a:t>
                      </a:r>
                      <a:r>
                        <a:rPr lang="en-US" sz="1400" baseline="-25000" dirty="0" smtClean="0"/>
                        <a:t>1</a:t>
                      </a:r>
                      <a:endParaRPr lang="en-US" sz="1400" dirty="0" smtClean="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400" dirty="0" smtClean="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latinLnBrk="0"/>
                      <a:endParaRPr lang="en-US" sz="1400" dirty="0"/>
                    </a:p>
                  </a:txBody>
                  <a:tcPr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36057">
                <a:tc>
                  <a:txBody>
                    <a:bodyPr/>
                    <a:lstStyle/>
                    <a:p>
                      <a:pPr latinLnBrk="0"/>
                      <a:r>
                        <a:rPr lang="en-US" sz="1400" dirty="0" smtClean="0"/>
                        <a:t>Edge material 2</a:t>
                      </a:r>
                      <a:endParaRPr lang="en-US" sz="1400" dirty="0"/>
                    </a:p>
                  </a:txBody>
                  <a:tcPr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ko-KR" sz="1400" dirty="0" smtClean="0"/>
                        <a:t>Plastic/glass/metal</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W</a:t>
                      </a:r>
                      <a:r>
                        <a:rPr lang="en-US" sz="1400" baseline="-25000" dirty="0" smtClean="0"/>
                        <a:t>2</a:t>
                      </a:r>
                      <a:endParaRPr lang="en-US" sz="1400" dirty="0" smtClean="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latinLnBrk="0"/>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latinLnBrk="0"/>
                      <a:endParaRPr lang="en-US" sz="1400" dirty="0"/>
                    </a:p>
                  </a:txBody>
                  <a:tcPr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36057">
                <a:tc>
                  <a:txBody>
                    <a:bodyPr/>
                    <a:lstStyle/>
                    <a:p>
                      <a:pPr latinLnBrk="0"/>
                      <a:r>
                        <a:rPr lang="en-US" sz="1400" dirty="0" smtClean="0"/>
                        <a:t>Edge material 3</a:t>
                      </a:r>
                      <a:endParaRPr lang="en-US" sz="1400" dirty="0"/>
                    </a:p>
                  </a:txBody>
                  <a:tcPr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latinLnBrk="0"/>
                      <a:r>
                        <a:rPr lang="en-US" altLang="ko-KR" sz="1400" dirty="0" smtClean="0"/>
                        <a:t>Plastic/glass/metal</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W</a:t>
                      </a:r>
                      <a:r>
                        <a:rPr lang="en-US" sz="1400" baseline="-25000" dirty="0" smtClean="0"/>
                        <a:t>3</a:t>
                      </a:r>
                      <a:endParaRPr lang="en-US" sz="1400" dirty="0" smtClean="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latinLnBrk="0"/>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latinLnBrk="0"/>
                      <a:endParaRPr lang="en-US" sz="1400" dirty="0"/>
                    </a:p>
                  </a:txBody>
                  <a:tcPr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36057">
                <a:tc>
                  <a:txBody>
                    <a:bodyPr/>
                    <a:lstStyle/>
                    <a:p>
                      <a:pPr latinLnBrk="0"/>
                      <a:r>
                        <a:rPr lang="en-US" sz="1400" dirty="0" smtClean="0"/>
                        <a:t>Edge material 4</a:t>
                      </a:r>
                      <a:endParaRPr lang="en-US" sz="1400" dirty="0"/>
                    </a:p>
                  </a:txBody>
                  <a:tcPr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latinLnBrk="0"/>
                      <a:r>
                        <a:rPr lang="en-US" altLang="ko-KR" sz="1400" dirty="0" smtClean="0"/>
                        <a:t>Plastic/glass/metal</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ko-KR" sz="1400" dirty="0" smtClean="0"/>
                        <a:t>W</a:t>
                      </a:r>
                      <a:r>
                        <a:rPr lang="en-US" altLang="ko-KR" sz="1400" baseline="-25000" dirty="0" smtClean="0"/>
                        <a:t>4</a:t>
                      </a:r>
                      <a:endParaRPr lang="en-US" sz="1400" dirty="0" smtClean="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latinLnBrk="0"/>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latinLnBrk="0"/>
                      <a:endParaRPr lang="en-US" sz="1400" dirty="0"/>
                    </a:p>
                  </a:txBody>
                  <a:tcPr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r>
            </a:tbl>
          </a:graphicData>
        </a:graphic>
      </p:graphicFrame>
      <p:cxnSp>
        <p:nvCxnSpPr>
          <p:cNvPr id="27" name="Straight Connector 26"/>
          <p:cNvCxnSpPr/>
          <p:nvPr/>
        </p:nvCxnSpPr>
        <p:spPr>
          <a:xfrm>
            <a:off x="6461088" y="1737360"/>
            <a:ext cx="512064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Content Placeholder 2"/>
          <p:cNvSpPr txBox="1">
            <a:spLocks/>
          </p:cNvSpPr>
          <p:nvPr/>
        </p:nvSpPr>
        <p:spPr>
          <a:xfrm>
            <a:off x="377495" y="1524050"/>
            <a:ext cx="5413453" cy="4572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en-US" altLang="ko-KR" sz="2000" b="1" u="sng" dirty="0" smtClean="0"/>
              <a:t>Device Cross-Section</a:t>
            </a:r>
          </a:p>
        </p:txBody>
      </p:sp>
      <p:sp>
        <p:nvSpPr>
          <p:cNvPr id="31" name="Rectangle 30"/>
          <p:cNvSpPr/>
          <p:nvPr/>
        </p:nvSpPr>
        <p:spPr>
          <a:xfrm>
            <a:off x="390546" y="1940446"/>
            <a:ext cx="5400402" cy="312019"/>
          </a:xfrm>
          <a:prstGeom prst="rect">
            <a:avLst/>
          </a:prstGeom>
          <a:solidFill>
            <a:schemeClr val="accent4">
              <a:lumMod val="20000"/>
              <a:lumOff val="8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p:nvPr/>
        </p:nvSpPr>
        <p:spPr>
          <a:xfrm>
            <a:off x="473743" y="1935997"/>
            <a:ext cx="2545082" cy="316467"/>
          </a:xfrm>
          <a:prstGeom prst="rect">
            <a:avLst/>
          </a:prstGeom>
          <a:noFill/>
        </p:spPr>
        <p:txBody>
          <a:bodyPr wrap="square" rtlCol="0">
            <a:spAutoFit/>
          </a:bodyPr>
          <a:lstStyle/>
          <a:p>
            <a:pPr algn="ctr"/>
            <a:r>
              <a:rPr lang="en-US" sz="1400" dirty="0" smtClean="0">
                <a:ea typeface="Intel Clear" panose="020B0604020203020204" pitchFamily="34" charset="0"/>
                <a:cs typeface="Intel Clear" panose="020B0604020203020204" pitchFamily="34" charset="0"/>
              </a:rPr>
              <a:t>Edge Material 2, </a:t>
            </a:r>
            <a:r>
              <a:rPr lang="en-US" sz="1400" b="1" dirty="0" smtClean="0">
                <a:ea typeface="Intel Clear" panose="020B0604020203020204" pitchFamily="34" charset="0"/>
                <a:cs typeface="Intel Clear" panose="020B0604020203020204" pitchFamily="34" charset="0"/>
              </a:rPr>
              <a:t>W</a:t>
            </a:r>
            <a:r>
              <a:rPr lang="en-US" sz="1400" b="1" baseline="-25000" dirty="0" smtClean="0">
                <a:ea typeface="Intel Clear" panose="020B0604020203020204" pitchFamily="34" charset="0"/>
                <a:cs typeface="Intel Clear" panose="020B0604020203020204" pitchFamily="34" charset="0"/>
              </a:rPr>
              <a:t>2</a:t>
            </a:r>
            <a:r>
              <a:rPr lang="en-US" sz="1400" baseline="-25000" dirty="0" smtClean="0">
                <a:ea typeface="Intel Clear" panose="020B0604020203020204" pitchFamily="34" charset="0"/>
                <a:cs typeface="Intel Clear" panose="020B0604020203020204" pitchFamily="34" charset="0"/>
              </a:rPr>
              <a:t>  </a:t>
            </a:r>
            <a:r>
              <a:rPr lang="en-US" sz="1400" dirty="0" smtClean="0">
                <a:ea typeface="Intel Clear" panose="020B0604020203020204" pitchFamily="34" charset="0"/>
                <a:cs typeface="Intel Clear" panose="020B0604020203020204" pitchFamily="34" charset="0"/>
              </a:rPr>
              <a:t>mm</a:t>
            </a:r>
            <a:endParaRPr lang="en-US" sz="1400" dirty="0">
              <a:ea typeface="Intel Clear" panose="020B0604020203020204" pitchFamily="34" charset="0"/>
              <a:cs typeface="Intel Clear" panose="020B0604020203020204" pitchFamily="34" charset="0"/>
            </a:endParaRPr>
          </a:p>
        </p:txBody>
      </p:sp>
      <p:sp>
        <p:nvSpPr>
          <p:cNvPr id="33" name="Rectangle 32"/>
          <p:cNvSpPr/>
          <p:nvPr/>
        </p:nvSpPr>
        <p:spPr>
          <a:xfrm>
            <a:off x="5498340" y="2247455"/>
            <a:ext cx="292608" cy="2524945"/>
          </a:xfrm>
          <a:prstGeom prst="rect">
            <a:avLst/>
          </a:prstGeom>
          <a:solidFill>
            <a:schemeClr val="accent4">
              <a:lumMod val="20000"/>
              <a:lumOff val="8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p:cNvSpPr txBox="1"/>
          <p:nvPr/>
        </p:nvSpPr>
        <p:spPr>
          <a:xfrm rot="5400000">
            <a:off x="4386482" y="3393298"/>
            <a:ext cx="2539937" cy="307777"/>
          </a:xfrm>
          <a:prstGeom prst="rect">
            <a:avLst/>
          </a:prstGeom>
          <a:noFill/>
        </p:spPr>
        <p:txBody>
          <a:bodyPr wrap="square" rtlCol="0">
            <a:spAutoFit/>
          </a:bodyPr>
          <a:lstStyle/>
          <a:p>
            <a:pPr algn="ctr"/>
            <a:r>
              <a:rPr lang="en-US" sz="1400" dirty="0" smtClean="0">
                <a:ea typeface="Intel Clear" panose="020B0604020203020204" pitchFamily="34" charset="0"/>
                <a:cs typeface="Intel Clear" panose="020B0604020203020204" pitchFamily="34" charset="0"/>
              </a:rPr>
              <a:t>Edge Material 3, </a:t>
            </a:r>
            <a:r>
              <a:rPr lang="en-US" sz="1400" b="1" dirty="0" smtClean="0">
                <a:ea typeface="Intel Clear" panose="020B0604020203020204" pitchFamily="34" charset="0"/>
                <a:cs typeface="Intel Clear" panose="020B0604020203020204" pitchFamily="34" charset="0"/>
              </a:rPr>
              <a:t>W</a:t>
            </a:r>
            <a:r>
              <a:rPr lang="en-US" sz="1400" b="1" baseline="-25000" dirty="0" smtClean="0">
                <a:ea typeface="Intel Clear" panose="020B0604020203020204" pitchFamily="34" charset="0"/>
                <a:cs typeface="Intel Clear" panose="020B0604020203020204" pitchFamily="34" charset="0"/>
              </a:rPr>
              <a:t>3</a:t>
            </a:r>
            <a:r>
              <a:rPr lang="en-US" sz="1400" baseline="-25000" dirty="0" smtClean="0">
                <a:ea typeface="Intel Clear" panose="020B0604020203020204" pitchFamily="34" charset="0"/>
                <a:cs typeface="Intel Clear" panose="020B0604020203020204" pitchFamily="34" charset="0"/>
              </a:rPr>
              <a:t>  </a:t>
            </a:r>
            <a:r>
              <a:rPr lang="en-US" sz="1400" dirty="0" smtClean="0">
                <a:ea typeface="Intel Clear" panose="020B0604020203020204" pitchFamily="34" charset="0"/>
                <a:cs typeface="Intel Clear" panose="020B0604020203020204" pitchFamily="34" charset="0"/>
              </a:rPr>
              <a:t>mm</a:t>
            </a:r>
            <a:endParaRPr lang="en-US" sz="1400" dirty="0">
              <a:ea typeface="Intel Clear" panose="020B0604020203020204" pitchFamily="34" charset="0"/>
              <a:cs typeface="Intel Clear" panose="020B0604020203020204" pitchFamily="34" charset="0"/>
            </a:endParaRPr>
          </a:p>
        </p:txBody>
      </p:sp>
      <p:cxnSp>
        <p:nvCxnSpPr>
          <p:cNvPr id="35" name="Straight Arrow Connector 34"/>
          <p:cNvCxnSpPr/>
          <p:nvPr/>
        </p:nvCxnSpPr>
        <p:spPr>
          <a:xfrm>
            <a:off x="4554581" y="3783975"/>
            <a:ext cx="908922" cy="0"/>
          </a:xfrm>
          <a:prstGeom prst="straightConnector1">
            <a:avLst/>
          </a:prstGeom>
          <a:ln w="12700">
            <a:solidFill>
              <a:schemeClr val="tx1">
                <a:lumMod val="95000"/>
                <a:lumOff val="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643087" y="3523599"/>
            <a:ext cx="994949" cy="307777"/>
          </a:xfrm>
          <a:prstGeom prst="rect">
            <a:avLst/>
          </a:prstGeom>
          <a:noFill/>
        </p:spPr>
        <p:txBody>
          <a:bodyPr wrap="square" rtlCol="0">
            <a:spAutoFit/>
          </a:bodyPr>
          <a:lstStyle/>
          <a:p>
            <a:pPr algn="ctr"/>
            <a:r>
              <a:rPr lang="en-US" sz="1400" b="1" dirty="0" smtClean="0">
                <a:ea typeface="Intel Clear" panose="020B0604020203020204" pitchFamily="34" charset="0"/>
                <a:cs typeface="Intel Clear" panose="020B0604020203020204" pitchFamily="34" charset="0"/>
              </a:rPr>
              <a:t>d</a:t>
            </a:r>
            <a:r>
              <a:rPr lang="en-US" sz="1400" b="1" baseline="-25000" dirty="0" smtClean="0">
                <a:ea typeface="Intel Clear" panose="020B0604020203020204" pitchFamily="34" charset="0"/>
                <a:cs typeface="Intel Clear" panose="020B0604020203020204" pitchFamily="34" charset="0"/>
              </a:rPr>
              <a:t>1</a:t>
            </a:r>
            <a:r>
              <a:rPr lang="en-US" sz="1400" dirty="0" smtClean="0">
                <a:ea typeface="Intel Clear" panose="020B0604020203020204" pitchFamily="34" charset="0"/>
                <a:cs typeface="Intel Clear" panose="020B0604020203020204" pitchFamily="34" charset="0"/>
              </a:rPr>
              <a:t> mm</a:t>
            </a:r>
            <a:endParaRPr lang="en-US" sz="1400" dirty="0">
              <a:ea typeface="Intel Clear" panose="020B0604020203020204" pitchFamily="34" charset="0"/>
              <a:cs typeface="Intel Clear" panose="020B0604020203020204" pitchFamily="34" charset="0"/>
            </a:endParaRPr>
          </a:p>
        </p:txBody>
      </p:sp>
      <p:cxnSp>
        <p:nvCxnSpPr>
          <p:cNvPr id="38" name="Straight Arrow Connector 37"/>
          <p:cNvCxnSpPr/>
          <p:nvPr/>
        </p:nvCxnSpPr>
        <p:spPr>
          <a:xfrm>
            <a:off x="648778" y="3779616"/>
            <a:ext cx="908922" cy="0"/>
          </a:xfrm>
          <a:prstGeom prst="straightConnector1">
            <a:avLst/>
          </a:prstGeom>
          <a:ln w="12700">
            <a:solidFill>
              <a:schemeClr val="tx1">
                <a:lumMod val="95000"/>
                <a:lumOff val="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4514055" y="3510528"/>
            <a:ext cx="994949" cy="307777"/>
          </a:xfrm>
          <a:prstGeom prst="rect">
            <a:avLst/>
          </a:prstGeom>
          <a:noFill/>
        </p:spPr>
        <p:txBody>
          <a:bodyPr wrap="square" rtlCol="0">
            <a:spAutoFit/>
          </a:bodyPr>
          <a:lstStyle/>
          <a:p>
            <a:pPr algn="ctr"/>
            <a:r>
              <a:rPr lang="en-US" sz="1400" b="1" dirty="0" smtClean="0">
                <a:ea typeface="Intel Clear" panose="020B0604020203020204" pitchFamily="34" charset="0"/>
                <a:cs typeface="Intel Clear" panose="020B0604020203020204" pitchFamily="34" charset="0"/>
              </a:rPr>
              <a:t>d</a:t>
            </a:r>
            <a:r>
              <a:rPr lang="en-US" sz="1400" b="1" baseline="-25000" dirty="0" smtClean="0">
                <a:ea typeface="Intel Clear" panose="020B0604020203020204" pitchFamily="34" charset="0"/>
                <a:cs typeface="Intel Clear" panose="020B0604020203020204" pitchFamily="34" charset="0"/>
              </a:rPr>
              <a:t>2</a:t>
            </a:r>
            <a:r>
              <a:rPr lang="en-US" sz="1400" dirty="0" smtClean="0">
                <a:ea typeface="Intel Clear" panose="020B0604020203020204" pitchFamily="34" charset="0"/>
                <a:cs typeface="Intel Clear" panose="020B0604020203020204" pitchFamily="34" charset="0"/>
              </a:rPr>
              <a:t> mm</a:t>
            </a:r>
            <a:endParaRPr lang="en-US" sz="1400" dirty="0">
              <a:ea typeface="Intel Clear" panose="020B0604020203020204" pitchFamily="34" charset="0"/>
              <a:cs typeface="Intel Clear" panose="020B0604020203020204" pitchFamily="34" charset="0"/>
            </a:endParaRPr>
          </a:p>
        </p:txBody>
      </p:sp>
      <p:sp>
        <p:nvSpPr>
          <p:cNvPr id="40" name="Title 1"/>
          <p:cNvSpPr txBox="1">
            <a:spLocks/>
          </p:cNvSpPr>
          <p:nvPr/>
        </p:nvSpPr>
        <p:spPr>
          <a:xfrm>
            <a:off x="838200" y="229442"/>
            <a:ext cx="10515600" cy="7467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smtClean="0"/>
              <a:t>WF (3) - </a:t>
            </a:r>
            <a:r>
              <a:rPr lang="en-US" altLang="ko-KR" dirty="0" smtClean="0"/>
              <a:t>EIRP </a:t>
            </a:r>
            <a:r>
              <a:rPr lang="en-US" altLang="ko-KR" dirty="0"/>
              <a:t>CDF simulation </a:t>
            </a:r>
            <a:r>
              <a:rPr lang="en-US" altLang="ko-KR" dirty="0" smtClean="0"/>
              <a:t>environment </a:t>
            </a:r>
            <a:endParaRPr lang="en-US" dirty="0"/>
          </a:p>
        </p:txBody>
      </p:sp>
    </p:spTree>
    <p:extLst>
      <p:ext uri="{BB962C8B-B14F-4D97-AF65-F5344CB8AC3E}">
        <p14:creationId xmlns:p14="http://schemas.microsoft.com/office/powerpoint/2010/main" val="6073891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472225" y="1342800"/>
            <a:ext cx="11247550" cy="5400000"/>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ko-KR" sz="2400" dirty="0">
                <a:solidFill>
                  <a:srgbClr val="FF0000"/>
                </a:solidFill>
              </a:rPr>
              <a:t>Two approaches ([7], [10]) are discussed in RAN4#85.  </a:t>
            </a:r>
          </a:p>
          <a:p>
            <a:r>
              <a:rPr lang="en-US" altLang="ko-KR" sz="2400" dirty="0">
                <a:solidFill>
                  <a:srgbClr val="FF0000"/>
                </a:solidFill>
              </a:rPr>
              <a:t>Assumptions for NW performance analysis to be discussed by email after RAN4#85 for the inputs below:</a:t>
            </a:r>
            <a:endParaRPr lang="en-US" altLang="ko-KR" sz="2400" dirty="0">
              <a:solidFill>
                <a:prstClr val="black"/>
              </a:solidFill>
            </a:endParaRPr>
          </a:p>
          <a:p>
            <a:r>
              <a:rPr lang="en-US" altLang="ko-KR" sz="2400" dirty="0">
                <a:solidFill>
                  <a:prstClr val="black"/>
                </a:solidFill>
              </a:rPr>
              <a:t>Operators to provide guidance on deployment scenarios and use cases</a:t>
            </a:r>
          </a:p>
          <a:p>
            <a:pPr lvl="1"/>
            <a:r>
              <a:rPr lang="en-US" altLang="ko-KR" sz="1800" dirty="0">
                <a:solidFill>
                  <a:prstClr val="black"/>
                </a:solidFill>
              </a:rPr>
              <a:t>In absence of guidance TR 38.803 scenarios to be considered</a:t>
            </a:r>
          </a:p>
          <a:p>
            <a:pPr lvl="1"/>
            <a:r>
              <a:rPr lang="en-US" altLang="ko-KR" sz="1800" dirty="0">
                <a:solidFill>
                  <a:prstClr val="black"/>
                </a:solidFill>
              </a:rPr>
              <a:t>The minimum UE peak EIRP adopted in the simulation shall be modified in accordance with outcome of RAN4#85</a:t>
            </a:r>
          </a:p>
          <a:p>
            <a:r>
              <a:rPr lang="en-US" altLang="ko-KR" sz="2400" dirty="0">
                <a:solidFill>
                  <a:prstClr val="black"/>
                </a:solidFill>
              </a:rPr>
              <a:t>The following modeling confirmation or enhancements to 38.803 assumptions are needed to assess impact of spherical coverage on network. The list of parameters which can be modified include (but not limited to)</a:t>
            </a:r>
          </a:p>
          <a:p>
            <a:pPr lvl="1"/>
            <a:r>
              <a:rPr lang="en-US" altLang="ko-KR" sz="1800" dirty="0">
                <a:solidFill>
                  <a:prstClr val="black"/>
                </a:solidFill>
              </a:rPr>
              <a:t>ISD</a:t>
            </a:r>
          </a:p>
          <a:p>
            <a:pPr lvl="1"/>
            <a:r>
              <a:rPr lang="en-US" altLang="ko-KR" sz="1800" dirty="0">
                <a:solidFill>
                  <a:prstClr val="black"/>
                </a:solidFill>
              </a:rPr>
              <a:t>UE indoor/outdoor ratio (All UEs indoor for Indoor Office, All UEs outdoor for dense urban and Macro) </a:t>
            </a:r>
          </a:p>
          <a:p>
            <a:pPr lvl="1"/>
            <a:r>
              <a:rPr lang="en-US" sz="1800" dirty="0"/>
              <a:t>Coverage definition and coverage requirement (currently outage is defined as min SINR less than -10dB)</a:t>
            </a:r>
          </a:p>
          <a:p>
            <a:pPr lvl="1"/>
            <a:r>
              <a:rPr lang="en-US" altLang="ko-KR" sz="1800" dirty="0">
                <a:solidFill>
                  <a:prstClr val="black"/>
                </a:solidFill>
              </a:rPr>
              <a:t>UE elevation (It is currently fixed at 90 degree)</a:t>
            </a:r>
          </a:p>
          <a:p>
            <a:pPr lvl="1"/>
            <a:r>
              <a:rPr lang="en-US" altLang="ko-KR" sz="1800" dirty="0">
                <a:solidFill>
                  <a:prstClr val="black"/>
                </a:solidFill>
              </a:rPr>
              <a:t>Reference antenna pattern CDFs that parameterizes (percentile, EIRP) the spherical coverage requirements (FFS)</a:t>
            </a:r>
            <a:endParaRPr lang="en-US" sz="1800" dirty="0"/>
          </a:p>
          <a:p>
            <a:pPr lvl="1"/>
            <a:r>
              <a:rPr lang="en-US" sz="1800" dirty="0"/>
              <a:t>Partial resource allocation (Not allocating all PRBs to UE) (FFS)</a:t>
            </a:r>
            <a:endParaRPr lang="en-US" altLang="ko-KR" sz="1800" dirty="0"/>
          </a:p>
          <a:p>
            <a:pPr lvl="1"/>
            <a:r>
              <a:rPr lang="en-US" altLang="ko-KR" sz="1800" dirty="0"/>
              <a:t>Body Blockage, Handgrip, cover materials (FFS)</a:t>
            </a:r>
          </a:p>
          <a:p>
            <a:r>
              <a:rPr lang="en-US" altLang="ko-KR" sz="2400" dirty="0">
                <a:solidFill>
                  <a:prstClr val="black"/>
                </a:solidFill>
              </a:rPr>
              <a:t>All modifications compared to the baseline in TR 38.803 need to be documented</a:t>
            </a:r>
          </a:p>
          <a:p>
            <a:r>
              <a:rPr lang="en-US" altLang="ko-KR" sz="2400" dirty="0">
                <a:solidFill>
                  <a:prstClr val="black"/>
                </a:solidFill>
              </a:rPr>
              <a:t>Performance metrics </a:t>
            </a:r>
          </a:p>
          <a:p>
            <a:pPr lvl="1"/>
            <a:r>
              <a:rPr lang="en-US" altLang="ko-KR" sz="1800" dirty="0">
                <a:solidFill>
                  <a:prstClr val="black"/>
                </a:solidFill>
              </a:rPr>
              <a:t>Guidance from operators is requested for given deployment scenarios and use cases</a:t>
            </a:r>
          </a:p>
          <a:p>
            <a:pPr lvl="1"/>
            <a:r>
              <a:rPr lang="en-US" altLang="ko-KR" sz="1800" dirty="0">
                <a:solidFill>
                  <a:srgbClr val="FF0000"/>
                </a:solidFill>
              </a:rPr>
              <a:t>DL and </a:t>
            </a:r>
            <a:r>
              <a:rPr lang="en-US" altLang="ko-KR" sz="1800" dirty="0">
                <a:solidFill>
                  <a:prstClr val="black"/>
                </a:solidFill>
              </a:rPr>
              <a:t>UL throughput, outage</a:t>
            </a:r>
          </a:p>
        </p:txBody>
      </p:sp>
      <p:sp>
        <p:nvSpPr>
          <p:cNvPr id="4" name="Title 1"/>
          <p:cNvSpPr txBox="1">
            <a:spLocks/>
          </p:cNvSpPr>
          <p:nvPr/>
        </p:nvSpPr>
        <p:spPr>
          <a:xfrm>
            <a:off x="838199" y="229442"/>
            <a:ext cx="11275423" cy="7467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ko-KR" dirty="0">
                <a:solidFill>
                  <a:prstClr val="black"/>
                </a:solidFill>
              </a:rPr>
              <a:t>WF (4) – Assumptions for NW Analysis</a:t>
            </a:r>
            <a:endParaRPr lang="en-US" dirty="0">
              <a:solidFill>
                <a:prstClr val="black"/>
              </a:solidFill>
            </a:endParaRPr>
          </a:p>
        </p:txBody>
      </p:sp>
    </p:spTree>
    <p:extLst>
      <p:ext uri="{BB962C8B-B14F-4D97-AF65-F5344CB8AC3E}">
        <p14:creationId xmlns:p14="http://schemas.microsoft.com/office/powerpoint/2010/main" val="4530149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29442"/>
            <a:ext cx="10515600" cy="746702"/>
          </a:xfrm>
        </p:spPr>
        <p:txBody>
          <a:bodyPr/>
          <a:lstStyle/>
          <a:p>
            <a:r>
              <a:rPr lang="en-US" dirty="0" smtClean="0"/>
              <a:t>Appendix – Information from RAN4#85</a:t>
            </a:r>
            <a:endParaRPr lang="en-US" dirty="0"/>
          </a:p>
        </p:txBody>
      </p:sp>
      <p:graphicFrame>
        <p:nvGraphicFramePr>
          <p:cNvPr id="10" name="내용 개체 틀 9"/>
          <p:cNvGraphicFramePr>
            <a:graphicFrameLocks noGrp="1"/>
          </p:cNvGraphicFramePr>
          <p:nvPr>
            <p:ph idx="1"/>
            <p:extLst>
              <p:ext uri="{D42A27DB-BD31-4B8C-83A1-F6EECF244321}">
                <p14:modId xmlns:p14="http://schemas.microsoft.com/office/powerpoint/2010/main" val="4198231002"/>
              </p:ext>
            </p:extLst>
          </p:nvPr>
        </p:nvGraphicFramePr>
        <p:xfrm>
          <a:off x="695999" y="1342800"/>
          <a:ext cx="10800000" cy="5162502"/>
        </p:xfrm>
        <a:graphic>
          <a:graphicData uri="http://schemas.openxmlformats.org/drawingml/2006/table">
            <a:tbl>
              <a:tblPr/>
              <a:tblGrid>
                <a:gridCol w="2984464">
                  <a:extLst>
                    <a:ext uri="{9D8B030D-6E8A-4147-A177-3AD203B41FA5}">
                      <a16:colId xmlns:a16="http://schemas.microsoft.com/office/drawing/2014/main" xmlns="" val="20000"/>
                    </a:ext>
                  </a:extLst>
                </a:gridCol>
                <a:gridCol w="553266">
                  <a:extLst>
                    <a:ext uri="{9D8B030D-6E8A-4147-A177-3AD203B41FA5}">
                      <a16:colId xmlns:a16="http://schemas.microsoft.com/office/drawing/2014/main" xmlns="" val="20001"/>
                    </a:ext>
                  </a:extLst>
                </a:gridCol>
                <a:gridCol w="1452454">
                  <a:extLst>
                    <a:ext uri="{9D8B030D-6E8A-4147-A177-3AD203B41FA5}">
                      <a16:colId xmlns:a16="http://schemas.microsoft.com/office/drawing/2014/main" xmlns="" val="20002"/>
                    </a:ext>
                  </a:extLst>
                </a:gridCol>
                <a:gridCol w="1452454">
                  <a:extLst>
                    <a:ext uri="{9D8B030D-6E8A-4147-A177-3AD203B41FA5}">
                      <a16:colId xmlns:a16="http://schemas.microsoft.com/office/drawing/2014/main" xmlns="" val="20003"/>
                    </a:ext>
                  </a:extLst>
                </a:gridCol>
                <a:gridCol w="1452454">
                  <a:extLst>
                    <a:ext uri="{9D8B030D-6E8A-4147-A177-3AD203B41FA5}">
                      <a16:colId xmlns:a16="http://schemas.microsoft.com/office/drawing/2014/main" xmlns="" val="20004"/>
                    </a:ext>
                  </a:extLst>
                </a:gridCol>
                <a:gridCol w="1452454">
                  <a:extLst>
                    <a:ext uri="{9D8B030D-6E8A-4147-A177-3AD203B41FA5}">
                      <a16:colId xmlns:a16="http://schemas.microsoft.com/office/drawing/2014/main" xmlns="" val="20005"/>
                    </a:ext>
                  </a:extLst>
                </a:gridCol>
                <a:gridCol w="1452454">
                  <a:extLst>
                    <a:ext uri="{9D8B030D-6E8A-4147-A177-3AD203B41FA5}">
                      <a16:colId xmlns:a16="http://schemas.microsoft.com/office/drawing/2014/main" xmlns="" val="20006"/>
                    </a:ext>
                  </a:extLst>
                </a:gridCol>
              </a:tblGrid>
              <a:tr h="226785">
                <a:tc>
                  <a:txBody>
                    <a:bodyPr/>
                    <a:lstStyle/>
                    <a:p>
                      <a:pPr algn="l" fontAlgn="ctr"/>
                      <a:endParaRPr lang="ko-KR" altLang="en-US" sz="1200" b="0" i="0" u="none" strike="noStrike" dirty="0">
                        <a:solidFill>
                          <a:srgbClr val="000000"/>
                        </a:solidFill>
                        <a:effectLst/>
                        <a:latin typeface="Calibri" panose="020F0502020204030204" pitchFamily="34" charset="0"/>
                      </a:endParaRPr>
                    </a:p>
                  </a:txBody>
                  <a:tcPr marL="9065" marR="9065" marT="9065" marB="0" anchor="ctr">
                    <a:lnL>
                      <a:noFill/>
                    </a:lnL>
                    <a:lnR>
                      <a:noFill/>
                    </a:lnR>
                    <a:lnT>
                      <a:noFill/>
                    </a:lnT>
                    <a:lnB>
                      <a:noFill/>
                    </a:lnB>
                  </a:tcPr>
                </a:tc>
                <a:tc>
                  <a:txBody>
                    <a:bodyPr/>
                    <a:lstStyle/>
                    <a:p>
                      <a:pPr algn="r" fontAlgn="ctr"/>
                      <a:endParaRPr lang="ko-KR" altLang="en-US" sz="1200" b="0" i="0" u="none" strike="noStrike">
                        <a:solidFill>
                          <a:srgbClr val="000000"/>
                        </a:solidFill>
                        <a:effectLst/>
                        <a:latin typeface="Calibri" panose="020F0502020204030204" pitchFamily="34" charset="0"/>
                      </a:endParaRPr>
                    </a:p>
                  </a:txBody>
                  <a:tcPr marL="9065" marR="9065" marT="906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1" i="0" u="none" strike="noStrike" dirty="0">
                          <a:solidFill>
                            <a:srgbClr val="000000"/>
                          </a:solidFill>
                          <a:effectLst/>
                          <a:latin typeface="Calibri" panose="020F0502020204030204" pitchFamily="34" charset="0"/>
                        </a:rPr>
                        <a:t>Samsung</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gridSpan="2">
                  <a:txBody>
                    <a:bodyPr/>
                    <a:lstStyle/>
                    <a:p>
                      <a:pPr algn="ctr" fontAlgn="ctr"/>
                      <a:r>
                        <a:rPr lang="en-US" sz="1200" b="1" i="0" u="none" strike="noStrike">
                          <a:solidFill>
                            <a:srgbClr val="000000"/>
                          </a:solidFill>
                          <a:effectLst/>
                          <a:latin typeface="Calibri" panose="020F0502020204030204" pitchFamily="34" charset="0"/>
                        </a:rPr>
                        <a:t>Qualcomm</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hMerge="1">
                  <a:txBody>
                    <a:bodyPr/>
                    <a:lstStyle/>
                    <a:p>
                      <a:pPr latinLnBrk="1"/>
                      <a:endParaRPr lang="ko-KR" altLang="en-US"/>
                    </a:p>
                  </a:txBody>
                  <a:tcPr/>
                </a:tc>
                <a:tc>
                  <a:txBody>
                    <a:bodyPr/>
                    <a:lstStyle/>
                    <a:p>
                      <a:pPr algn="ctr" fontAlgn="ctr"/>
                      <a:r>
                        <a:rPr lang="en-US" sz="1200" b="1" i="0" u="none" strike="noStrike" dirty="0">
                          <a:solidFill>
                            <a:srgbClr val="000000"/>
                          </a:solidFill>
                          <a:effectLst/>
                          <a:latin typeface="Calibri" panose="020F0502020204030204" pitchFamily="34" charset="0"/>
                        </a:rPr>
                        <a:t>Apple</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a:txBody>
                    <a:bodyPr/>
                    <a:lstStyle/>
                    <a:p>
                      <a:pPr algn="ctr" fontAlgn="ctr"/>
                      <a:r>
                        <a:rPr lang="en-US" sz="1200" b="1" i="0" u="none" strike="noStrike" dirty="0">
                          <a:solidFill>
                            <a:srgbClr val="000000"/>
                          </a:solidFill>
                          <a:effectLst/>
                          <a:latin typeface="Calibri" panose="020F0502020204030204" pitchFamily="34" charset="0"/>
                        </a:rPr>
                        <a:t>LGE</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extLst>
                  <a:ext uri="{0D108BD9-81ED-4DB2-BD59-A6C34878D82A}">
                    <a16:rowId xmlns:a16="http://schemas.microsoft.com/office/drawing/2014/main" xmlns="" val="10000"/>
                  </a:ext>
                </a:extLst>
              </a:tr>
              <a:tr h="226785">
                <a:tc>
                  <a:txBody>
                    <a:bodyPr/>
                    <a:lstStyle/>
                    <a:p>
                      <a:pPr algn="l" fontAlgn="ctr"/>
                      <a:endParaRPr lang="ko-KR" altLang="en-US" sz="1200" b="0" i="0" u="none" strike="noStrike">
                        <a:solidFill>
                          <a:srgbClr val="000000"/>
                        </a:solidFill>
                        <a:effectLst/>
                        <a:latin typeface="Calibri" panose="020F0502020204030204" pitchFamily="34" charset="0"/>
                      </a:endParaRPr>
                    </a:p>
                  </a:txBody>
                  <a:tcPr marL="9065" marR="9065" marT="906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ctr"/>
                      <a:endParaRPr lang="ko-KR" altLang="en-US" sz="1200" b="0" i="0" u="none" strike="noStrike">
                        <a:solidFill>
                          <a:srgbClr val="000000"/>
                        </a:solidFill>
                        <a:effectLst/>
                        <a:latin typeface="Calibri" panose="020F0502020204030204" pitchFamily="34" charset="0"/>
                      </a:endParaRPr>
                    </a:p>
                  </a:txBody>
                  <a:tcPr marL="9065" marR="9065" marT="906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Calibri" panose="020F0502020204030204" pitchFamily="34" charset="0"/>
                        </a:rPr>
                        <a:t>R4-1711036</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gridSpan="2">
                  <a:txBody>
                    <a:bodyPr/>
                    <a:lstStyle/>
                    <a:p>
                      <a:pPr algn="ctr" fontAlgn="ctr"/>
                      <a:r>
                        <a:rPr lang="en-US" sz="1200" b="1" i="0" u="none" strike="noStrike" dirty="0">
                          <a:solidFill>
                            <a:srgbClr val="000000"/>
                          </a:solidFill>
                          <a:effectLst/>
                          <a:latin typeface="Calibri" panose="020F0502020204030204" pitchFamily="34" charset="0"/>
                        </a:rPr>
                        <a:t>R4-1712381, R4-1712387</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hMerge="1">
                  <a:txBody>
                    <a:bodyPr/>
                    <a:lstStyle/>
                    <a:p>
                      <a:pPr latinLnBrk="1"/>
                      <a:endParaRPr lang="ko-KR" altLang="en-US"/>
                    </a:p>
                  </a:txBody>
                  <a:tcPr/>
                </a:tc>
                <a:tc>
                  <a:txBody>
                    <a:bodyPr/>
                    <a:lstStyle/>
                    <a:p>
                      <a:pPr algn="ctr" fontAlgn="ctr"/>
                      <a:r>
                        <a:rPr lang="en-US" sz="1200" b="1" i="0" u="none" strike="noStrike">
                          <a:solidFill>
                            <a:srgbClr val="000000"/>
                          </a:solidFill>
                          <a:effectLst/>
                          <a:latin typeface="Calibri" panose="020F0502020204030204" pitchFamily="34" charset="0"/>
                        </a:rPr>
                        <a:t>R4-1713850</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a:txBody>
                    <a:bodyPr/>
                    <a:lstStyle/>
                    <a:p>
                      <a:pPr algn="ctr" fontAlgn="ctr"/>
                      <a:r>
                        <a:rPr lang="en-US" sz="1200" b="1" i="0" u="none" strike="noStrike">
                          <a:solidFill>
                            <a:srgbClr val="000000"/>
                          </a:solidFill>
                          <a:effectLst/>
                          <a:latin typeface="Calibri" panose="020F0502020204030204" pitchFamily="34" charset="0"/>
                        </a:rPr>
                        <a:t>R4-1713193</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extLst>
                  <a:ext uri="{0D108BD9-81ED-4DB2-BD59-A6C34878D82A}">
                    <a16:rowId xmlns:a16="http://schemas.microsoft.com/office/drawing/2014/main" xmlns="" val="10001"/>
                  </a:ext>
                </a:extLst>
              </a:tr>
              <a:tr h="226785">
                <a:tc>
                  <a:txBody>
                    <a:bodyPr/>
                    <a:lstStyle/>
                    <a:p>
                      <a:pPr algn="ctr" fontAlgn="ctr"/>
                      <a:r>
                        <a:rPr lang="en-US" sz="1200" b="1" i="0" u="none" strike="noStrike" dirty="0">
                          <a:solidFill>
                            <a:srgbClr val="000000"/>
                          </a:solidFill>
                          <a:effectLst/>
                          <a:latin typeface="Calibri" panose="020F0502020204030204" pitchFamily="34" charset="0"/>
                        </a:rPr>
                        <a:t>Frequency range</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r>
                        <a:rPr lang="ko-KR" altLang="en-US" sz="1200" b="0" i="0" u="none" strike="noStrike" dirty="0">
                          <a:solidFill>
                            <a:srgbClr val="000000"/>
                          </a:solidFill>
                          <a:effectLst/>
                          <a:latin typeface="Calibri" panose="020F0502020204030204" pitchFamily="34" charset="0"/>
                        </a:rPr>
                        <a:t>　</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n257</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fontAlgn="ctr"/>
                      <a:r>
                        <a:rPr lang="en-US" sz="1200" b="0" i="0" u="none" strike="noStrike" dirty="0">
                          <a:solidFill>
                            <a:srgbClr val="000000"/>
                          </a:solidFill>
                          <a:effectLst/>
                          <a:latin typeface="Calibri" panose="020F0502020204030204" pitchFamily="34" charset="0"/>
                        </a:rPr>
                        <a:t>n257</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latinLnBrk="1"/>
                      <a:endParaRPr lang="ko-KR" altLang="en-US"/>
                    </a:p>
                  </a:txBody>
                  <a:tcPr/>
                </a:tc>
                <a:tc>
                  <a:txBody>
                    <a:bodyPr/>
                    <a:lstStyle/>
                    <a:p>
                      <a:pPr algn="ctr" fontAlgn="ctr"/>
                      <a:r>
                        <a:rPr lang="en-US" sz="1200" b="0" i="0" u="none" strike="noStrike" dirty="0">
                          <a:solidFill>
                            <a:srgbClr val="000000"/>
                          </a:solidFill>
                          <a:effectLst/>
                          <a:latin typeface="Calibri" panose="020F0502020204030204" pitchFamily="34" charset="0"/>
                        </a:rPr>
                        <a:t>n257</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n257</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658935">
                <a:tc>
                  <a:txBody>
                    <a:bodyPr/>
                    <a:lstStyle/>
                    <a:p>
                      <a:pPr algn="ctr" fontAlgn="ctr"/>
                      <a:r>
                        <a:rPr lang="en-US" sz="1200" b="1" i="0" u="none" strike="noStrike" dirty="0">
                          <a:solidFill>
                            <a:srgbClr val="000000"/>
                          </a:solidFill>
                          <a:effectLst/>
                          <a:latin typeface="Calibri" panose="020F0502020204030204" pitchFamily="34" charset="0"/>
                        </a:rPr>
                        <a:t># of antenna in an array (# of patches, # of dipoles, etc.)</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r>
                        <a:rPr lang="ko-KR" altLang="en-US" sz="1200" b="0" i="0" u="none" strike="noStrike" dirty="0">
                          <a:solidFill>
                            <a:srgbClr val="000000"/>
                          </a:solidFill>
                          <a:effectLst/>
                          <a:latin typeface="Calibri" panose="020F0502020204030204" pitchFamily="34" charset="0"/>
                        </a:rPr>
                        <a:t>　</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Two 2x1 dipole</a:t>
                      </a:r>
                      <a:br>
                        <a:rPr lang="en-US" sz="1200" b="0" i="0" u="none" strike="noStrike" dirty="0">
                          <a:solidFill>
                            <a:srgbClr val="000000"/>
                          </a:solidFill>
                          <a:effectLst/>
                          <a:latin typeface="Calibri" panose="020F0502020204030204" pitchFamily="34" charset="0"/>
                        </a:rPr>
                      </a:br>
                      <a:r>
                        <a:rPr lang="en-US" sz="1200" b="0" i="0" u="none" strike="noStrike" dirty="0">
                          <a:solidFill>
                            <a:srgbClr val="000000"/>
                          </a:solidFill>
                          <a:effectLst/>
                          <a:latin typeface="Calibri" panose="020F0502020204030204" pitchFamily="34" charset="0"/>
                        </a:rPr>
                        <a:t>&amp;</a:t>
                      </a:r>
                      <a:br>
                        <a:rPr lang="en-US" sz="1200" b="0" i="0" u="none" strike="noStrike" dirty="0">
                          <a:solidFill>
                            <a:srgbClr val="000000"/>
                          </a:solidFill>
                          <a:effectLst/>
                          <a:latin typeface="Calibri" panose="020F0502020204030204" pitchFamily="34" charset="0"/>
                        </a:rPr>
                      </a:br>
                      <a:r>
                        <a:rPr lang="en-US" sz="1200" b="0" i="0" u="none" strike="noStrike" dirty="0">
                          <a:solidFill>
                            <a:srgbClr val="000000"/>
                          </a:solidFill>
                          <a:effectLst/>
                          <a:latin typeface="Calibri" panose="020F0502020204030204" pitchFamily="34" charset="0"/>
                        </a:rPr>
                        <a:t>One 2x2 Patch</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N/A</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N/A</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One 4x1 Patch</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ko-KR" sz="1200" b="0" i="0" u="none" strike="noStrike" dirty="0">
                          <a:solidFill>
                            <a:srgbClr val="000000"/>
                          </a:solidFill>
                          <a:effectLst/>
                          <a:latin typeface="Calibri" panose="020F0502020204030204" pitchFamily="34" charset="0"/>
                        </a:rPr>
                        <a:t>One 1x4 dipole</a:t>
                      </a:r>
                      <a:br>
                        <a:rPr lang="en-US" altLang="ko-KR" sz="1200" b="0" i="0" u="none" strike="noStrike" dirty="0">
                          <a:solidFill>
                            <a:srgbClr val="000000"/>
                          </a:solidFill>
                          <a:effectLst/>
                          <a:latin typeface="Calibri" panose="020F0502020204030204" pitchFamily="34" charset="0"/>
                        </a:rPr>
                      </a:br>
                      <a:r>
                        <a:rPr lang="en-US" altLang="ko-KR" sz="1200" b="0" i="0" u="none" strike="noStrike" dirty="0">
                          <a:solidFill>
                            <a:srgbClr val="000000"/>
                          </a:solidFill>
                          <a:effectLst/>
                          <a:latin typeface="Calibri" panose="020F0502020204030204" pitchFamily="34" charset="0"/>
                        </a:rPr>
                        <a:t>/</a:t>
                      </a:r>
                      <a:br>
                        <a:rPr lang="en-US" altLang="ko-KR" sz="1200" b="0" i="0" u="none" strike="noStrike" dirty="0">
                          <a:solidFill>
                            <a:srgbClr val="000000"/>
                          </a:solidFill>
                          <a:effectLst/>
                          <a:latin typeface="Calibri" panose="020F0502020204030204" pitchFamily="34" charset="0"/>
                        </a:rPr>
                      </a:br>
                      <a:r>
                        <a:rPr lang="en-US" altLang="ko-KR" sz="1200" b="0" i="0" u="none" strike="noStrike" dirty="0">
                          <a:solidFill>
                            <a:srgbClr val="000000"/>
                          </a:solidFill>
                          <a:effectLst/>
                          <a:latin typeface="Calibri" panose="020F0502020204030204" pitchFamily="34" charset="0"/>
                        </a:rPr>
                        <a:t>One 1x4 patch</a:t>
                      </a:r>
                      <a:r>
                        <a:rPr lang="ko-KR" altLang="en-US" sz="1200" b="0" i="0" u="none" strike="noStrike" dirty="0">
                          <a:solidFill>
                            <a:srgbClr val="000000"/>
                          </a:solidFill>
                          <a:effectLst/>
                          <a:latin typeface="Calibri" panose="020F0502020204030204" pitchFamily="34" charset="0"/>
                        </a:rPr>
                        <a:t>　</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226785">
                <a:tc>
                  <a:txBody>
                    <a:bodyPr/>
                    <a:lstStyle/>
                    <a:p>
                      <a:pPr algn="ctr" fontAlgn="ctr"/>
                      <a:r>
                        <a:rPr lang="en-US" sz="1200" b="1" i="0" u="none" strike="noStrike" dirty="0">
                          <a:solidFill>
                            <a:srgbClr val="000000"/>
                          </a:solidFill>
                          <a:effectLst/>
                          <a:latin typeface="Calibri" panose="020F0502020204030204" pitchFamily="34" charset="0"/>
                        </a:rPr>
                        <a:t># of arrays in total</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r>
                        <a:rPr lang="ko-KR" altLang="en-US" sz="1200" b="0" i="0" u="none" strike="noStrike" dirty="0">
                          <a:solidFill>
                            <a:srgbClr val="000000"/>
                          </a:solidFill>
                          <a:effectLst/>
                          <a:latin typeface="Calibri" panose="020F0502020204030204" pitchFamily="34" charset="0"/>
                        </a:rPr>
                        <a:t>　</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200" b="0" i="0" u="none" strike="noStrike">
                          <a:solidFill>
                            <a:srgbClr val="000000"/>
                          </a:solidFill>
                          <a:effectLst/>
                          <a:latin typeface="Calibri" panose="020F0502020204030204" pitchFamily="34" charset="0"/>
                        </a:rPr>
                        <a:t>2</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200" b="0" i="0" u="none" strike="noStrike" dirty="0">
                          <a:solidFill>
                            <a:srgbClr val="000000"/>
                          </a:solidFill>
                          <a:effectLst/>
                          <a:latin typeface="Calibri" panose="020F0502020204030204" pitchFamily="34" charset="0"/>
                        </a:rPr>
                        <a:t>2</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200" b="0" i="0" u="none" strike="noStrike">
                          <a:solidFill>
                            <a:srgbClr val="000000"/>
                          </a:solidFill>
                          <a:effectLst/>
                          <a:latin typeface="Calibri" panose="020F0502020204030204" pitchFamily="34" charset="0"/>
                        </a:rPr>
                        <a:t>3</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200" b="0" i="0" u="none" strike="noStrike" dirty="0">
                          <a:solidFill>
                            <a:srgbClr val="000000"/>
                          </a:solidFill>
                          <a:effectLst/>
                          <a:latin typeface="Calibri" panose="020F0502020204030204" pitchFamily="34" charset="0"/>
                        </a:rPr>
                        <a:t>2</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200" b="0" i="0" u="none" strike="noStrike" dirty="0">
                          <a:solidFill>
                            <a:srgbClr val="000000"/>
                          </a:solidFill>
                          <a:effectLst/>
                          <a:latin typeface="Calibri" panose="020F0502020204030204" pitchFamily="34" charset="0"/>
                        </a:rPr>
                        <a:t>3</a:t>
                      </a:r>
                      <a:r>
                        <a:rPr lang="ko-KR" altLang="en-US" sz="1200" b="0" i="0" u="none" strike="noStrike" dirty="0">
                          <a:solidFill>
                            <a:srgbClr val="000000"/>
                          </a:solidFill>
                          <a:effectLst/>
                          <a:latin typeface="Calibri" panose="020F0502020204030204" pitchFamily="34" charset="0"/>
                        </a:rPr>
                        <a:t>　</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226785">
                <a:tc>
                  <a:txBody>
                    <a:bodyPr/>
                    <a:lstStyle/>
                    <a:p>
                      <a:pPr algn="ctr" fontAlgn="ctr"/>
                      <a:r>
                        <a:rPr lang="en-US" sz="1200" b="1" i="0" u="none" strike="noStrike" dirty="0">
                          <a:solidFill>
                            <a:srgbClr val="000000"/>
                          </a:solidFill>
                          <a:effectLst/>
                          <a:latin typeface="Calibri" panose="020F0502020204030204" pitchFamily="34" charset="0"/>
                        </a:rPr>
                        <a:t>Elevation &amp; azimuth angle </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r>
                        <a:rPr lang="en-US" altLang="ko-KR" sz="1200" b="0" i="0" u="none" strike="noStrike" dirty="0">
                          <a:solidFill>
                            <a:srgbClr val="000000"/>
                          </a:solidFill>
                          <a:effectLst/>
                          <a:latin typeface="Calibri" panose="020F0502020204030204" pitchFamily="34" charset="0"/>
                        </a:rPr>
                        <a:t>degree</a:t>
                      </a:r>
                      <a:r>
                        <a:rPr lang="ko-KR" altLang="en-US" sz="1200" b="0" i="0" u="none" strike="noStrike" dirty="0">
                          <a:solidFill>
                            <a:srgbClr val="000000"/>
                          </a:solidFill>
                          <a:effectLst/>
                          <a:latin typeface="Calibri" panose="020F0502020204030204" pitchFamily="34" charset="0"/>
                        </a:rPr>
                        <a:t>　</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1 degree</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N/A</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N/A</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1 degree</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200" b="0" i="0" u="none" strike="noStrike" dirty="0">
                          <a:solidFill>
                            <a:srgbClr val="000000"/>
                          </a:solidFill>
                          <a:effectLst/>
                          <a:latin typeface="Calibri" panose="020F0502020204030204" pitchFamily="34" charset="0"/>
                        </a:rPr>
                        <a:t>1 degree</a:t>
                      </a:r>
                      <a:r>
                        <a:rPr lang="ko-KR" altLang="en-US" sz="1200" b="0" i="0" u="none" strike="noStrike" dirty="0">
                          <a:solidFill>
                            <a:srgbClr val="000000"/>
                          </a:solidFill>
                          <a:effectLst/>
                          <a:latin typeface="Calibri" panose="020F0502020204030204" pitchFamily="34" charset="0"/>
                        </a:rPr>
                        <a:t>　</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442859">
                <a:tc>
                  <a:txBody>
                    <a:bodyPr/>
                    <a:lstStyle/>
                    <a:p>
                      <a:pPr algn="ctr" fontAlgn="ctr"/>
                      <a:r>
                        <a:rPr lang="en-US" sz="1200" b="1" i="0" u="none" strike="noStrike" dirty="0">
                          <a:solidFill>
                            <a:srgbClr val="000000"/>
                          </a:solidFill>
                          <a:effectLst/>
                          <a:latin typeface="Calibri" panose="020F0502020204030204" pitchFamily="34" charset="0"/>
                        </a:rPr>
                        <a:t>Beam phase shifter controller</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r>
                        <a:rPr lang="en-US" altLang="ko-KR" sz="1200" b="0" i="0" u="none" strike="noStrike" dirty="0">
                          <a:solidFill>
                            <a:srgbClr val="000000"/>
                          </a:solidFill>
                          <a:effectLst/>
                          <a:latin typeface="Calibri" panose="020F0502020204030204" pitchFamily="34" charset="0"/>
                        </a:rPr>
                        <a:t>degree</a:t>
                      </a:r>
                      <a:r>
                        <a:rPr lang="ko-KR" altLang="en-US" sz="1200" b="0" i="0" u="none" strike="noStrike" dirty="0">
                          <a:solidFill>
                            <a:srgbClr val="000000"/>
                          </a:solidFill>
                          <a:effectLst/>
                          <a:latin typeface="Calibri" panose="020F0502020204030204" pitchFamily="34" charset="0"/>
                        </a:rPr>
                        <a:t>　</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45 degree</a:t>
                      </a:r>
                      <a:br>
                        <a:rPr lang="en-US" sz="1200" b="0" i="0" u="none" strike="noStrike" dirty="0">
                          <a:solidFill>
                            <a:srgbClr val="000000"/>
                          </a:solidFill>
                          <a:effectLst/>
                          <a:latin typeface="Calibri" panose="020F0502020204030204" pitchFamily="34" charset="0"/>
                        </a:rPr>
                      </a:br>
                      <a:r>
                        <a:rPr lang="en-US" sz="1200" b="0" i="0" u="none" strike="noStrike" dirty="0">
                          <a:solidFill>
                            <a:srgbClr val="000000"/>
                          </a:solidFill>
                          <a:effectLst/>
                          <a:latin typeface="Calibri" panose="020F0502020204030204" pitchFamily="34" charset="0"/>
                        </a:rPr>
                        <a:t>(3-bit) </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Infinite</a:t>
                      </a:r>
                    </a:p>
                    <a:p>
                      <a:pPr algn="ctr" fontAlgn="ctr"/>
                      <a:r>
                        <a:rPr lang="en-US" altLang="ko-KR" sz="1200" b="0" i="0" u="none" strike="noStrike" dirty="0">
                          <a:solidFill>
                            <a:srgbClr val="000000"/>
                          </a:solidFill>
                          <a:effectLst/>
                          <a:latin typeface="Calibri" panose="020F0502020204030204" pitchFamily="34" charset="0"/>
                        </a:rPr>
                        <a:t>(-2dB</a:t>
                      </a:r>
                      <a:r>
                        <a:rPr lang="en-US" altLang="ko-KR" sz="1200" b="0" i="0" u="none" strike="noStrike" baseline="0" dirty="0">
                          <a:solidFill>
                            <a:srgbClr val="000000"/>
                          </a:solidFill>
                          <a:effectLst/>
                          <a:latin typeface="Calibri" panose="020F0502020204030204" pitchFamily="34" charset="0"/>
                        </a:rPr>
                        <a:t> w/ finite beam)</a:t>
                      </a:r>
                      <a:endParaRPr lang="en-US" sz="1200" b="0" i="0" u="none" strike="noStrike" dirty="0">
                        <a:solidFill>
                          <a:srgbClr val="000000"/>
                        </a:solidFill>
                        <a:effectLst/>
                        <a:latin typeface="Calibri" panose="020F0502020204030204" pitchFamily="34" charset="0"/>
                      </a:endParaRP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Infinite</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200" b="0" i="0" u="none" strike="noStrike" dirty="0">
                          <a:solidFill>
                            <a:srgbClr val="000000"/>
                          </a:solidFill>
                          <a:effectLst/>
                          <a:latin typeface="Calibri" panose="020F0502020204030204" pitchFamily="34" charset="0"/>
                        </a:rPr>
                        <a:t>45 degree</a:t>
                      </a:r>
                      <a:br>
                        <a:rPr lang="en-US" altLang="ko-KR" sz="1200" b="0" i="0" u="none" strike="noStrike" dirty="0">
                          <a:solidFill>
                            <a:srgbClr val="000000"/>
                          </a:solidFill>
                          <a:effectLst/>
                          <a:latin typeface="Calibri" panose="020F0502020204030204" pitchFamily="34" charset="0"/>
                        </a:rPr>
                      </a:br>
                      <a:r>
                        <a:rPr lang="en-US" altLang="ko-KR" sz="1200" b="0" i="0" u="none" strike="noStrike" dirty="0">
                          <a:solidFill>
                            <a:srgbClr val="000000"/>
                          </a:solidFill>
                          <a:effectLst/>
                          <a:latin typeface="Calibri" panose="020F0502020204030204" pitchFamily="34" charset="0"/>
                        </a:rPr>
                        <a:t>(3-bit) </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200" b="0" i="0" u="none" strike="noStrike" dirty="0">
                          <a:solidFill>
                            <a:srgbClr val="000000"/>
                          </a:solidFill>
                          <a:effectLst/>
                          <a:latin typeface="Calibri" panose="020F0502020204030204" pitchFamily="34" charset="0"/>
                        </a:rPr>
                        <a:t>N/A</a:t>
                      </a:r>
                      <a:endParaRPr lang="ko-KR" altLang="en-US" sz="1200" b="0" i="0" u="none" strike="noStrike" dirty="0">
                        <a:solidFill>
                          <a:srgbClr val="000000"/>
                        </a:solidFill>
                        <a:effectLst/>
                        <a:latin typeface="Calibri" panose="020F0502020204030204" pitchFamily="34" charset="0"/>
                      </a:endParaRP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r h="226785">
                <a:tc>
                  <a:txBody>
                    <a:bodyPr/>
                    <a:lstStyle/>
                    <a:p>
                      <a:pPr algn="ctr" fontAlgn="ctr"/>
                      <a:r>
                        <a:rPr lang="en-US" sz="1200" b="1" i="0" u="none" strike="noStrike" dirty="0">
                          <a:solidFill>
                            <a:srgbClr val="000000"/>
                          </a:solidFill>
                          <a:effectLst/>
                          <a:latin typeface="Calibri" panose="020F0502020204030204" pitchFamily="34" charset="0"/>
                        </a:rPr>
                        <a:t>Antenna type (patch, dipole, or both)</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r>
                        <a:rPr lang="ko-KR" altLang="en-US" sz="1200" b="0" i="0" u="none" strike="noStrike" dirty="0">
                          <a:solidFill>
                            <a:srgbClr val="000000"/>
                          </a:solidFill>
                          <a:effectLst/>
                          <a:latin typeface="Calibri" panose="020F0502020204030204" pitchFamily="34" charset="0"/>
                        </a:rPr>
                        <a:t>　</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Both</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N/A</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N/A</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Patch</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200" b="0" i="0" u="none" strike="noStrike" dirty="0">
                          <a:solidFill>
                            <a:srgbClr val="000000"/>
                          </a:solidFill>
                          <a:effectLst/>
                          <a:latin typeface="Calibri" panose="020F0502020204030204" pitchFamily="34" charset="0"/>
                        </a:rPr>
                        <a:t>Both</a:t>
                      </a:r>
                      <a:endParaRPr lang="ko-KR" altLang="en-US" sz="1200" b="0" i="0" u="none" strike="noStrike" dirty="0">
                        <a:solidFill>
                          <a:srgbClr val="000000"/>
                        </a:solidFill>
                        <a:effectLst/>
                        <a:latin typeface="Calibri" panose="020F0502020204030204" pitchFamily="34" charset="0"/>
                      </a:endParaRP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7"/>
                  </a:ext>
                </a:extLst>
              </a:tr>
              <a:tr h="442859">
                <a:tc>
                  <a:txBody>
                    <a:bodyPr/>
                    <a:lstStyle/>
                    <a:p>
                      <a:pPr algn="ctr" fontAlgn="ctr"/>
                      <a:r>
                        <a:rPr lang="en-US" sz="1200" b="1" i="0" u="none" strike="noStrike" dirty="0">
                          <a:solidFill>
                            <a:srgbClr val="000000"/>
                          </a:solidFill>
                          <a:effectLst/>
                          <a:latin typeface="Calibri" panose="020F0502020204030204" pitchFamily="34" charset="0"/>
                        </a:rPr>
                        <a:t>Antenna location (front, back, top-side, left-side, right-side, bottom-side)</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r>
                        <a:rPr lang="ko-KR" altLang="en-US" sz="1200" b="0" i="0" u="none" strike="noStrike" dirty="0">
                          <a:solidFill>
                            <a:srgbClr val="000000"/>
                          </a:solidFill>
                          <a:effectLst/>
                          <a:latin typeface="Calibri" panose="020F0502020204030204" pitchFamily="34" charset="0"/>
                        </a:rPr>
                        <a:t>　</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Top &amp; Bottom</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N/A</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N/A</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Back &amp; Back</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ko-KR" sz="1200" b="0" i="0" u="none" strike="noStrike" dirty="0">
                          <a:solidFill>
                            <a:srgbClr val="000000"/>
                          </a:solidFill>
                          <a:effectLst/>
                          <a:latin typeface="Calibri" panose="020F0502020204030204" pitchFamily="34" charset="0"/>
                        </a:rPr>
                        <a:t>Left &amp; Top &amp; Bottom</a:t>
                      </a:r>
                      <a:r>
                        <a:rPr lang="ko-KR" altLang="en-US" sz="1200" b="0" i="0" u="none" strike="noStrike" dirty="0">
                          <a:solidFill>
                            <a:srgbClr val="000000"/>
                          </a:solidFill>
                          <a:effectLst/>
                          <a:latin typeface="Calibri" panose="020F0502020204030204" pitchFamily="34" charset="0"/>
                        </a:rPr>
                        <a:t>　</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8"/>
                  </a:ext>
                </a:extLst>
              </a:tr>
              <a:tr h="442859">
                <a:tc>
                  <a:txBody>
                    <a:bodyPr/>
                    <a:lstStyle/>
                    <a:p>
                      <a:pPr algn="ctr" fontAlgn="ctr"/>
                      <a:r>
                        <a:rPr lang="en-US" sz="1200" b="1" i="0" u="none" strike="noStrike" dirty="0">
                          <a:solidFill>
                            <a:srgbClr val="000000"/>
                          </a:solidFill>
                          <a:effectLst/>
                          <a:latin typeface="Calibri" panose="020F0502020204030204" pitchFamily="34" charset="0"/>
                        </a:rPr>
                        <a:t>Device case material (Plastic, Glass, Ceramic, Metal)</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r>
                        <a:rPr lang="en-US" altLang="ko-KR" sz="1200" b="0" i="0" u="none" strike="noStrike" dirty="0">
                          <a:solidFill>
                            <a:srgbClr val="000000"/>
                          </a:solidFill>
                          <a:effectLst/>
                          <a:latin typeface="Calibri" panose="020F0502020204030204" pitchFamily="34" charset="0"/>
                        </a:rPr>
                        <a:t>dB</a:t>
                      </a:r>
                      <a:r>
                        <a:rPr lang="ko-KR" altLang="en-US" sz="1200" b="0" i="0" u="none" strike="noStrike" dirty="0">
                          <a:solidFill>
                            <a:srgbClr val="000000"/>
                          </a:solidFill>
                          <a:effectLst/>
                          <a:latin typeface="Calibri" panose="020F0502020204030204" pitchFamily="34" charset="0"/>
                        </a:rPr>
                        <a:t>　</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Glass</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Glass</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Plastic</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Glass</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ko-KR" sz="1200" b="0" i="0" u="none" strike="noStrike" dirty="0">
                          <a:solidFill>
                            <a:srgbClr val="000000"/>
                          </a:solidFill>
                          <a:effectLst/>
                          <a:latin typeface="Calibri" panose="020F0502020204030204" pitchFamily="34" charset="0"/>
                        </a:rPr>
                        <a:t>Metal</a:t>
                      </a:r>
                      <a:r>
                        <a:rPr lang="ko-KR" altLang="en-US" sz="1200" b="0" i="0" u="none" strike="noStrike" dirty="0">
                          <a:solidFill>
                            <a:srgbClr val="000000"/>
                          </a:solidFill>
                          <a:effectLst/>
                          <a:latin typeface="Calibri" panose="020F0502020204030204" pitchFamily="34" charset="0"/>
                        </a:rPr>
                        <a:t>　</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9"/>
                  </a:ext>
                </a:extLst>
              </a:tr>
              <a:tr h="226785">
                <a:tc>
                  <a:txBody>
                    <a:bodyPr/>
                    <a:lstStyle/>
                    <a:p>
                      <a:pPr algn="ctr" fontAlgn="ctr"/>
                      <a:r>
                        <a:rPr lang="en-US" sz="1200" b="1" i="0" u="none" strike="noStrike" dirty="0">
                          <a:solidFill>
                            <a:srgbClr val="000000"/>
                          </a:solidFill>
                          <a:effectLst/>
                          <a:latin typeface="Calibri" panose="020F0502020204030204" pitchFamily="34" charset="0"/>
                        </a:rPr>
                        <a:t>Legacy Antenna (w/ Metal, Plastic Frame)</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r>
                        <a:rPr lang="ko-KR" altLang="en-US" sz="1200" b="0" i="0" u="none" strike="noStrike" dirty="0">
                          <a:solidFill>
                            <a:srgbClr val="000000"/>
                          </a:solidFill>
                          <a:effectLst/>
                          <a:latin typeface="Calibri" panose="020F0502020204030204" pitchFamily="34" charset="0"/>
                        </a:rPr>
                        <a:t>　</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Metal</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Plastic</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Plastic</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Metal</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200" b="0" i="0" u="none" strike="noStrike" dirty="0">
                          <a:solidFill>
                            <a:srgbClr val="000000"/>
                          </a:solidFill>
                          <a:effectLst/>
                          <a:latin typeface="Calibri" panose="020F0502020204030204" pitchFamily="34" charset="0"/>
                        </a:rPr>
                        <a:t>Plastic</a:t>
                      </a:r>
                      <a:r>
                        <a:rPr lang="ko-KR" altLang="en-US" sz="1200" b="0" i="0" u="none" strike="noStrike" dirty="0">
                          <a:solidFill>
                            <a:srgbClr val="000000"/>
                          </a:solidFill>
                          <a:effectLst/>
                          <a:latin typeface="Calibri" panose="020F0502020204030204" pitchFamily="34" charset="0"/>
                        </a:rPr>
                        <a:t>　</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0"/>
                  </a:ext>
                </a:extLst>
              </a:tr>
              <a:tr h="226785">
                <a:tc>
                  <a:txBody>
                    <a:bodyPr/>
                    <a:lstStyle/>
                    <a:p>
                      <a:pPr algn="ctr" fontAlgn="ctr"/>
                      <a:r>
                        <a:rPr lang="en-US" sz="1200" b="1" i="0" u="none" strike="noStrike" dirty="0">
                          <a:solidFill>
                            <a:srgbClr val="000000"/>
                          </a:solidFill>
                          <a:effectLst/>
                          <a:latin typeface="Calibri" panose="020F0502020204030204" pitchFamily="34" charset="0"/>
                        </a:rPr>
                        <a:t>Device size (3D)</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r>
                        <a:rPr lang="en-US" sz="1200" b="0" i="0" u="none" strike="noStrike" dirty="0">
                          <a:solidFill>
                            <a:srgbClr val="000000"/>
                          </a:solidFill>
                          <a:effectLst/>
                          <a:latin typeface="Calibri" panose="020F0502020204030204" pitchFamily="34" charset="0"/>
                        </a:rPr>
                        <a:t>cm</a:t>
                      </a:r>
                      <a:r>
                        <a:rPr lang="en-US" sz="1200" b="0" i="0" u="none" strike="noStrike" baseline="30000" dirty="0">
                          <a:solidFill>
                            <a:srgbClr val="000000"/>
                          </a:solidFill>
                          <a:effectLst/>
                          <a:latin typeface="Calibri" panose="020F0502020204030204" pitchFamily="34" charset="0"/>
                        </a:rPr>
                        <a:t>3</a:t>
                      </a:r>
                      <a:endParaRPr lang="en-US" sz="1200" b="0" i="0" u="none" strike="noStrike" dirty="0">
                        <a:solidFill>
                          <a:srgbClr val="000000"/>
                        </a:solidFill>
                        <a:effectLst/>
                        <a:latin typeface="Calibri" panose="020F0502020204030204" pitchFamily="34" charset="0"/>
                      </a:endParaRP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N/A</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200" b="0" i="0" u="none" strike="noStrike" dirty="0">
                          <a:solidFill>
                            <a:srgbClr val="000000"/>
                          </a:solidFill>
                          <a:effectLst/>
                          <a:latin typeface="Calibri" panose="020F0502020204030204" pitchFamily="34" charset="0"/>
                        </a:rPr>
                        <a:t>66.6</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200" b="0" i="0" u="none" strike="noStrike" dirty="0">
                          <a:solidFill>
                            <a:srgbClr val="000000"/>
                          </a:solidFill>
                          <a:effectLst/>
                          <a:latin typeface="Calibri" panose="020F0502020204030204" pitchFamily="34" charset="0"/>
                        </a:rPr>
                        <a:t>66.6</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200" b="0" i="0" u="none" strike="noStrike" dirty="0">
                          <a:solidFill>
                            <a:srgbClr val="000000"/>
                          </a:solidFill>
                          <a:effectLst/>
                          <a:latin typeface="Calibri" panose="020F0502020204030204" pitchFamily="34" charset="0"/>
                        </a:rPr>
                        <a:t>53.8</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200" b="0" i="0" u="none" strike="noStrike" dirty="0">
                          <a:solidFill>
                            <a:srgbClr val="000000"/>
                          </a:solidFill>
                          <a:effectLst/>
                          <a:latin typeface="Calibri" panose="020F0502020204030204" pitchFamily="34" charset="0"/>
                        </a:rPr>
                        <a:t>N/A</a:t>
                      </a:r>
                      <a:r>
                        <a:rPr lang="ko-KR" altLang="en-US" sz="1200" b="0" i="0" u="none" strike="noStrike" dirty="0">
                          <a:solidFill>
                            <a:srgbClr val="000000"/>
                          </a:solidFill>
                          <a:effectLst/>
                          <a:latin typeface="Calibri" panose="020F0502020204030204" pitchFamily="34" charset="0"/>
                        </a:rPr>
                        <a:t>　</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1"/>
                  </a:ext>
                </a:extLst>
              </a:tr>
              <a:tr h="226785">
                <a:tc>
                  <a:txBody>
                    <a:bodyPr/>
                    <a:lstStyle/>
                    <a:p>
                      <a:pPr algn="ctr" fontAlgn="ctr"/>
                      <a:r>
                        <a:rPr lang="en-US" sz="1200" b="1" i="0" u="none" strike="noStrike" dirty="0">
                          <a:solidFill>
                            <a:srgbClr val="000000"/>
                          </a:solidFill>
                          <a:effectLst/>
                          <a:latin typeface="Calibri" panose="020F0502020204030204" pitchFamily="34" charset="0"/>
                        </a:rPr>
                        <a:t>Display panel</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r>
                        <a:rPr lang="en-US" sz="1200" b="0" i="0" u="none" strike="noStrike" dirty="0">
                          <a:solidFill>
                            <a:srgbClr val="000000"/>
                          </a:solidFill>
                          <a:effectLst/>
                          <a:latin typeface="Calibri" panose="020F0502020204030204" pitchFamily="34" charset="0"/>
                        </a:rPr>
                        <a:t>Y/N</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Y</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Y</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Y</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Y</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200" b="0" i="0" u="none" strike="noStrike" dirty="0">
                          <a:solidFill>
                            <a:srgbClr val="000000"/>
                          </a:solidFill>
                          <a:effectLst/>
                          <a:latin typeface="Calibri" panose="020F0502020204030204" pitchFamily="34" charset="0"/>
                        </a:rPr>
                        <a:t>Y</a:t>
                      </a:r>
                      <a:endParaRPr lang="ko-KR" altLang="en-US" sz="1200" b="0" i="0" u="none" strike="noStrike" dirty="0">
                        <a:solidFill>
                          <a:srgbClr val="000000"/>
                        </a:solidFill>
                        <a:effectLst/>
                        <a:latin typeface="Calibri" panose="020F0502020204030204" pitchFamily="34" charset="0"/>
                      </a:endParaRP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2"/>
                  </a:ext>
                </a:extLst>
              </a:tr>
              <a:tr h="226785">
                <a:tc>
                  <a:txBody>
                    <a:bodyPr/>
                    <a:lstStyle/>
                    <a:p>
                      <a:pPr algn="ctr" fontAlgn="ctr"/>
                      <a:r>
                        <a:rPr lang="en-US" sz="1200" b="1" i="0" u="none" strike="noStrike" dirty="0">
                          <a:solidFill>
                            <a:srgbClr val="000000"/>
                          </a:solidFill>
                          <a:effectLst/>
                          <a:latin typeface="Calibri" panose="020F0502020204030204" pitchFamily="34" charset="0"/>
                        </a:rPr>
                        <a:t>Bezel Margin</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r>
                        <a:rPr lang="en-US" sz="1200" b="0" i="0" u="none" strike="noStrike" dirty="0">
                          <a:solidFill>
                            <a:srgbClr val="000000"/>
                          </a:solidFill>
                          <a:effectLst/>
                          <a:latin typeface="Calibri" panose="020F0502020204030204" pitchFamily="34" charset="0"/>
                        </a:rPr>
                        <a:t>Y/N</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Y</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N/A</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N/A</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N/A</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200" b="0" i="0" u="none" strike="noStrike" dirty="0">
                          <a:solidFill>
                            <a:srgbClr val="000000"/>
                          </a:solidFill>
                          <a:effectLst/>
                          <a:latin typeface="Calibri" panose="020F0502020204030204" pitchFamily="34" charset="0"/>
                        </a:rPr>
                        <a:t>N/A</a:t>
                      </a:r>
                      <a:endParaRPr lang="ko-KR" altLang="en-US" sz="1200" b="0" i="0" u="none" strike="noStrike" dirty="0">
                        <a:solidFill>
                          <a:srgbClr val="000000"/>
                        </a:solidFill>
                        <a:effectLst/>
                        <a:latin typeface="Calibri" panose="020F0502020204030204" pitchFamily="34" charset="0"/>
                      </a:endParaRP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3"/>
                  </a:ext>
                </a:extLst>
              </a:tr>
              <a:tr h="226785">
                <a:tc>
                  <a:txBody>
                    <a:bodyPr/>
                    <a:lstStyle/>
                    <a:p>
                      <a:pPr algn="ctr" fontAlgn="ctr"/>
                      <a:r>
                        <a:rPr lang="en-US" sz="1200" b="1" i="0" u="none" strike="noStrike" kern="1200" dirty="0">
                          <a:solidFill>
                            <a:srgbClr val="000000"/>
                          </a:solidFill>
                          <a:effectLst/>
                          <a:latin typeface="Calibri" panose="020F0502020204030204" pitchFamily="34" charset="0"/>
                          <a:ea typeface="+mn-ea"/>
                          <a:cs typeface="+mn-cs"/>
                        </a:rPr>
                        <a:t>Gap between antenna &amp; housing</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DAEEF3"/>
                    </a:solidFill>
                  </a:tcPr>
                </a:tc>
                <a:tc>
                  <a:txBody>
                    <a:bodyPr/>
                    <a:lstStyle/>
                    <a:p>
                      <a:pPr algn="ctr" fontAlgn="ctr"/>
                      <a:r>
                        <a:rPr lang="en-US" sz="1200" b="0" i="0" u="none" strike="noStrike" dirty="0">
                          <a:solidFill>
                            <a:srgbClr val="000000"/>
                          </a:solidFill>
                          <a:effectLst/>
                          <a:latin typeface="Calibri" panose="020F0502020204030204" pitchFamily="34" charset="0"/>
                        </a:rPr>
                        <a:t>mm</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N/A</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altLang="ko-KR" sz="1200" b="0" i="0" u="none" strike="noStrike" dirty="0">
                          <a:solidFill>
                            <a:srgbClr val="000000"/>
                          </a:solidFill>
                          <a:effectLst/>
                          <a:latin typeface="Calibri" panose="020F0502020204030204" pitchFamily="34" charset="0"/>
                        </a:rPr>
                        <a:t>N/A</a:t>
                      </a:r>
                      <a:endParaRPr lang="en-US" sz="1200" b="0" i="0" u="none" strike="noStrike" dirty="0">
                        <a:solidFill>
                          <a:srgbClr val="000000"/>
                        </a:solidFill>
                        <a:effectLst/>
                        <a:latin typeface="Calibri" panose="020F0502020204030204" pitchFamily="34" charset="0"/>
                      </a:endParaRP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altLang="ko-KR" sz="1200" b="0" i="0" u="none" strike="noStrike" dirty="0">
                          <a:solidFill>
                            <a:srgbClr val="000000"/>
                          </a:solidFill>
                          <a:effectLst/>
                          <a:latin typeface="Calibri" panose="020F0502020204030204" pitchFamily="34" charset="0"/>
                        </a:rPr>
                        <a:t>N/A</a:t>
                      </a:r>
                      <a:endParaRPr lang="en-US" sz="1200" b="0" i="0" u="none" strike="noStrike" dirty="0">
                        <a:solidFill>
                          <a:srgbClr val="000000"/>
                        </a:solidFill>
                        <a:effectLst/>
                        <a:latin typeface="Calibri" panose="020F0502020204030204" pitchFamily="34" charset="0"/>
                      </a:endParaRP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1.5</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altLang="ko-KR" sz="1200" b="0" i="0" u="none" strike="noStrike" dirty="0">
                          <a:solidFill>
                            <a:srgbClr val="000000"/>
                          </a:solidFill>
                          <a:effectLst/>
                          <a:latin typeface="Calibri" panose="020F0502020204030204" pitchFamily="34" charset="0"/>
                        </a:rPr>
                        <a:t>N/A</a:t>
                      </a:r>
                      <a:endParaRPr lang="ko-KR" altLang="en-US" sz="1200" b="0" i="0" u="none" strike="noStrike" dirty="0">
                        <a:solidFill>
                          <a:srgbClr val="000000"/>
                        </a:solidFill>
                        <a:effectLst/>
                        <a:latin typeface="Calibri" panose="020F0502020204030204" pitchFamily="34" charset="0"/>
                      </a:endParaRP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14"/>
                  </a:ext>
                </a:extLst>
              </a:tr>
              <a:tr h="226785">
                <a:tc>
                  <a:txBody>
                    <a:bodyPr/>
                    <a:lstStyle/>
                    <a:p>
                      <a:pPr algn="ctr" fontAlgn="ctr"/>
                      <a:r>
                        <a:rPr lang="en-US" sz="1200" b="1" i="0" u="none" strike="noStrike" dirty="0">
                          <a:solidFill>
                            <a:srgbClr val="000000"/>
                          </a:solidFill>
                          <a:effectLst/>
                          <a:latin typeface="Calibri" panose="020F0502020204030204" pitchFamily="34" charset="0"/>
                        </a:rPr>
                        <a:t>Peak EIRP over the sphere</a:t>
                      </a:r>
                    </a:p>
                  </a:txBody>
                  <a:tcPr marL="9065" marR="9065" marT="9065"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r>
                        <a:rPr lang="en-US" sz="1200" b="1" i="0" u="none" strike="noStrike" dirty="0" err="1">
                          <a:solidFill>
                            <a:srgbClr val="000000"/>
                          </a:solidFill>
                          <a:effectLst/>
                          <a:latin typeface="Calibri" panose="020F0502020204030204" pitchFamily="34" charset="0"/>
                        </a:rPr>
                        <a:t>dBm</a:t>
                      </a:r>
                      <a:endParaRPr lang="en-US" sz="1200" b="1" i="0" u="none" strike="noStrike" dirty="0">
                        <a:solidFill>
                          <a:srgbClr val="000000"/>
                        </a:solidFill>
                        <a:effectLst/>
                        <a:latin typeface="Calibri" panose="020F0502020204030204" pitchFamily="34" charset="0"/>
                      </a:endParaRP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Max</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Max</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Max</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Max</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Max</a:t>
                      </a:r>
                    </a:p>
                  </a:txBody>
                  <a:tcPr marL="9065" marR="9065" marT="9065"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5"/>
                  </a:ext>
                </a:extLst>
              </a:tr>
              <a:tr h="226785">
                <a:tc>
                  <a:txBody>
                    <a:bodyPr/>
                    <a:lstStyle/>
                    <a:p>
                      <a:pPr algn="ctr" fontAlgn="ctr"/>
                      <a:r>
                        <a:rPr lang="en-US" sz="1200" b="1" i="0" u="none" strike="noStrike" dirty="0">
                          <a:solidFill>
                            <a:srgbClr val="000000"/>
                          </a:solidFill>
                          <a:effectLst/>
                          <a:latin typeface="Calibri" panose="020F0502020204030204" pitchFamily="34" charset="0"/>
                        </a:rPr>
                        <a:t>50 %CDF</a:t>
                      </a:r>
                    </a:p>
                  </a:txBody>
                  <a:tcPr marL="9065" marR="9065" marT="9065"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r>
                        <a:rPr lang="en-US" sz="1200" b="1" i="0" u="none" strike="noStrike" dirty="0" err="1">
                          <a:solidFill>
                            <a:srgbClr val="000000"/>
                          </a:solidFill>
                          <a:effectLst/>
                          <a:latin typeface="Calibri" panose="020F0502020204030204" pitchFamily="34" charset="0"/>
                        </a:rPr>
                        <a:t>dBm</a:t>
                      </a:r>
                      <a:endParaRPr lang="en-US" sz="1200" b="1" i="0" u="none" strike="noStrike" dirty="0">
                        <a:solidFill>
                          <a:srgbClr val="000000"/>
                        </a:solidFill>
                        <a:effectLst/>
                        <a:latin typeface="Calibri" panose="020F0502020204030204" pitchFamily="34" charset="0"/>
                      </a:endParaRP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Max-6dB</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Max-6dB</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Max-5dB</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Max-12dB</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Max-14dB</a:t>
                      </a:r>
                    </a:p>
                  </a:txBody>
                  <a:tcPr marL="9065" marR="9065" marT="9065"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6"/>
                  </a:ext>
                </a:extLst>
              </a:tr>
              <a:tr h="226785">
                <a:tc>
                  <a:txBody>
                    <a:bodyPr/>
                    <a:lstStyle/>
                    <a:p>
                      <a:pPr algn="ctr" fontAlgn="ctr"/>
                      <a:r>
                        <a:rPr lang="en-US" sz="1200" b="1" i="0" u="none" strike="noStrike" dirty="0">
                          <a:solidFill>
                            <a:srgbClr val="000000"/>
                          </a:solidFill>
                          <a:effectLst/>
                          <a:latin typeface="Calibri" panose="020F0502020204030204" pitchFamily="34" charset="0"/>
                        </a:rPr>
                        <a:t>20 %CDF</a:t>
                      </a:r>
                    </a:p>
                  </a:txBody>
                  <a:tcPr marL="9065" marR="9065" marT="9065"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DAEEF3"/>
                    </a:solidFill>
                  </a:tcPr>
                </a:tc>
                <a:tc>
                  <a:txBody>
                    <a:bodyPr/>
                    <a:lstStyle/>
                    <a:p>
                      <a:pPr algn="ctr" fontAlgn="ctr"/>
                      <a:r>
                        <a:rPr lang="en-US" sz="1200" b="1" i="0" u="none" strike="noStrike" dirty="0" err="1">
                          <a:solidFill>
                            <a:srgbClr val="000000"/>
                          </a:solidFill>
                          <a:effectLst/>
                          <a:latin typeface="Calibri" panose="020F0502020204030204" pitchFamily="34" charset="0"/>
                        </a:rPr>
                        <a:t>dBm</a:t>
                      </a:r>
                      <a:endParaRPr lang="en-US" sz="1200" b="1" i="0" u="none" strike="noStrike" dirty="0">
                        <a:solidFill>
                          <a:srgbClr val="000000"/>
                        </a:solidFill>
                        <a:effectLst/>
                        <a:latin typeface="Calibri" panose="020F0502020204030204" pitchFamily="34" charset="0"/>
                      </a:endParaRP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Max-15dB</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Max-11dB</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Max-9dB</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Max-18dB</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Max-20dB</a:t>
                      </a:r>
                    </a:p>
                  </a:txBody>
                  <a:tcPr marL="9065" marR="9065" marT="9065"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17"/>
                  </a:ext>
                </a:extLst>
              </a:tr>
            </a:tbl>
          </a:graphicData>
        </a:graphic>
      </p:graphicFrame>
    </p:spTree>
    <p:extLst>
      <p:ext uri="{BB962C8B-B14F-4D97-AF65-F5344CB8AC3E}">
        <p14:creationId xmlns:p14="http://schemas.microsoft.com/office/powerpoint/2010/main" val="19474685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407280167"/>
              </p:ext>
            </p:extLst>
          </p:nvPr>
        </p:nvGraphicFramePr>
        <p:xfrm>
          <a:off x="876835" y="1507808"/>
          <a:ext cx="10438331" cy="5004216"/>
        </p:xfrm>
        <a:graphic>
          <a:graphicData uri="http://schemas.openxmlformats.org/drawingml/2006/table">
            <a:tbl>
              <a:tblPr>
                <a:tableStyleId>{5940675A-B579-460E-94D1-54222C63F5DA}</a:tableStyleId>
              </a:tblPr>
              <a:tblGrid>
                <a:gridCol w="742959"/>
                <a:gridCol w="1359965">
                  <a:extLst>
                    <a:ext uri="{9D8B030D-6E8A-4147-A177-3AD203B41FA5}">
                      <a16:colId xmlns:a16="http://schemas.microsoft.com/office/drawing/2014/main" xmlns="" val="20000"/>
                    </a:ext>
                  </a:extLst>
                </a:gridCol>
                <a:gridCol w="5407425">
                  <a:extLst>
                    <a:ext uri="{9D8B030D-6E8A-4147-A177-3AD203B41FA5}">
                      <a16:colId xmlns:a16="http://schemas.microsoft.com/office/drawing/2014/main" xmlns="" val="20001"/>
                    </a:ext>
                  </a:extLst>
                </a:gridCol>
                <a:gridCol w="2927982">
                  <a:extLst>
                    <a:ext uri="{9D8B030D-6E8A-4147-A177-3AD203B41FA5}">
                      <a16:colId xmlns:a16="http://schemas.microsoft.com/office/drawing/2014/main" xmlns="" val="20002"/>
                    </a:ext>
                  </a:extLst>
                </a:gridCol>
              </a:tblGrid>
              <a:tr h="417018">
                <a:tc>
                  <a:txBody>
                    <a:bodyPr/>
                    <a:lstStyle/>
                    <a:p>
                      <a:pPr algn="ctr" fontAlgn="b"/>
                      <a:endParaRPr lang="en-US" sz="1600" b="1" i="0" u="none" strike="noStrike" dirty="0">
                        <a:solidFill>
                          <a:srgbClr val="FFFFFF"/>
                        </a:solidFill>
                        <a:effectLst/>
                        <a:latin typeface="Intel Clear" panose="020B0604020203020204" pitchFamily="34" charset="0"/>
                      </a:endParaRPr>
                    </a:p>
                  </a:txBody>
                  <a:tcPr marL="0" marR="0" marT="0" marB="0" anchor="ctr"/>
                </a:tc>
                <a:tc>
                  <a:txBody>
                    <a:bodyPr/>
                    <a:lstStyle/>
                    <a:p>
                      <a:pPr algn="ctr" fontAlgn="b"/>
                      <a:r>
                        <a:rPr lang="en-US" sz="1600" u="none" strike="noStrike" dirty="0" err="1">
                          <a:effectLst/>
                        </a:rPr>
                        <a:t>TDoc</a:t>
                      </a:r>
                      <a:endParaRPr lang="en-US" sz="1600" b="1" i="0" u="none" strike="noStrike" dirty="0">
                        <a:solidFill>
                          <a:srgbClr val="FFFFFF"/>
                        </a:solidFill>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Title</a:t>
                      </a:r>
                      <a:endParaRPr lang="en-US" sz="1600" b="1" i="0" u="none" strike="noStrike" dirty="0">
                        <a:solidFill>
                          <a:srgbClr val="FFFFFF"/>
                        </a:solidFill>
                        <a:effectLst/>
                        <a:latin typeface="Intel Clear" panose="020B0604020203020204" pitchFamily="34" charset="0"/>
                      </a:endParaRPr>
                    </a:p>
                  </a:txBody>
                  <a:tcPr marL="0" marR="0" marT="0" marB="0" anchor="ctr"/>
                </a:tc>
                <a:tc>
                  <a:txBody>
                    <a:bodyPr/>
                    <a:lstStyle/>
                    <a:p>
                      <a:pPr algn="ctr" fontAlgn="b"/>
                      <a:r>
                        <a:rPr lang="en-US" sz="1600" u="none" strike="noStrike">
                          <a:effectLst/>
                        </a:rPr>
                        <a:t>Source</a:t>
                      </a:r>
                      <a:endParaRPr lang="en-US" sz="1600" b="1" i="0" u="none" strike="noStrike">
                        <a:solidFill>
                          <a:srgbClr val="FFFFFF"/>
                        </a:solidFill>
                        <a:effectLst/>
                        <a:latin typeface="Intel Clear" panose="020B0604020203020204" pitchFamily="34" charset="0"/>
                      </a:endParaRPr>
                    </a:p>
                  </a:txBody>
                  <a:tcPr marL="0" marR="0" marT="0" marB="0" anchor="ctr"/>
                </a:tc>
                <a:extLst>
                  <a:ext uri="{0D108BD9-81ED-4DB2-BD59-A6C34878D82A}">
                    <a16:rowId xmlns:a16="http://schemas.microsoft.com/office/drawing/2014/main" xmlns="" val="10000"/>
                  </a:ext>
                </a:extLst>
              </a:tr>
              <a:tr h="417018">
                <a:tc>
                  <a:txBody>
                    <a:bodyPr/>
                    <a:lstStyle/>
                    <a:p>
                      <a:pPr algn="ctr" fontAlgn="b"/>
                      <a:r>
                        <a:rPr lang="en-US" sz="1600" b="0" i="0" u="none" strike="noStrike" dirty="0" smtClean="0">
                          <a:effectLst/>
                          <a:latin typeface="Intel Clear" panose="020B0604020203020204" pitchFamily="34" charset="0"/>
                        </a:rPr>
                        <a:t>[1]</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R4-1711036</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Consideration of EIRP spherical coverage requirement</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Samsung, Apple, Intel</a:t>
                      </a:r>
                      <a:endParaRPr lang="en-US" sz="1600" b="0" i="0" u="none" strike="noStrike" dirty="0">
                        <a:effectLst/>
                        <a:latin typeface="Intel Clear" panose="020B0604020203020204" pitchFamily="34" charset="0"/>
                      </a:endParaRPr>
                    </a:p>
                  </a:txBody>
                  <a:tcPr marL="0" marR="0" marT="0" marB="0" anchor="ctr"/>
                </a:tc>
                <a:extLst>
                  <a:ext uri="{0D108BD9-81ED-4DB2-BD59-A6C34878D82A}">
                    <a16:rowId xmlns:a16="http://schemas.microsoft.com/office/drawing/2014/main" xmlns="" val="10001"/>
                  </a:ext>
                </a:extLst>
              </a:tr>
              <a:tr h="417018">
                <a:tc>
                  <a:txBody>
                    <a:bodyPr/>
                    <a:lstStyle/>
                    <a:p>
                      <a:pPr algn="ctr" fontAlgn="b"/>
                      <a:r>
                        <a:rPr lang="en-US" altLang="ko-KR" sz="1600" b="0" i="0" u="none" strike="noStrike" dirty="0" smtClean="0">
                          <a:effectLst/>
                          <a:latin typeface="Intel Clear" panose="020B0604020203020204" pitchFamily="34" charset="0"/>
                        </a:rPr>
                        <a:t>[2]</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R4-1713193</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Further evaluation on NR UE power class at </a:t>
                      </a:r>
                      <a:r>
                        <a:rPr lang="en-US" sz="1600" u="none" strike="noStrike" dirty="0" err="1">
                          <a:effectLst/>
                        </a:rPr>
                        <a:t>mmWave</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LG Electronics</a:t>
                      </a:r>
                      <a:endParaRPr lang="en-US" sz="1600" b="0" i="0" u="none" strike="noStrike" dirty="0">
                        <a:effectLst/>
                        <a:latin typeface="Intel Clear" panose="020B0604020203020204" pitchFamily="34" charset="0"/>
                      </a:endParaRPr>
                    </a:p>
                  </a:txBody>
                  <a:tcPr marL="0" marR="0" marT="0" marB="0" anchor="ctr"/>
                </a:tc>
                <a:extLst>
                  <a:ext uri="{0D108BD9-81ED-4DB2-BD59-A6C34878D82A}">
                    <a16:rowId xmlns:a16="http://schemas.microsoft.com/office/drawing/2014/main" xmlns="" val="10002"/>
                  </a:ext>
                </a:extLst>
              </a:tr>
              <a:tr h="417018">
                <a:tc>
                  <a:txBody>
                    <a:bodyPr/>
                    <a:lstStyle/>
                    <a:p>
                      <a:pPr algn="ctr" fontAlgn="b"/>
                      <a:r>
                        <a:rPr lang="en-US" altLang="ko-KR" sz="1600" b="0" i="0" u="none" strike="noStrike" dirty="0" smtClean="0">
                          <a:effectLst/>
                          <a:latin typeface="Intel Clear" panose="020B0604020203020204" pitchFamily="34" charset="0"/>
                        </a:rPr>
                        <a:t>[3]</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R4-1712701</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Discussion on </a:t>
                      </a:r>
                      <a:r>
                        <a:rPr lang="en-US" sz="1600" u="none" strike="noStrike" dirty="0" err="1">
                          <a:effectLst/>
                        </a:rPr>
                        <a:t>mmWave</a:t>
                      </a:r>
                      <a:r>
                        <a:rPr lang="en-US" sz="1600" u="none" strike="noStrike" dirty="0">
                          <a:effectLst/>
                        </a:rPr>
                        <a:t> spherical coverage</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Dish Network</a:t>
                      </a:r>
                      <a:endParaRPr lang="en-US" sz="1600" b="0" i="0" u="none" strike="noStrike" dirty="0">
                        <a:effectLst/>
                        <a:latin typeface="Intel Clear" panose="020B0604020203020204" pitchFamily="34" charset="0"/>
                      </a:endParaRPr>
                    </a:p>
                  </a:txBody>
                  <a:tcPr marL="0" marR="0" marT="0" marB="0" anchor="ctr"/>
                </a:tc>
                <a:extLst>
                  <a:ext uri="{0D108BD9-81ED-4DB2-BD59-A6C34878D82A}">
                    <a16:rowId xmlns:a16="http://schemas.microsoft.com/office/drawing/2014/main" xmlns="" val="10003"/>
                  </a:ext>
                </a:extLst>
              </a:tr>
              <a:tr h="417018">
                <a:tc>
                  <a:txBody>
                    <a:bodyPr/>
                    <a:lstStyle/>
                    <a:p>
                      <a:pPr algn="ctr" fontAlgn="b"/>
                      <a:r>
                        <a:rPr lang="en-US" altLang="ko-KR" sz="1600" b="0" i="0" u="none" strike="noStrike" dirty="0" smtClean="0">
                          <a:effectLst/>
                          <a:latin typeface="Intel Clear" panose="020B0604020203020204" pitchFamily="34" charset="0"/>
                        </a:rPr>
                        <a:t>[4]</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R4-1712377</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Further consideration of EIRP spherical coverage</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Samsung</a:t>
                      </a:r>
                      <a:endParaRPr lang="en-US" sz="1600" b="0" i="0" u="none" strike="noStrike" dirty="0">
                        <a:solidFill>
                          <a:srgbClr val="FFFFFF"/>
                        </a:solidFill>
                        <a:effectLst/>
                        <a:latin typeface="Intel Clear" panose="020B0604020203020204" pitchFamily="34" charset="0"/>
                      </a:endParaRPr>
                    </a:p>
                  </a:txBody>
                  <a:tcPr marL="0" marR="0" marT="0" marB="0" anchor="ctr"/>
                </a:tc>
                <a:extLst>
                  <a:ext uri="{0D108BD9-81ED-4DB2-BD59-A6C34878D82A}">
                    <a16:rowId xmlns:a16="http://schemas.microsoft.com/office/drawing/2014/main" xmlns="" val="10004"/>
                  </a:ext>
                </a:extLst>
              </a:tr>
              <a:tr h="417018">
                <a:tc>
                  <a:txBody>
                    <a:bodyPr/>
                    <a:lstStyle/>
                    <a:p>
                      <a:pPr algn="ctr" fontAlgn="b"/>
                      <a:r>
                        <a:rPr lang="en-US" altLang="ko-KR" sz="1600" b="0" i="0" u="none" strike="noStrike" dirty="0" smtClean="0">
                          <a:effectLst/>
                          <a:latin typeface="Intel Clear" panose="020B0604020203020204" pitchFamily="34" charset="0"/>
                        </a:rPr>
                        <a:t>[5]</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R4-1712381</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Spherical coverage of realistic design </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Qualcomm</a:t>
                      </a:r>
                      <a:endParaRPr lang="en-US" sz="1600" b="0" i="0" u="none" strike="noStrike" dirty="0">
                        <a:solidFill>
                          <a:srgbClr val="FFFFFF"/>
                        </a:solidFill>
                        <a:effectLst/>
                        <a:latin typeface="Intel Clear" panose="020B0604020203020204" pitchFamily="34" charset="0"/>
                      </a:endParaRPr>
                    </a:p>
                  </a:txBody>
                  <a:tcPr marL="0" marR="0" marT="0" marB="0" anchor="ctr"/>
                </a:tc>
                <a:extLst>
                  <a:ext uri="{0D108BD9-81ED-4DB2-BD59-A6C34878D82A}">
                    <a16:rowId xmlns:a16="http://schemas.microsoft.com/office/drawing/2014/main" xmlns="" val="10005"/>
                  </a:ext>
                </a:extLst>
              </a:tr>
              <a:tr h="417018">
                <a:tc>
                  <a:txBody>
                    <a:bodyPr/>
                    <a:lstStyle/>
                    <a:p>
                      <a:pPr algn="ctr" fontAlgn="b"/>
                      <a:r>
                        <a:rPr lang="en-US" altLang="ko-KR" sz="1600" b="0" i="0" u="none" strike="noStrike" dirty="0" smtClean="0">
                          <a:effectLst/>
                          <a:latin typeface="Intel Clear" panose="020B0604020203020204" pitchFamily="34" charset="0"/>
                        </a:rPr>
                        <a:t>[6]</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R4-1713850</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Consideration of EIRP spherical coverage requirement </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Apple</a:t>
                      </a:r>
                      <a:endParaRPr lang="en-US" sz="1600" b="0" i="0" u="none" strike="noStrike" dirty="0">
                        <a:effectLst/>
                        <a:latin typeface="Intel Clear" panose="020B0604020203020204" pitchFamily="34" charset="0"/>
                      </a:endParaRPr>
                    </a:p>
                  </a:txBody>
                  <a:tcPr marL="0" marR="0" marT="0" marB="0" anchor="ctr"/>
                </a:tc>
                <a:extLst>
                  <a:ext uri="{0D108BD9-81ED-4DB2-BD59-A6C34878D82A}">
                    <a16:rowId xmlns:a16="http://schemas.microsoft.com/office/drawing/2014/main" xmlns="" val="10006"/>
                  </a:ext>
                </a:extLst>
              </a:tr>
              <a:tr h="417018">
                <a:tc>
                  <a:txBody>
                    <a:bodyPr/>
                    <a:lstStyle/>
                    <a:p>
                      <a:pPr algn="ctr" fontAlgn="b"/>
                      <a:r>
                        <a:rPr lang="en-US" altLang="ko-KR" sz="1600" b="0" i="0" u="none" strike="noStrike" dirty="0" smtClean="0">
                          <a:effectLst/>
                          <a:latin typeface="Intel Clear" panose="020B0604020203020204" pitchFamily="34" charset="0"/>
                        </a:rPr>
                        <a:t>[7]</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R4-1712382</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Impact of UE Spherical coverage to network performance</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Qualcomm</a:t>
                      </a:r>
                      <a:endParaRPr lang="en-US" sz="1600" b="0" i="0" u="none" strike="noStrike" dirty="0">
                        <a:effectLst/>
                        <a:latin typeface="Intel Clear" panose="020B0604020203020204" pitchFamily="34" charset="0"/>
                      </a:endParaRPr>
                    </a:p>
                  </a:txBody>
                  <a:tcPr marL="0" marR="0" marT="0" marB="0" anchor="ctr"/>
                </a:tc>
                <a:extLst>
                  <a:ext uri="{0D108BD9-81ED-4DB2-BD59-A6C34878D82A}">
                    <a16:rowId xmlns:a16="http://schemas.microsoft.com/office/drawing/2014/main" xmlns="" val="10007"/>
                  </a:ext>
                </a:extLst>
              </a:tr>
              <a:tr h="417018">
                <a:tc>
                  <a:txBody>
                    <a:bodyPr/>
                    <a:lstStyle/>
                    <a:p>
                      <a:pPr algn="ctr" fontAlgn="b"/>
                      <a:r>
                        <a:rPr lang="en-US" altLang="ko-KR" sz="1600" b="0" i="0" u="none" strike="noStrike" dirty="0" smtClean="0">
                          <a:effectLst/>
                          <a:latin typeface="Intel Clear" panose="020B0604020203020204" pitchFamily="34" charset="0"/>
                        </a:rPr>
                        <a:t>[8]</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R4-1712387</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err="1">
                          <a:effectLst/>
                        </a:rPr>
                        <a:t>mmW</a:t>
                      </a:r>
                      <a:r>
                        <a:rPr lang="en-US" sz="1600" u="none" strike="noStrike" dirty="0">
                          <a:effectLst/>
                        </a:rPr>
                        <a:t> Spherical Coverage requirements</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Qualcomm</a:t>
                      </a:r>
                      <a:endParaRPr lang="en-US" sz="1600" b="0" i="0" u="none" strike="noStrike" dirty="0">
                        <a:effectLst/>
                        <a:latin typeface="Intel Clear" panose="020B0604020203020204" pitchFamily="34" charset="0"/>
                      </a:endParaRPr>
                    </a:p>
                  </a:txBody>
                  <a:tcPr marL="0" marR="0" marT="0" marB="0" anchor="ctr"/>
                </a:tc>
                <a:extLst>
                  <a:ext uri="{0D108BD9-81ED-4DB2-BD59-A6C34878D82A}">
                    <a16:rowId xmlns:a16="http://schemas.microsoft.com/office/drawing/2014/main" xmlns="" val="10008"/>
                  </a:ext>
                </a:extLst>
              </a:tr>
              <a:tr h="417018">
                <a:tc>
                  <a:txBody>
                    <a:bodyPr/>
                    <a:lstStyle/>
                    <a:p>
                      <a:pPr algn="ctr" fontAlgn="b"/>
                      <a:r>
                        <a:rPr lang="en-US" altLang="ko-KR" sz="1600" b="0" i="0" u="none" strike="noStrike" dirty="0" smtClean="0">
                          <a:effectLst/>
                          <a:latin typeface="Intel Clear" panose="020B0604020203020204" pitchFamily="34" charset="0"/>
                        </a:rPr>
                        <a:t>[9]</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R4-1712811</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CDF spherical coverage requirements for </a:t>
                      </a:r>
                      <a:r>
                        <a:rPr lang="en-US" sz="1600" u="none" strike="noStrike" dirty="0" err="1">
                          <a:effectLst/>
                        </a:rPr>
                        <a:t>mmWave</a:t>
                      </a:r>
                      <a:r>
                        <a:rPr lang="en-US" sz="1600" u="none" strike="noStrike" dirty="0">
                          <a:effectLst/>
                        </a:rPr>
                        <a:t> OTA</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NTT DOCOMO</a:t>
                      </a:r>
                      <a:endParaRPr lang="en-US" sz="1600" b="0" i="0" u="none" strike="noStrike" dirty="0">
                        <a:effectLst/>
                        <a:latin typeface="Intel Clear" panose="020B0604020203020204" pitchFamily="34" charset="0"/>
                      </a:endParaRPr>
                    </a:p>
                  </a:txBody>
                  <a:tcPr marL="0" marR="0" marT="0" marB="0" anchor="ctr"/>
                </a:tc>
                <a:extLst>
                  <a:ext uri="{0D108BD9-81ED-4DB2-BD59-A6C34878D82A}">
                    <a16:rowId xmlns:a16="http://schemas.microsoft.com/office/drawing/2014/main" xmlns="" val="10009"/>
                  </a:ext>
                </a:extLst>
              </a:tr>
              <a:tr h="417018">
                <a:tc>
                  <a:txBody>
                    <a:bodyPr/>
                    <a:lstStyle/>
                    <a:p>
                      <a:pPr algn="ctr" fontAlgn="b"/>
                      <a:r>
                        <a:rPr lang="en-US" sz="1600" u="none" strike="noStrike" kern="1200" dirty="0" smtClean="0">
                          <a:solidFill>
                            <a:schemeClr val="tx1"/>
                          </a:solidFill>
                          <a:effectLst/>
                          <a:latin typeface="+mn-lt"/>
                          <a:ea typeface="+mn-ea"/>
                          <a:cs typeface="+mn-cs"/>
                        </a:rPr>
                        <a:t>[10]</a:t>
                      </a:r>
                      <a:endParaRPr lang="en-US" sz="1600" u="none" strike="noStrike" kern="1200" dirty="0">
                        <a:solidFill>
                          <a:schemeClr val="tx1"/>
                        </a:solidFill>
                        <a:effectLst/>
                        <a:latin typeface="+mn-lt"/>
                        <a:ea typeface="+mn-ea"/>
                        <a:cs typeface="+mn-cs"/>
                      </a:endParaRPr>
                    </a:p>
                  </a:txBody>
                  <a:tcPr marL="0" marR="0" marT="0" marB="0" anchor="ctr"/>
                </a:tc>
                <a:tc>
                  <a:txBody>
                    <a:bodyPr/>
                    <a:lstStyle/>
                    <a:p>
                      <a:pPr algn="ctr" fontAlgn="b"/>
                      <a:r>
                        <a:rPr lang="en-US" sz="1600" u="none" strike="noStrike" kern="1200" dirty="0" smtClean="0">
                          <a:solidFill>
                            <a:schemeClr val="tx1"/>
                          </a:solidFill>
                          <a:effectLst/>
                          <a:latin typeface="+mn-lt"/>
                          <a:ea typeface="+mn-ea"/>
                          <a:cs typeface="+mn-cs"/>
                        </a:rPr>
                        <a:t>R4-1713849</a:t>
                      </a:r>
                      <a:endParaRPr lang="en-US" sz="1600" u="none" strike="noStrike" kern="1200" dirty="0">
                        <a:solidFill>
                          <a:schemeClr val="tx1"/>
                        </a:solidFill>
                        <a:effectLst/>
                        <a:latin typeface="+mn-lt"/>
                        <a:ea typeface="+mn-ea"/>
                        <a:cs typeface="+mn-cs"/>
                      </a:endParaRPr>
                    </a:p>
                  </a:txBody>
                  <a:tcPr marL="0" marR="0" marT="0" marB="0" anchor="ctr"/>
                </a:tc>
                <a:tc>
                  <a:txBody>
                    <a:bodyPr/>
                    <a:lstStyle/>
                    <a:p>
                      <a:pPr algn="ctr" fontAlgn="b"/>
                      <a:r>
                        <a:rPr lang="en-US" sz="1600" u="none" strike="noStrike" kern="1200" dirty="0" smtClean="0">
                          <a:solidFill>
                            <a:schemeClr val="tx1"/>
                          </a:solidFill>
                          <a:effectLst/>
                          <a:latin typeface="+mn-lt"/>
                          <a:ea typeface="+mn-ea"/>
                          <a:cs typeface="+mn-cs"/>
                        </a:rPr>
                        <a:t>Network performance impact of practical peak EIRP</a:t>
                      </a:r>
                      <a:endParaRPr lang="en-US" sz="1600" u="none" strike="noStrike" kern="1200" dirty="0">
                        <a:solidFill>
                          <a:schemeClr val="tx1"/>
                        </a:solidFill>
                        <a:effectLst/>
                        <a:latin typeface="+mn-lt"/>
                        <a:ea typeface="+mn-ea"/>
                        <a:cs typeface="+mn-cs"/>
                      </a:endParaRPr>
                    </a:p>
                  </a:txBody>
                  <a:tcPr marL="0" marR="0" marT="0" marB="0" anchor="ctr"/>
                </a:tc>
                <a:tc>
                  <a:txBody>
                    <a:bodyPr/>
                    <a:lstStyle/>
                    <a:p>
                      <a:pPr algn="ctr" fontAlgn="b"/>
                      <a:r>
                        <a:rPr lang="en-US" sz="1600" u="none" strike="noStrike" kern="1200" dirty="0" smtClean="0">
                          <a:solidFill>
                            <a:schemeClr val="tx1"/>
                          </a:solidFill>
                          <a:effectLst/>
                          <a:latin typeface="+mn-lt"/>
                          <a:ea typeface="+mn-ea"/>
                          <a:cs typeface="+mn-cs"/>
                        </a:rPr>
                        <a:t>Apple</a:t>
                      </a:r>
                    </a:p>
                  </a:txBody>
                  <a:tcPr marL="0" marR="0" marT="0" marB="0" anchor="ctr"/>
                </a:tc>
              </a:tr>
              <a:tr h="417018">
                <a:tc>
                  <a:txBody>
                    <a:bodyPr/>
                    <a:lstStyle/>
                    <a:p>
                      <a:pPr algn="ctr" fontAlgn="b"/>
                      <a:r>
                        <a:rPr lang="en-US" sz="1600" u="none" strike="noStrike" kern="1200" dirty="0" smtClean="0">
                          <a:solidFill>
                            <a:schemeClr val="tx1"/>
                          </a:solidFill>
                          <a:effectLst/>
                          <a:latin typeface="+mn-lt"/>
                          <a:ea typeface="+mn-ea"/>
                          <a:cs typeface="+mn-cs"/>
                        </a:rPr>
                        <a:t>[11]</a:t>
                      </a:r>
                      <a:endParaRPr lang="en-US" sz="1600" u="none" strike="noStrike" kern="1200" dirty="0">
                        <a:solidFill>
                          <a:schemeClr val="tx1"/>
                        </a:solidFill>
                        <a:effectLst/>
                        <a:latin typeface="+mn-lt"/>
                        <a:ea typeface="+mn-ea"/>
                        <a:cs typeface="+mn-cs"/>
                      </a:endParaRPr>
                    </a:p>
                  </a:txBody>
                  <a:tcPr marL="0" marR="0" marT="0" marB="0" anchor="ctr"/>
                </a:tc>
                <a:tc>
                  <a:txBody>
                    <a:bodyPr/>
                    <a:lstStyle/>
                    <a:p>
                      <a:pPr algn="ctr" fontAlgn="b"/>
                      <a:r>
                        <a:rPr lang="en-US" sz="1600" u="none" strike="noStrike" kern="1200" dirty="0" smtClean="0">
                          <a:solidFill>
                            <a:schemeClr val="tx1"/>
                          </a:solidFill>
                          <a:effectLst/>
                          <a:latin typeface="+mn-lt"/>
                          <a:ea typeface="+mn-ea"/>
                          <a:cs typeface="+mn-cs"/>
                        </a:rPr>
                        <a:t>R4-1711895</a:t>
                      </a:r>
                      <a:endParaRPr lang="en-US" sz="1600" u="none" strike="noStrike" kern="1200" dirty="0">
                        <a:solidFill>
                          <a:schemeClr val="tx1"/>
                        </a:solidFill>
                        <a:effectLst/>
                        <a:latin typeface="+mn-lt"/>
                        <a:ea typeface="+mn-ea"/>
                        <a:cs typeface="+mn-cs"/>
                      </a:endParaRPr>
                    </a:p>
                  </a:txBody>
                  <a:tcPr marL="0" marR="0" marT="0" marB="0" anchor="ctr"/>
                </a:tc>
                <a:tc>
                  <a:txBody>
                    <a:bodyPr/>
                    <a:lstStyle/>
                    <a:p>
                      <a:pPr algn="ctr" fontAlgn="b"/>
                      <a:r>
                        <a:rPr lang="en-US" sz="1600" u="none" strike="noStrike" kern="1200" dirty="0" smtClean="0">
                          <a:solidFill>
                            <a:schemeClr val="tx1"/>
                          </a:solidFill>
                          <a:effectLst/>
                          <a:latin typeface="+mn-lt"/>
                          <a:ea typeface="+mn-ea"/>
                          <a:cs typeface="+mn-cs"/>
                        </a:rPr>
                        <a:t>WF on power class in FR2</a:t>
                      </a:r>
                      <a:endParaRPr lang="en-US" sz="1600" u="none" strike="noStrike" kern="1200" dirty="0">
                        <a:solidFill>
                          <a:schemeClr val="tx1"/>
                        </a:solidFill>
                        <a:effectLst/>
                        <a:latin typeface="+mn-lt"/>
                        <a:ea typeface="+mn-ea"/>
                        <a:cs typeface="+mn-cs"/>
                      </a:endParaRPr>
                    </a:p>
                  </a:txBody>
                  <a:tcPr marL="0" marR="0" marT="0" marB="0" anchor="ctr"/>
                </a:tc>
                <a:tc>
                  <a:txBody>
                    <a:bodyPr/>
                    <a:lstStyle/>
                    <a:p>
                      <a:pPr algn="ctr" fontAlgn="b"/>
                      <a:endParaRPr lang="en-US" sz="1600" u="none" strike="noStrike" kern="1200" dirty="0" smtClean="0">
                        <a:solidFill>
                          <a:schemeClr val="tx1"/>
                        </a:solidFill>
                        <a:effectLst/>
                        <a:latin typeface="+mn-lt"/>
                        <a:ea typeface="+mn-ea"/>
                        <a:cs typeface="+mn-cs"/>
                      </a:endParaRPr>
                    </a:p>
                  </a:txBody>
                  <a:tcPr marL="0" marR="0" marT="0" marB="0" anchor="ctr"/>
                </a:tc>
              </a:tr>
            </a:tbl>
          </a:graphicData>
        </a:graphic>
      </p:graphicFrame>
      <p:sp>
        <p:nvSpPr>
          <p:cNvPr id="4" name="Title 1"/>
          <p:cNvSpPr txBox="1">
            <a:spLocks/>
          </p:cNvSpPr>
          <p:nvPr/>
        </p:nvSpPr>
        <p:spPr>
          <a:xfrm>
            <a:off x="838200" y="229442"/>
            <a:ext cx="10515600" cy="7467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solidFill>
                  <a:prstClr val="black"/>
                </a:solidFill>
              </a:rPr>
              <a:t>References</a:t>
            </a:r>
          </a:p>
        </p:txBody>
      </p:sp>
    </p:spTree>
    <p:extLst>
      <p:ext uri="{BB962C8B-B14F-4D97-AF65-F5344CB8AC3E}">
        <p14:creationId xmlns:p14="http://schemas.microsoft.com/office/powerpoint/2010/main" val="18562617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22815</TotalTime>
  <Words>1411</Words>
  <Application>Microsoft Office PowerPoint</Application>
  <PresentationFormat>사용자 지정</PresentationFormat>
  <Paragraphs>404</Paragraphs>
  <Slides>9</Slides>
  <Notes>7</Notes>
  <HiddenSlides>0</HiddenSlides>
  <MMClips>0</MMClips>
  <ScaleCrop>false</ScaleCrop>
  <HeadingPairs>
    <vt:vector size="4" baseType="variant">
      <vt:variant>
        <vt:lpstr>테마</vt:lpstr>
      </vt:variant>
      <vt:variant>
        <vt:i4>2</vt:i4>
      </vt:variant>
      <vt:variant>
        <vt:lpstr>슬라이드 제목</vt:lpstr>
      </vt:variant>
      <vt:variant>
        <vt:i4>9</vt:i4>
      </vt:variant>
    </vt:vector>
  </HeadingPairs>
  <TitlesOfParts>
    <vt:vector size="11" baseType="lpstr">
      <vt:lpstr>Office Theme</vt:lpstr>
      <vt:lpstr>1_Office Theme</vt:lpstr>
      <vt:lpstr>WF on spherical coverage in FR2</vt:lpstr>
      <vt:lpstr>PowerPoint 프레젠테이션</vt:lpstr>
      <vt:lpstr>PowerPoint 프레젠테이션</vt:lpstr>
      <vt:lpstr>PowerPoint 프레젠테이션</vt:lpstr>
      <vt:lpstr>WF (2) – Assumptions for EIRP CDF</vt:lpstr>
      <vt:lpstr>PowerPoint 프레젠테이션</vt:lpstr>
      <vt:lpstr>PowerPoint 프레젠테이션</vt:lpstr>
      <vt:lpstr>Appendix – Information from RAN4#85</vt:lpstr>
      <vt:lpstr>PowerPoint 프레젠테이션</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further clarification for wideband operation</dc:title>
  <dc:creator>Suhwan Lim</dc:creator>
  <cp:keywords>Wide;band operation, CTPClassification=CTP_PUBLIC:VisualMarkings=</cp:keywords>
  <cp:lastModifiedBy>Taekhoon Kim</cp:lastModifiedBy>
  <cp:revision>374</cp:revision>
  <dcterms:created xsi:type="dcterms:W3CDTF">2017-05-16T04:27:47Z</dcterms:created>
  <dcterms:modified xsi:type="dcterms:W3CDTF">2017-12-02T00:27:46Z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4061daba-1ed1-4b4f-93f7-4ae66b4e0742</vt:lpwstr>
  </property>
  <property fmtid="{D5CDD505-2E9C-101B-9397-08002B2CF9AE}" pid="3" name="CTP_TimeStamp">
    <vt:lpwstr>2017-10-13 08:45:58Z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CTP_PUBLIC</vt:lpwstr>
  </property>
  <property fmtid="{D5CDD505-2E9C-101B-9397-08002B2CF9AE}" pid="8" name="_NewReviewCycle">
    <vt:lpwstr/>
  </property>
</Properties>
</file>