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0" r:id="rId3"/>
    <p:sldId id="281" r:id="rId4"/>
    <p:sldId id="282"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0" d="100"/>
          <a:sy n="70" d="100"/>
        </p:scale>
        <p:origin x="-660"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648C7F4-13AF-48F3-AC15-68074B1A4FD5}" type="datetimeFigureOut">
              <a:rPr lang="en-US" smtClean="0"/>
              <a:pPr/>
              <a:t>12/1/2017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09156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12/1/2017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01312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12/1/2017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99740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12/1/2017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456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pPr/>
              <a:t>12/1/2017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4235442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48C7F4-13AF-48F3-AC15-68074B1A4FD5}" type="datetimeFigureOut">
              <a:rPr lang="en-US" smtClean="0"/>
              <a:pPr/>
              <a:t>12/1/2017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3263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48C7F4-13AF-48F3-AC15-68074B1A4FD5}" type="datetimeFigureOut">
              <a:rPr lang="en-US" smtClean="0"/>
              <a:pPr/>
              <a:t>12/1/2017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25997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48C7F4-13AF-48F3-AC15-68074B1A4FD5}" type="datetimeFigureOut">
              <a:rPr lang="en-US" smtClean="0"/>
              <a:pPr/>
              <a:t>12/1/2017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475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pPr/>
              <a:t>12/1/2017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8441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12/1/2017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1229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12/1/2017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64768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pPr/>
              <a:t>12/1/2017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pPr/>
              <a:t>‹#›</a:t>
            </a:fld>
            <a:endParaRPr lang="en-US"/>
          </a:p>
        </p:txBody>
      </p:sp>
    </p:spTree>
    <p:extLst>
      <p:ext uri="{BB962C8B-B14F-4D97-AF65-F5344CB8AC3E}">
        <p14:creationId xmlns:p14="http://schemas.microsoft.com/office/powerpoint/2010/main" val="990978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640987"/>
            <a:ext cx="9144000" cy="2387600"/>
          </a:xfrm>
        </p:spPr>
        <p:txBody>
          <a:bodyPr>
            <a:normAutofit fontScale="90000"/>
          </a:bodyPr>
          <a:lstStyle/>
          <a:p>
            <a:r>
              <a:rPr lang="en-US" dirty="0" smtClean="0"/>
              <a:t>Way Forward </a:t>
            </a:r>
            <a:r>
              <a:rPr lang="en-US" dirty="0"/>
              <a:t>on </a:t>
            </a:r>
            <a:r>
              <a:rPr lang="en-US" dirty="0" smtClean="0"/>
              <a:t>RRM with Network-Based </a:t>
            </a:r>
            <a:r>
              <a:rPr lang="en-US" dirty="0"/>
              <a:t>CRS </a:t>
            </a:r>
            <a:r>
              <a:rPr lang="en-US" dirty="0" smtClean="0"/>
              <a:t>Interference </a:t>
            </a:r>
            <a:r>
              <a:rPr lang="en-US" dirty="0"/>
              <a:t>M</a:t>
            </a:r>
            <a:r>
              <a:rPr lang="en-US" dirty="0" smtClean="0"/>
              <a:t>itigation</a:t>
            </a:r>
            <a:endParaRPr lang="en-US" dirty="0"/>
          </a:p>
        </p:txBody>
      </p:sp>
      <p:sp>
        <p:nvSpPr>
          <p:cNvPr id="3" name="Subtitle 2"/>
          <p:cNvSpPr>
            <a:spLocks noGrp="1"/>
          </p:cNvSpPr>
          <p:nvPr>
            <p:ph type="subTitle" idx="1"/>
          </p:nvPr>
        </p:nvSpPr>
        <p:spPr>
          <a:xfrm>
            <a:off x="1524000" y="4817668"/>
            <a:ext cx="9144000" cy="958755"/>
          </a:xfrm>
        </p:spPr>
        <p:txBody>
          <a:bodyPr>
            <a:normAutofit/>
          </a:bodyPr>
          <a:lstStyle/>
          <a:p>
            <a:r>
              <a:rPr lang="en-US" sz="2800" dirty="0" smtClean="0"/>
              <a:t>Ericsson, …</a:t>
            </a:r>
            <a:endParaRPr lang="en-US" sz="2800" dirty="0"/>
          </a:p>
        </p:txBody>
      </p:sp>
      <p:sp>
        <p:nvSpPr>
          <p:cNvPr id="4" name="Rectangle 3"/>
          <p:cNvSpPr/>
          <p:nvPr/>
        </p:nvSpPr>
        <p:spPr>
          <a:xfrm>
            <a:off x="378940" y="199033"/>
            <a:ext cx="11302313" cy="923330"/>
          </a:xfrm>
          <a:prstGeom prst="rect">
            <a:avLst/>
          </a:prstGeom>
        </p:spPr>
        <p:txBody>
          <a:bodyPr wrap="square">
            <a:spAutoFit/>
          </a:bodyPr>
          <a:lstStyle/>
          <a:p>
            <a:pPr hangingPunct="0"/>
            <a:r>
              <a:rPr lang="en-GB" b="1" dirty="0"/>
              <a:t>3GPP TSG-RAN WG4 Meeting #</a:t>
            </a:r>
            <a:r>
              <a:rPr lang="en-GB" b="1" dirty="0" smtClean="0"/>
              <a:t>85 </a:t>
            </a:r>
            <a:r>
              <a:rPr lang="en-GB" b="1" dirty="0"/>
              <a:t>	                                                                                                                        R4-</a:t>
            </a:r>
            <a:r>
              <a:rPr lang="en-US" b="1" dirty="0" smtClean="0"/>
              <a:t>174419</a:t>
            </a:r>
            <a:endParaRPr lang="en-US" b="1" dirty="0"/>
          </a:p>
          <a:p>
            <a:pPr hangingPunct="0"/>
            <a:r>
              <a:rPr lang="en-US" b="1" dirty="0"/>
              <a:t>Reno, Nevada, USA, November 27th – December 1st </a:t>
            </a:r>
            <a:r>
              <a:rPr lang="en-US" b="1" dirty="0" smtClean="0"/>
              <a:t>2017</a:t>
            </a:r>
          </a:p>
          <a:p>
            <a:pPr hangingPunct="0"/>
            <a:r>
              <a:rPr lang="sv-SE" b="1" dirty="0" smtClean="0"/>
              <a:t>Agenda Item: 8.28.2</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General</a:t>
            </a:r>
            <a:endParaRPr lang="en-GB" dirty="0"/>
          </a:p>
        </p:txBody>
      </p:sp>
      <p:sp>
        <p:nvSpPr>
          <p:cNvPr id="3" name="Content Placeholder 2"/>
          <p:cNvSpPr>
            <a:spLocks noGrp="1"/>
          </p:cNvSpPr>
          <p:nvPr>
            <p:ph idx="1"/>
          </p:nvPr>
        </p:nvSpPr>
        <p:spPr>
          <a:xfrm>
            <a:off x="838200" y="1727269"/>
            <a:ext cx="10515600" cy="4837303"/>
          </a:xfrm>
        </p:spPr>
        <p:txBody>
          <a:bodyPr>
            <a:normAutofit fontScale="85000" lnSpcReduction="20000"/>
          </a:bodyPr>
          <a:lstStyle/>
          <a:p>
            <a:r>
              <a:rPr lang="sv-SE" dirty="0" smtClean="0"/>
              <a:t>As a conclusion of the analysis of Objective #1 and Objective #2 of the WID (RP-171408), RAN4 sees beneficial for Rel-15 UE to be aware of whether network-based CRS interference mitigation is used by serving and neighbor cells in the area</a:t>
            </a:r>
          </a:p>
          <a:p>
            <a:pPr lvl="1"/>
            <a:r>
              <a:rPr lang="sv-SE" dirty="0" smtClean="0"/>
              <a:t>Inform RAN2 about the need for signaling identified in RAN4#85</a:t>
            </a:r>
          </a:p>
          <a:p>
            <a:pPr lvl="2"/>
            <a:r>
              <a:rPr lang="sv-SE" dirty="0"/>
              <a:t>Signaling details are </a:t>
            </a:r>
            <a:r>
              <a:rPr lang="sv-SE" dirty="0" smtClean="0"/>
              <a:t>FFS and to be provided to RAN2 in RAN4#86</a:t>
            </a:r>
          </a:p>
          <a:p>
            <a:pPr lvl="2"/>
            <a:r>
              <a:rPr lang="sv-SE" dirty="0"/>
              <a:t>S</a:t>
            </a:r>
            <a:r>
              <a:rPr lang="sv-SE" dirty="0" smtClean="0"/>
              <a:t>olutions based on existing signaling are no precluded, e.g., based on MIB</a:t>
            </a:r>
            <a:endParaRPr lang="sv-SE" dirty="0"/>
          </a:p>
          <a:p>
            <a:r>
              <a:rPr lang="sv-SE" dirty="0" smtClean="0"/>
              <a:t>As per Objective #3 of the WID, specify the conditions (in terms of warm-up and cool-down subframes) under which Rel-15 UE RRM requirements can be met if network-based CRS interference mitigation is used, for both RRC_IDLE and RRC_CONNECED</a:t>
            </a:r>
          </a:p>
          <a:p>
            <a:r>
              <a:rPr lang="sv-SE" dirty="0" smtClean="0"/>
              <a:t>For Rel-14 and earlier UEs some degradation may be expected, since some UE implementations may rely on a long warm-up time which was not precluded by the standard since Rel-8</a:t>
            </a:r>
          </a:p>
          <a:p>
            <a:r>
              <a:rPr lang="sv-SE" dirty="0" smtClean="0"/>
              <a:t>RAN4 will further analyze the number of warm-up and cool-down subframes for different scenarios</a:t>
            </a:r>
            <a:r>
              <a:rPr lang="sv-SE" dirty="0"/>
              <a:t> for both Rel-15 UE and Rel-14 (and earlier) UE</a:t>
            </a:r>
          </a:p>
          <a:p>
            <a:endParaRPr lang="sv-SE" dirty="0"/>
          </a:p>
          <a:p>
            <a:endParaRPr lang="sv-SE" dirty="0"/>
          </a:p>
          <a:p>
            <a:pPr marL="0" indent="0">
              <a:buNone/>
            </a:pPr>
            <a:endParaRPr lang="en-US" dirty="0"/>
          </a:p>
        </p:txBody>
      </p:sp>
    </p:spTree>
    <p:extLst>
      <p:ext uri="{BB962C8B-B14F-4D97-AF65-F5344CB8AC3E}">
        <p14:creationId xmlns:p14="http://schemas.microsoft.com/office/powerpoint/2010/main" val="20751604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a:t>Annex: Background information from WID in RP-171408</a:t>
            </a:r>
            <a:endParaRPr lang="en-US" dirty="0"/>
          </a:p>
        </p:txBody>
      </p:sp>
      <p:sp>
        <p:nvSpPr>
          <p:cNvPr id="3" name="Content Placeholder 2"/>
          <p:cNvSpPr>
            <a:spLocks noGrp="1"/>
          </p:cNvSpPr>
          <p:nvPr>
            <p:ph idx="1"/>
          </p:nvPr>
        </p:nvSpPr>
        <p:spPr/>
        <p:txBody>
          <a:bodyPr>
            <a:normAutofit fontScale="70000" lnSpcReduction="20000"/>
          </a:bodyPr>
          <a:lstStyle/>
          <a:p>
            <a:pPr marL="0" indent="0">
              <a:buNone/>
            </a:pPr>
            <a:r>
              <a:rPr lang="sv-SE" dirty="0" smtClean="0"/>
              <a:t>Objective #1:</a:t>
            </a:r>
          </a:p>
          <a:p>
            <a:pPr lvl="0" hangingPunct="0"/>
            <a:r>
              <a:rPr lang="en-US" dirty="0"/>
              <a:t>Identify cases, where the network can mitigate CRS, including (but not limited to):</a:t>
            </a:r>
          </a:p>
          <a:p>
            <a:pPr lvl="1" hangingPunct="0"/>
            <a:r>
              <a:rPr lang="en-US" dirty="0"/>
              <a:t>In IDLE mode the network transmits CRS only on the inner six PRBs with the exception of the following scenarios when the network transmits CRS on full bandwidth: </a:t>
            </a:r>
          </a:p>
          <a:p>
            <a:pPr lvl="2" hangingPunct="0"/>
            <a:r>
              <a:rPr lang="en-US" dirty="0"/>
              <a:t>Paging occasions</a:t>
            </a:r>
          </a:p>
          <a:p>
            <a:pPr lvl="2" hangingPunct="0"/>
            <a:r>
              <a:rPr lang="en-US" dirty="0"/>
              <a:t>SIB transmissions</a:t>
            </a:r>
          </a:p>
          <a:p>
            <a:pPr lvl="2" hangingPunct="0"/>
            <a:r>
              <a:rPr lang="en-US" dirty="0"/>
              <a:t>RACH procedure</a:t>
            </a:r>
          </a:p>
          <a:p>
            <a:pPr lvl="1" hangingPunct="0"/>
            <a:r>
              <a:rPr lang="en-US" dirty="0"/>
              <a:t>In CONNECTED mode (in addition to the IDLE mode cases) the network transmits CRS only on the inner six PRBs with the exception of the following scenarios when the network transmits CRS on full bandwidth:</a:t>
            </a:r>
          </a:p>
          <a:p>
            <a:pPr lvl="2" hangingPunct="0"/>
            <a:r>
              <a:rPr lang="en-US" dirty="0"/>
              <a:t>Without DRX configured or when DRX is inactive</a:t>
            </a:r>
          </a:p>
          <a:p>
            <a:pPr lvl="2" hangingPunct="0"/>
            <a:r>
              <a:rPr lang="en-US" dirty="0"/>
              <a:t>HARQ retransmissions in DL</a:t>
            </a:r>
          </a:p>
          <a:p>
            <a:pPr lvl="2" hangingPunct="0"/>
            <a:r>
              <a:rPr lang="en-US" dirty="0"/>
              <a:t>PHICH transmissions</a:t>
            </a:r>
          </a:p>
          <a:p>
            <a:pPr lvl="2" hangingPunct="0"/>
            <a:r>
              <a:rPr lang="en-US" dirty="0"/>
              <a:t>Scheduling request via PRACH or PUCCH</a:t>
            </a:r>
          </a:p>
          <a:p>
            <a:pPr lvl="2" hangingPunct="0"/>
            <a:r>
              <a:rPr lang="en-US" dirty="0"/>
              <a:t>PRACH due to handover</a:t>
            </a:r>
          </a:p>
          <a:p>
            <a:pPr lvl="2" hangingPunct="0"/>
            <a:r>
              <a:rPr lang="en-US" dirty="0"/>
              <a:t>MPDCCH monitoring windows</a:t>
            </a:r>
          </a:p>
          <a:p>
            <a:pPr lvl="2" hangingPunct="0"/>
            <a:r>
              <a:rPr lang="en-US" dirty="0"/>
              <a:t>CRS being used for positioning</a:t>
            </a:r>
          </a:p>
          <a:p>
            <a:pPr lvl="1" hangingPunct="0"/>
            <a:r>
              <a:rPr lang="en-US" dirty="0"/>
              <a:t>For CA if any </a:t>
            </a:r>
            <a:r>
              <a:rPr lang="en-US" dirty="0" err="1"/>
              <a:t>PCell</a:t>
            </a:r>
            <a:r>
              <a:rPr lang="en-US" dirty="0"/>
              <a:t>, </a:t>
            </a:r>
            <a:r>
              <a:rPr lang="en-US" dirty="0" err="1"/>
              <a:t>PSCell</a:t>
            </a:r>
            <a:r>
              <a:rPr lang="en-US" dirty="0"/>
              <a:t> or activated </a:t>
            </a:r>
            <a:r>
              <a:rPr lang="en-US" dirty="0" err="1"/>
              <a:t>SCell</a:t>
            </a:r>
            <a:r>
              <a:rPr lang="en-US" dirty="0"/>
              <a:t> is in any of the above conditions</a:t>
            </a:r>
          </a:p>
          <a:p>
            <a:pPr lvl="1"/>
            <a:endParaRPr lang="en-US" dirty="0"/>
          </a:p>
        </p:txBody>
      </p:sp>
    </p:spTree>
    <p:extLst>
      <p:ext uri="{BB962C8B-B14F-4D97-AF65-F5344CB8AC3E}">
        <p14:creationId xmlns:p14="http://schemas.microsoft.com/office/powerpoint/2010/main" val="18508974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3081" y="365125"/>
            <a:ext cx="10930719" cy="1325563"/>
          </a:xfrm>
        </p:spPr>
        <p:txBody>
          <a:bodyPr/>
          <a:lstStyle/>
          <a:p>
            <a:r>
              <a:rPr lang="sv-SE" dirty="0" smtClean="0"/>
              <a:t>Annex: Background information from WID in RP-171408 (cont.)</a:t>
            </a:r>
            <a:endParaRPr lang="en-US" dirty="0"/>
          </a:p>
        </p:txBody>
      </p:sp>
      <p:sp>
        <p:nvSpPr>
          <p:cNvPr id="3" name="Content Placeholder 2"/>
          <p:cNvSpPr>
            <a:spLocks noGrp="1"/>
          </p:cNvSpPr>
          <p:nvPr>
            <p:ph idx="1"/>
          </p:nvPr>
        </p:nvSpPr>
        <p:spPr>
          <a:xfrm>
            <a:off x="838200" y="1825625"/>
            <a:ext cx="10515600" cy="3319582"/>
          </a:xfrm>
        </p:spPr>
        <p:txBody>
          <a:bodyPr>
            <a:normAutofit fontScale="70000" lnSpcReduction="20000"/>
          </a:bodyPr>
          <a:lstStyle/>
          <a:p>
            <a:pPr marL="0" indent="0">
              <a:buNone/>
            </a:pPr>
            <a:r>
              <a:rPr lang="sv-SE" dirty="0" smtClean="0"/>
              <a:t>Objective #2:</a:t>
            </a:r>
          </a:p>
          <a:p>
            <a:pPr lvl="0" hangingPunct="0"/>
            <a:r>
              <a:rPr lang="en-GB" dirty="0"/>
              <a:t>Identify impact, if any, to the following legacy UE procedures when network-based CRS mitigation is used in the network, and potential solutions to mitigate or avoid impact on these legacy UE procedures: </a:t>
            </a:r>
            <a:endParaRPr lang="en-US" dirty="0"/>
          </a:p>
          <a:p>
            <a:pPr lvl="1" hangingPunct="0"/>
            <a:r>
              <a:rPr lang="en-GB" dirty="0"/>
              <a:t>UE receivers performing CRS based interference mitigation in CONNECTED mode e.g. </a:t>
            </a:r>
            <a:endParaRPr lang="en-US" dirty="0"/>
          </a:p>
          <a:p>
            <a:pPr lvl="2" hangingPunct="0"/>
            <a:r>
              <a:rPr lang="en-GB" dirty="0"/>
              <a:t>CRS interference mitigation (CRS-IM) receiver, NAICS receiver and Type A and B DL control channel IM receivers.</a:t>
            </a:r>
            <a:endParaRPr lang="en-US" dirty="0"/>
          </a:p>
          <a:p>
            <a:pPr lvl="1" hangingPunct="0"/>
            <a:r>
              <a:rPr lang="en-GB" dirty="0"/>
              <a:t>UE RRM procedures in IDLE and CONNECTED modes defined in TS </a:t>
            </a:r>
            <a:r>
              <a:rPr lang="en-GB" dirty="0" smtClean="0"/>
              <a:t>36.133.</a:t>
            </a:r>
          </a:p>
          <a:p>
            <a:pPr lvl="1" hangingPunct="0"/>
            <a:endParaRPr lang="en-GB" dirty="0" smtClean="0"/>
          </a:p>
          <a:p>
            <a:pPr lvl="1" hangingPunct="0"/>
            <a:endParaRPr lang="en-GB" dirty="0"/>
          </a:p>
          <a:p>
            <a:pPr marL="6350" lvl="1" indent="0" hangingPunct="0">
              <a:buNone/>
            </a:pPr>
            <a:r>
              <a:rPr lang="en-GB" sz="2900" dirty="0" smtClean="0"/>
              <a:t>Objective #3:</a:t>
            </a:r>
          </a:p>
          <a:p>
            <a:pPr hangingPunct="0"/>
            <a:r>
              <a:rPr lang="en-GB" dirty="0"/>
              <a:t>For cases identified in the objective #1, </a:t>
            </a:r>
            <a:r>
              <a:rPr lang="en-US" dirty="0"/>
              <a:t>specify the corresponding RRM core requirements, and, if necessary, specify the identified potential solutions in objective #2</a:t>
            </a:r>
            <a:r>
              <a:rPr lang="en-GB" b="1" dirty="0"/>
              <a:t>.</a:t>
            </a:r>
            <a:endParaRPr lang="en-US" dirty="0"/>
          </a:p>
          <a:p>
            <a:pPr lvl="1" hangingPunct="0"/>
            <a:endParaRPr lang="en-US" dirty="0"/>
          </a:p>
          <a:p>
            <a:pPr marL="457200" lvl="1" indent="0">
              <a:buNone/>
            </a:pPr>
            <a:endParaRPr lang="en-US" dirty="0"/>
          </a:p>
        </p:txBody>
      </p:sp>
    </p:spTree>
    <p:extLst>
      <p:ext uri="{BB962C8B-B14F-4D97-AF65-F5344CB8AC3E}">
        <p14:creationId xmlns:p14="http://schemas.microsoft.com/office/powerpoint/2010/main" val="38042200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4982</TotalTime>
  <Words>482</Words>
  <Application>Microsoft Office PowerPoint</Application>
  <PresentationFormat>Custom</PresentationFormat>
  <Paragraphs>40</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Way Forward on RRM with Network-Based CRS Interference Mitigation</vt:lpstr>
      <vt:lpstr>General</vt:lpstr>
      <vt:lpstr>Annex: Background information from WID in RP-171408</vt:lpstr>
      <vt:lpstr>Annex: Background information from WID in RP-171408 (cont.)</vt:lpstr>
    </vt:vector>
  </TitlesOfParts>
  <Company>Qualcomm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Taemin Kim</dc:creator>
  <cp:lastModifiedBy>Iana Siomina</cp:lastModifiedBy>
  <cp:revision>270</cp:revision>
  <dcterms:created xsi:type="dcterms:W3CDTF">2016-04-13T15:12:29Z</dcterms:created>
  <dcterms:modified xsi:type="dcterms:W3CDTF">2017-12-01T18:23:22Z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1495070390</vt:lpwstr>
  </property>
  <property fmtid="{D5CDD505-2E9C-101B-9397-08002B2CF9AE}" pid="6" name="_2015_ms_pID_725343">
    <vt:lpwstr>(3)IUJRMeFfPba8mkSuIVp+lz+J5ESXOSYK92JnGMpKKMLy6dT930phYKx5dw2GSuuF7I07knUE
dDIV/HTbgaa6Ymb0JTPBTIR+l5HFWca2ydRGDz0Pu4KlIazA+8L+oSMSPbau37HA3dOX5SQL
yI4tJjHu85kANfIdDDcXA3ha0rd6JEOo2mnHTg5FiT5NhTXS+rk0rN5Q18LWhS3Yv5fxi0xX
TWBnTtcKOU6zbMOCdr</vt:lpwstr>
  </property>
  <property fmtid="{D5CDD505-2E9C-101B-9397-08002B2CF9AE}" pid="7" name="_2015_ms_pID_7253431">
    <vt:lpwstr>Z8hqzyjnUO9Yka38QbWZY5y4wATzpWhAsuNdd8N6jO0aLTX1ZYXktU
K+T27oyPj38SbyDIbws8uw29NQpv6Y68f2F662tNGcMluoPvtOuqdkGCyDP7VAzyFN/TsENV
uMHDhc/DSqvphZLAKkrh1vmalK66ZnQhsng7YGJ4qaLcER09IBhtWYzusQ6zedqwnsAi6nVd
kOzzNRhL3HCFYjqLJCp+NXvdDRKUvbOe/34k</vt:lpwstr>
  </property>
  <property fmtid="{D5CDD505-2E9C-101B-9397-08002B2CF9AE}" pid="8" name="_NewReviewCycle">
    <vt:lpwstr/>
  </property>
  <property fmtid="{D5CDD505-2E9C-101B-9397-08002B2CF9AE}" pid="9" name="_2015_ms_pID_7253432">
    <vt:lpwstr>/g==</vt:lpwstr>
  </property>
</Properties>
</file>