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5" r:id="rId9"/>
    <p:sldId id="263" r:id="rId10"/>
    <p:sldId id="264" r:id="rId11"/>
    <p:sldId id="266"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5" d="100"/>
          <a:sy n="125" d="100"/>
        </p:scale>
        <p:origin x="-122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22F0E3-6A9F-4B6E-BB65-09961C76950B}" type="datetimeFigureOut">
              <a:rPr kumimoji="1" lang="ja-JP" altLang="en-US" smtClean="0"/>
              <a:t>2017/12/1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AD73B-A765-4A79-BA99-CD790F044981}" type="slidenum">
              <a:rPr kumimoji="1" lang="ja-JP" altLang="en-US" smtClean="0"/>
              <a:t>‹#›</a:t>
            </a:fld>
            <a:endParaRPr kumimoji="1" lang="ja-JP" altLang="en-US"/>
          </a:p>
        </p:txBody>
      </p:sp>
    </p:spTree>
    <p:extLst>
      <p:ext uri="{BB962C8B-B14F-4D97-AF65-F5344CB8AC3E}">
        <p14:creationId xmlns:p14="http://schemas.microsoft.com/office/powerpoint/2010/main" val="1646846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6AD73B-A765-4A79-BA99-CD790F044981}" type="slidenum">
              <a:rPr kumimoji="1" lang="ja-JP" altLang="en-US" smtClean="0"/>
              <a:t>4</a:t>
            </a:fld>
            <a:endParaRPr kumimoji="1" lang="ja-JP" altLang="en-US"/>
          </a:p>
        </p:txBody>
      </p:sp>
    </p:spTree>
    <p:extLst>
      <p:ext uri="{BB962C8B-B14F-4D97-AF65-F5344CB8AC3E}">
        <p14:creationId xmlns:p14="http://schemas.microsoft.com/office/powerpoint/2010/main" val="3781518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smtClean="0"/>
              <a:t>WF </a:t>
            </a:r>
            <a:r>
              <a:rPr lang="en-US" altLang="ja-JP" dirty="0" smtClean="0"/>
              <a:t>on gap for intra-frequency measurement</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a:t>
            </a:r>
            <a:r>
              <a:rPr kumimoji="1" lang="en-US" altLang="ja-JP" dirty="0" smtClean="0"/>
              <a:t>DOCOMO</a:t>
            </a:r>
            <a:endParaRPr kumimoji="1" lang="ja-JP" altLang="en-US" dirty="0"/>
          </a:p>
        </p:txBody>
      </p:sp>
      <p:sp>
        <p:nvSpPr>
          <p:cNvPr id="4" name="テキスト ボックス 3"/>
          <p:cNvSpPr txBox="1"/>
          <p:nvPr/>
        </p:nvSpPr>
        <p:spPr>
          <a:xfrm>
            <a:off x="107504" y="188639"/>
            <a:ext cx="4659289" cy="646331"/>
          </a:xfrm>
          <a:prstGeom prst="rect">
            <a:avLst/>
          </a:prstGeom>
          <a:noFill/>
        </p:spPr>
        <p:txBody>
          <a:bodyPr wrap="none" rtlCol="0">
            <a:spAutoFit/>
          </a:bodyPr>
          <a:lstStyle/>
          <a:p>
            <a:r>
              <a:rPr lang="en-US" altLang="ja-JP" b="1" dirty="0"/>
              <a:t>3GPP TSG-RAN WG4 </a:t>
            </a:r>
            <a:r>
              <a:rPr lang="en-US" altLang="ja-JP" b="1" dirty="0" smtClean="0"/>
              <a:t>RAN#85</a:t>
            </a:r>
            <a:r>
              <a:rPr lang="en-US" altLang="ja-JP" b="1" dirty="0"/>
              <a:t>	</a:t>
            </a:r>
            <a:endParaRPr lang="ja-JP" altLang="ja-JP" dirty="0"/>
          </a:p>
          <a:p>
            <a:r>
              <a:rPr lang="en-GB" altLang="ja-JP" b="1" dirty="0" smtClean="0"/>
              <a:t>Reno, US, November 27</a:t>
            </a:r>
            <a:r>
              <a:rPr lang="en-GB" altLang="ja-JP" b="1" baseline="30000" dirty="0" smtClean="0"/>
              <a:t>th</a:t>
            </a:r>
            <a:r>
              <a:rPr lang="en-GB" altLang="ja-JP" b="1" dirty="0" smtClean="0"/>
              <a:t>- December 1</a:t>
            </a:r>
            <a:r>
              <a:rPr lang="en-GB" altLang="ja-JP" b="1" baseline="30000" dirty="0" smtClean="0"/>
              <a:t>st</a:t>
            </a:r>
            <a:r>
              <a:rPr lang="en-GB" altLang="ja-JP" b="1" dirty="0" smtClean="0"/>
              <a:t>, </a:t>
            </a:r>
            <a:r>
              <a:rPr lang="en-GB" altLang="ja-JP" b="1" dirty="0"/>
              <a:t>2017</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R4-1714288</a:t>
            </a:r>
            <a:endParaRPr lang="en-US" altLang="ja-JP" b="1" dirty="0"/>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1912428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Proposals</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pPr lvl="1"/>
            <a:r>
              <a:rPr kumimoji="1" lang="en-US" altLang="ja-JP" sz="2400" dirty="0" smtClean="0"/>
              <a:t>In FR2 </a:t>
            </a:r>
            <a:r>
              <a:rPr kumimoji="1" lang="en-US" altLang="ja-JP" sz="2400" dirty="0" smtClean="0">
                <a:solidFill>
                  <a:srgbClr val="0000FF"/>
                </a:solidFill>
              </a:rPr>
              <a:t>intra-frequency SS-RSRP/SINR measurement</a:t>
            </a:r>
            <a:r>
              <a:rPr kumimoji="1" lang="en-US" altLang="ja-JP" sz="2400" dirty="0" smtClean="0"/>
              <a:t>:</a:t>
            </a:r>
          </a:p>
          <a:p>
            <a:pPr lvl="2"/>
            <a:r>
              <a:rPr lang="en-US" altLang="ja-JP" sz="2000" dirty="0" smtClean="0">
                <a:solidFill>
                  <a:srgbClr val="FF0000"/>
                </a:solidFill>
              </a:rPr>
              <a:t>For </a:t>
            </a:r>
            <a:r>
              <a:rPr lang="en-US" altLang="ja-JP" sz="2000" dirty="0">
                <a:solidFill>
                  <a:srgbClr val="FF0000"/>
                </a:solidFill>
              </a:rPr>
              <a:t>UE </a:t>
            </a:r>
            <a:r>
              <a:rPr lang="en-US" altLang="ja-JP" sz="2000" dirty="0" smtClean="0">
                <a:solidFill>
                  <a:srgbClr val="FF0000"/>
                </a:solidFill>
              </a:rPr>
              <a:t>capable of fast RX beam switching, </a:t>
            </a:r>
            <a:r>
              <a:rPr lang="en-US" altLang="ja-JP" sz="2000" dirty="0"/>
              <a:t>UE is not expected to transmit PUCCH/PUSCH or receive PDCCH/PDSCH </a:t>
            </a:r>
            <a:r>
              <a:rPr lang="en-US" altLang="ja-JP" sz="2000" dirty="0">
                <a:solidFill>
                  <a:srgbClr val="FF0000"/>
                </a:solidFill>
              </a:rPr>
              <a:t>on </a:t>
            </a:r>
            <a:r>
              <a:rPr lang="en-US" altLang="ja-JP" sz="2000" dirty="0" smtClean="0">
                <a:solidFill>
                  <a:srgbClr val="FF0000"/>
                </a:solidFill>
              </a:rPr>
              <a:t>SSB symbols to be measured within </a:t>
            </a:r>
            <a:r>
              <a:rPr lang="en-US" altLang="ja-JP" sz="2000" dirty="0">
                <a:solidFill>
                  <a:srgbClr val="FF0000"/>
                </a:solidFill>
              </a:rPr>
              <a:t>SMTC window duration </a:t>
            </a:r>
            <a:r>
              <a:rPr lang="en-US" altLang="ja-JP" sz="2000" dirty="0" smtClean="0">
                <a:solidFill>
                  <a:srgbClr val="FF0000"/>
                </a:solidFill>
              </a:rPr>
              <a:t>(if </a:t>
            </a:r>
            <a:r>
              <a:rPr lang="en-US" altLang="ja-JP" sz="2000" i="1" dirty="0" err="1">
                <a:solidFill>
                  <a:srgbClr val="FF0000"/>
                </a:solidFill>
              </a:rPr>
              <a:t>useServingCellTimingForSync</a:t>
            </a:r>
            <a:r>
              <a:rPr lang="en-US" altLang="ja-JP" sz="2000" i="1" dirty="0">
                <a:solidFill>
                  <a:srgbClr val="FF0000"/>
                </a:solidFill>
              </a:rPr>
              <a:t> </a:t>
            </a:r>
            <a:r>
              <a:rPr lang="en-US" altLang="ja-JP" sz="2000" dirty="0">
                <a:solidFill>
                  <a:srgbClr val="FF0000"/>
                </a:solidFill>
              </a:rPr>
              <a:t>is </a:t>
            </a:r>
            <a:r>
              <a:rPr lang="en-US" altLang="ja-JP" sz="2000" dirty="0" smtClean="0">
                <a:solidFill>
                  <a:srgbClr val="FF0000"/>
                </a:solidFill>
              </a:rPr>
              <a:t>enabled)</a:t>
            </a:r>
            <a:endParaRPr lang="ja-JP" altLang="en-US" sz="2000" dirty="0">
              <a:solidFill>
                <a:srgbClr val="FF0000"/>
              </a:solidFill>
            </a:endParaRPr>
          </a:p>
          <a:p>
            <a:pPr lvl="2"/>
            <a:r>
              <a:rPr lang="en-US" altLang="ja-JP" sz="2000" dirty="0">
                <a:solidFill>
                  <a:srgbClr val="FF0000"/>
                </a:solidFill>
              </a:rPr>
              <a:t>For UE not capable of fast RX beam switching, </a:t>
            </a:r>
            <a:r>
              <a:rPr lang="en-US" altLang="ja-JP" sz="2000" dirty="0" smtClean="0">
                <a:solidFill>
                  <a:srgbClr val="FF0000"/>
                </a:solidFill>
              </a:rPr>
              <a:t>down-select from following two options</a:t>
            </a:r>
          </a:p>
          <a:p>
            <a:pPr lvl="3"/>
            <a:r>
              <a:rPr lang="en-US" altLang="ja-JP" sz="1600" dirty="0" smtClean="0"/>
              <a:t>Option 1: UE </a:t>
            </a:r>
            <a:r>
              <a:rPr lang="en-US" altLang="ja-JP" sz="1600" dirty="0"/>
              <a:t>is not expected to transmit PUCCH/PUSCH or receive PDCCH/PDSCH </a:t>
            </a:r>
            <a:r>
              <a:rPr lang="en-US" altLang="ja-JP" sz="1600" dirty="0">
                <a:solidFill>
                  <a:srgbClr val="FF0000"/>
                </a:solidFill>
              </a:rPr>
              <a:t>on all symbols within slots containing SSB symbols to be measured within SMTC window duration (if </a:t>
            </a:r>
            <a:r>
              <a:rPr lang="en-US" altLang="ja-JP" sz="1600" i="1" dirty="0" err="1">
                <a:solidFill>
                  <a:srgbClr val="FF0000"/>
                </a:solidFill>
              </a:rPr>
              <a:t>useServingCellTimingForSync</a:t>
            </a:r>
            <a:r>
              <a:rPr lang="en-US" altLang="ja-JP" sz="1600" i="1" dirty="0">
                <a:solidFill>
                  <a:srgbClr val="FF0000"/>
                </a:solidFill>
              </a:rPr>
              <a:t> </a:t>
            </a:r>
            <a:r>
              <a:rPr lang="en-US" altLang="ja-JP" sz="1600" dirty="0">
                <a:solidFill>
                  <a:srgbClr val="FF0000"/>
                </a:solidFill>
              </a:rPr>
              <a:t>is enabled</a:t>
            </a:r>
            <a:r>
              <a:rPr lang="en-US" altLang="ja-JP" sz="1600" dirty="0" smtClean="0">
                <a:solidFill>
                  <a:srgbClr val="FF0000"/>
                </a:solidFill>
              </a:rPr>
              <a:t>)</a:t>
            </a:r>
            <a:endParaRPr lang="en-US" altLang="ja-JP" dirty="0" smtClean="0">
              <a:solidFill>
                <a:srgbClr val="FF0000"/>
              </a:solidFill>
            </a:endParaRPr>
          </a:p>
          <a:p>
            <a:pPr lvl="3"/>
            <a:r>
              <a:rPr lang="en-US" altLang="ja-JP" sz="1600" dirty="0" smtClean="0"/>
              <a:t>Option 2: UE is not expected to </a:t>
            </a:r>
            <a:r>
              <a:rPr lang="en-US" altLang="ja-JP" sz="1600" dirty="0"/>
              <a:t>transmit PUCCH/PUSCH or receive </a:t>
            </a:r>
            <a:r>
              <a:rPr lang="en-US" altLang="ja-JP" sz="1600" dirty="0" smtClean="0"/>
              <a:t>PDCCH/PDSCH on </a:t>
            </a:r>
            <a:r>
              <a:rPr lang="en-US" altLang="ja-JP" sz="1600" dirty="0" smtClean="0">
                <a:solidFill>
                  <a:srgbClr val="FF0000"/>
                </a:solidFill>
              </a:rPr>
              <a:t>SSB symbols to be measured, X symbol(s) before each consecutive SSB symbols and X symbol(s) after each </a:t>
            </a:r>
            <a:r>
              <a:rPr lang="en-US" altLang="ja-JP" sz="1600" dirty="0">
                <a:solidFill>
                  <a:srgbClr val="FF0000"/>
                </a:solidFill>
              </a:rPr>
              <a:t>consecutive SSB symbols </a:t>
            </a:r>
            <a:r>
              <a:rPr lang="en-US" altLang="ja-JP" sz="1600" dirty="0" smtClean="0">
                <a:solidFill>
                  <a:srgbClr val="FF0000"/>
                </a:solidFill>
              </a:rPr>
              <a:t>within SMTC window duration </a:t>
            </a:r>
            <a:r>
              <a:rPr lang="en-US" altLang="ja-JP" sz="1600" dirty="0">
                <a:solidFill>
                  <a:srgbClr val="FF0000"/>
                </a:solidFill>
              </a:rPr>
              <a:t> (if </a:t>
            </a:r>
            <a:r>
              <a:rPr lang="en-US" altLang="ja-JP" sz="1600" i="1" dirty="0" err="1">
                <a:solidFill>
                  <a:srgbClr val="FF0000"/>
                </a:solidFill>
              </a:rPr>
              <a:t>useServingCellTimingForSync</a:t>
            </a:r>
            <a:r>
              <a:rPr lang="en-US" altLang="ja-JP" sz="1600" i="1" dirty="0">
                <a:solidFill>
                  <a:srgbClr val="FF0000"/>
                </a:solidFill>
              </a:rPr>
              <a:t> </a:t>
            </a:r>
            <a:r>
              <a:rPr lang="en-US" altLang="ja-JP" sz="1600" dirty="0">
                <a:solidFill>
                  <a:srgbClr val="FF0000"/>
                </a:solidFill>
              </a:rPr>
              <a:t>is enabled</a:t>
            </a:r>
            <a:r>
              <a:rPr lang="en-US" altLang="ja-JP" sz="1600" dirty="0" smtClean="0">
                <a:solidFill>
                  <a:srgbClr val="FF0000"/>
                </a:solidFill>
              </a:rPr>
              <a:t>)</a:t>
            </a:r>
          </a:p>
          <a:p>
            <a:pPr lvl="4"/>
            <a:r>
              <a:rPr lang="en-US" altLang="ja-JP" sz="1600" dirty="0" smtClean="0">
                <a:solidFill>
                  <a:srgbClr val="FF0000"/>
                </a:solidFill>
              </a:rPr>
              <a:t>X = [1] symbol for 60 kHz SCS and [2] symbols for 120 kHz SCS</a:t>
            </a:r>
          </a:p>
          <a:p>
            <a:pPr lvl="2"/>
            <a:r>
              <a:rPr lang="en-US" altLang="ja-JP" sz="2100" dirty="0" smtClean="0">
                <a:solidFill>
                  <a:srgbClr val="FF0000"/>
                </a:solidFill>
              </a:rPr>
              <a:t>Introduce UE capability signaling regarding fast RX beam switching</a:t>
            </a:r>
          </a:p>
          <a:p>
            <a:pPr lvl="3"/>
            <a:r>
              <a:rPr lang="en-US" altLang="ja-JP" sz="1700" dirty="0" smtClean="0">
                <a:solidFill>
                  <a:srgbClr val="FF0000"/>
                </a:solidFill>
              </a:rPr>
              <a:t>Send LS to RAN2</a:t>
            </a:r>
            <a:endParaRPr lang="en-US" altLang="ja-JP" sz="1700" dirty="0">
              <a:solidFill>
                <a:srgbClr val="FF0000"/>
              </a:solidFill>
            </a:endParaRPr>
          </a:p>
        </p:txBody>
      </p:sp>
    </p:spTree>
    <p:extLst>
      <p:ext uri="{BB962C8B-B14F-4D97-AF65-F5344CB8AC3E}">
        <p14:creationId xmlns:p14="http://schemas.microsoft.com/office/powerpoint/2010/main" val="1184154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Proposals</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pPr lvl="1"/>
            <a:r>
              <a:rPr kumimoji="1" lang="en-US" altLang="ja-JP" sz="2400" dirty="0" smtClean="0"/>
              <a:t>In FR2 </a:t>
            </a:r>
            <a:r>
              <a:rPr kumimoji="1" lang="en-US" altLang="ja-JP" sz="2400" dirty="0" smtClean="0">
                <a:solidFill>
                  <a:srgbClr val="0000FF"/>
                </a:solidFill>
              </a:rPr>
              <a:t>intra-frequency SS-RSRQ measurement</a:t>
            </a:r>
            <a:r>
              <a:rPr kumimoji="1" lang="en-US" altLang="ja-JP" sz="2400" dirty="0" smtClean="0"/>
              <a:t>:</a:t>
            </a:r>
          </a:p>
          <a:p>
            <a:pPr lvl="2"/>
            <a:r>
              <a:rPr lang="en-US" altLang="ja-JP" sz="2000" dirty="0" smtClean="0">
                <a:solidFill>
                  <a:srgbClr val="FF0000"/>
                </a:solidFill>
              </a:rPr>
              <a:t>For </a:t>
            </a:r>
            <a:r>
              <a:rPr lang="en-US" altLang="ja-JP" sz="2000" dirty="0">
                <a:solidFill>
                  <a:srgbClr val="FF0000"/>
                </a:solidFill>
              </a:rPr>
              <a:t>UE </a:t>
            </a:r>
            <a:r>
              <a:rPr lang="en-US" altLang="ja-JP" sz="2000" dirty="0" smtClean="0">
                <a:solidFill>
                  <a:srgbClr val="FF0000"/>
                </a:solidFill>
              </a:rPr>
              <a:t>capable of fast RX beam switching, </a:t>
            </a:r>
            <a:r>
              <a:rPr lang="en-US" altLang="ja-JP" sz="2000" dirty="0"/>
              <a:t>UE is not expected to transmit PUCCH/PUSCH or receive PDCCH/PDSCH </a:t>
            </a:r>
            <a:r>
              <a:rPr lang="en-US" altLang="ja-JP" sz="2000" dirty="0">
                <a:solidFill>
                  <a:srgbClr val="FF0000"/>
                </a:solidFill>
              </a:rPr>
              <a:t>on </a:t>
            </a:r>
            <a:r>
              <a:rPr lang="en-US" altLang="ja-JP" sz="2000" dirty="0" smtClean="0">
                <a:solidFill>
                  <a:srgbClr val="FF0000"/>
                </a:solidFill>
              </a:rPr>
              <a:t>SSB symbols to be measured </a:t>
            </a:r>
            <a:r>
              <a:rPr lang="en-US" altLang="ja-JP" sz="2000" dirty="0" smtClean="0">
                <a:solidFill>
                  <a:srgbClr val="0000FF"/>
                </a:solidFill>
              </a:rPr>
              <a:t>and RSSI measurement symbols </a:t>
            </a:r>
            <a:r>
              <a:rPr lang="en-US" altLang="ja-JP" sz="2000" dirty="0" smtClean="0">
                <a:solidFill>
                  <a:srgbClr val="FF0000"/>
                </a:solidFill>
              </a:rPr>
              <a:t>within </a:t>
            </a:r>
            <a:r>
              <a:rPr lang="en-US" altLang="ja-JP" sz="2000" dirty="0">
                <a:solidFill>
                  <a:srgbClr val="FF0000"/>
                </a:solidFill>
              </a:rPr>
              <a:t>SMTC window duration </a:t>
            </a:r>
            <a:r>
              <a:rPr lang="en-US" altLang="ja-JP" sz="2000" dirty="0" smtClean="0">
                <a:solidFill>
                  <a:srgbClr val="FF0000"/>
                </a:solidFill>
              </a:rPr>
              <a:t>(if </a:t>
            </a:r>
            <a:r>
              <a:rPr lang="en-US" altLang="ja-JP" sz="2000" i="1" dirty="0" err="1">
                <a:solidFill>
                  <a:srgbClr val="FF0000"/>
                </a:solidFill>
              </a:rPr>
              <a:t>useServingCellTimingForSync</a:t>
            </a:r>
            <a:r>
              <a:rPr lang="en-US" altLang="ja-JP" sz="2000" i="1" dirty="0">
                <a:solidFill>
                  <a:srgbClr val="FF0000"/>
                </a:solidFill>
              </a:rPr>
              <a:t> </a:t>
            </a:r>
            <a:r>
              <a:rPr lang="en-US" altLang="ja-JP" sz="2000" dirty="0">
                <a:solidFill>
                  <a:srgbClr val="FF0000"/>
                </a:solidFill>
              </a:rPr>
              <a:t>is </a:t>
            </a:r>
            <a:r>
              <a:rPr lang="en-US" altLang="ja-JP" sz="2000" dirty="0" smtClean="0">
                <a:solidFill>
                  <a:srgbClr val="FF0000"/>
                </a:solidFill>
              </a:rPr>
              <a:t>enabled)</a:t>
            </a:r>
            <a:endParaRPr lang="ja-JP" altLang="en-US" sz="2000" dirty="0">
              <a:solidFill>
                <a:srgbClr val="FF0000"/>
              </a:solidFill>
            </a:endParaRPr>
          </a:p>
          <a:p>
            <a:pPr lvl="2"/>
            <a:r>
              <a:rPr lang="en-US" altLang="ja-JP" sz="2000" dirty="0">
                <a:solidFill>
                  <a:srgbClr val="FF0000"/>
                </a:solidFill>
              </a:rPr>
              <a:t>For UE not capable of fast RX beam switching, </a:t>
            </a:r>
            <a:r>
              <a:rPr lang="en-US" altLang="ja-JP" sz="2000" dirty="0" smtClean="0">
                <a:solidFill>
                  <a:srgbClr val="FF0000"/>
                </a:solidFill>
              </a:rPr>
              <a:t>down-select from following two options</a:t>
            </a:r>
          </a:p>
          <a:p>
            <a:pPr lvl="3"/>
            <a:r>
              <a:rPr lang="en-US" altLang="ja-JP" sz="1600" dirty="0" smtClean="0"/>
              <a:t>Option 1: UE </a:t>
            </a:r>
            <a:r>
              <a:rPr lang="en-US" altLang="ja-JP" sz="1600" dirty="0"/>
              <a:t>is not expected to transmit PUCCH/PUSCH or receive PDCCH/PDSCH </a:t>
            </a:r>
            <a:r>
              <a:rPr lang="en-US" altLang="ja-JP" sz="1600" dirty="0">
                <a:solidFill>
                  <a:srgbClr val="FF0000"/>
                </a:solidFill>
              </a:rPr>
              <a:t>on all symbols within slots containing SSB symbols to be measured </a:t>
            </a:r>
            <a:r>
              <a:rPr lang="en-US" altLang="ja-JP" sz="1600" dirty="0" smtClean="0">
                <a:solidFill>
                  <a:srgbClr val="0000FF"/>
                </a:solidFill>
              </a:rPr>
              <a:t>and/or RSSI measurement symbols</a:t>
            </a:r>
            <a:r>
              <a:rPr lang="en-US" altLang="ja-JP" sz="1600" dirty="0" smtClean="0">
                <a:solidFill>
                  <a:srgbClr val="FF0000"/>
                </a:solidFill>
              </a:rPr>
              <a:t> within </a:t>
            </a:r>
            <a:r>
              <a:rPr lang="en-US" altLang="ja-JP" sz="1600" dirty="0">
                <a:solidFill>
                  <a:srgbClr val="FF0000"/>
                </a:solidFill>
              </a:rPr>
              <a:t>SMTC window duration (if </a:t>
            </a:r>
            <a:r>
              <a:rPr lang="en-US" altLang="ja-JP" sz="1600" i="1" dirty="0" err="1">
                <a:solidFill>
                  <a:srgbClr val="FF0000"/>
                </a:solidFill>
              </a:rPr>
              <a:t>useServingCellTimingForSync</a:t>
            </a:r>
            <a:r>
              <a:rPr lang="en-US" altLang="ja-JP" sz="1600" i="1" dirty="0">
                <a:solidFill>
                  <a:srgbClr val="FF0000"/>
                </a:solidFill>
              </a:rPr>
              <a:t> </a:t>
            </a:r>
            <a:r>
              <a:rPr lang="en-US" altLang="ja-JP" sz="1600" dirty="0">
                <a:solidFill>
                  <a:srgbClr val="FF0000"/>
                </a:solidFill>
              </a:rPr>
              <a:t>is enabled</a:t>
            </a:r>
            <a:r>
              <a:rPr lang="en-US" altLang="ja-JP" sz="1600" dirty="0" smtClean="0">
                <a:solidFill>
                  <a:srgbClr val="FF0000"/>
                </a:solidFill>
              </a:rPr>
              <a:t>)</a:t>
            </a:r>
            <a:endParaRPr lang="en-US" altLang="ja-JP" dirty="0" smtClean="0">
              <a:solidFill>
                <a:srgbClr val="FF0000"/>
              </a:solidFill>
            </a:endParaRPr>
          </a:p>
          <a:p>
            <a:pPr lvl="3"/>
            <a:r>
              <a:rPr lang="en-US" altLang="ja-JP" sz="1600" dirty="0" smtClean="0"/>
              <a:t>Option 2: UE is not expected to </a:t>
            </a:r>
            <a:r>
              <a:rPr lang="en-US" altLang="ja-JP" sz="1600" dirty="0"/>
              <a:t>transmit PUCCH/PUSCH or receive </a:t>
            </a:r>
            <a:r>
              <a:rPr lang="en-US" altLang="ja-JP" sz="1600" dirty="0" smtClean="0"/>
              <a:t>PDCCH/PDSCH on </a:t>
            </a:r>
            <a:r>
              <a:rPr lang="en-US" altLang="ja-JP" sz="1600" dirty="0" smtClean="0">
                <a:solidFill>
                  <a:srgbClr val="FF0000"/>
                </a:solidFill>
              </a:rPr>
              <a:t>SSB symbols to be measured, </a:t>
            </a:r>
            <a:r>
              <a:rPr lang="en-US" altLang="ja-JP" sz="1600" dirty="0">
                <a:solidFill>
                  <a:srgbClr val="0000FF"/>
                </a:solidFill>
              </a:rPr>
              <a:t>RSSI measurement symbols </a:t>
            </a:r>
            <a:r>
              <a:rPr lang="en-US" altLang="ja-JP" sz="1600" dirty="0" smtClean="0">
                <a:solidFill>
                  <a:srgbClr val="0000FF"/>
                </a:solidFill>
              </a:rPr>
              <a:t>, </a:t>
            </a:r>
            <a:r>
              <a:rPr lang="en-US" altLang="ja-JP" sz="1600" dirty="0" smtClean="0">
                <a:solidFill>
                  <a:srgbClr val="FF0000"/>
                </a:solidFill>
              </a:rPr>
              <a:t>X symbol(s) before each consecutive SSB</a:t>
            </a:r>
            <a:r>
              <a:rPr lang="en-US" altLang="ja-JP" sz="1600" dirty="0" smtClean="0">
                <a:solidFill>
                  <a:srgbClr val="0000FF"/>
                </a:solidFill>
              </a:rPr>
              <a:t>/RSSI</a:t>
            </a:r>
            <a:r>
              <a:rPr lang="en-US" altLang="ja-JP" sz="1600" dirty="0" smtClean="0">
                <a:solidFill>
                  <a:srgbClr val="FF0000"/>
                </a:solidFill>
              </a:rPr>
              <a:t> symbols and X symbol(s) after each </a:t>
            </a:r>
            <a:r>
              <a:rPr lang="en-US" altLang="ja-JP" sz="1600" dirty="0">
                <a:solidFill>
                  <a:srgbClr val="FF0000"/>
                </a:solidFill>
              </a:rPr>
              <a:t>consecutive </a:t>
            </a:r>
            <a:r>
              <a:rPr lang="en-US" altLang="ja-JP" sz="1600" dirty="0" smtClean="0">
                <a:solidFill>
                  <a:srgbClr val="FF0000"/>
                </a:solidFill>
              </a:rPr>
              <a:t>SSB</a:t>
            </a:r>
            <a:r>
              <a:rPr lang="en-US" altLang="ja-JP" sz="1600" dirty="0" smtClean="0">
                <a:solidFill>
                  <a:srgbClr val="0000FF"/>
                </a:solidFill>
              </a:rPr>
              <a:t>/RSSI</a:t>
            </a:r>
            <a:r>
              <a:rPr lang="en-US" altLang="ja-JP" sz="1600" dirty="0" smtClean="0">
                <a:solidFill>
                  <a:srgbClr val="FF0000"/>
                </a:solidFill>
              </a:rPr>
              <a:t> </a:t>
            </a:r>
            <a:r>
              <a:rPr lang="en-US" altLang="ja-JP" sz="1600" dirty="0">
                <a:solidFill>
                  <a:srgbClr val="FF0000"/>
                </a:solidFill>
              </a:rPr>
              <a:t>symbols </a:t>
            </a:r>
            <a:r>
              <a:rPr lang="en-US" altLang="ja-JP" sz="1600" dirty="0" smtClean="0">
                <a:solidFill>
                  <a:srgbClr val="FF0000"/>
                </a:solidFill>
              </a:rPr>
              <a:t>within SMTC window duration </a:t>
            </a:r>
            <a:r>
              <a:rPr lang="en-US" altLang="ja-JP" sz="1600" dirty="0">
                <a:solidFill>
                  <a:srgbClr val="FF0000"/>
                </a:solidFill>
              </a:rPr>
              <a:t> (if </a:t>
            </a:r>
            <a:r>
              <a:rPr lang="en-US" altLang="ja-JP" sz="1600" i="1" dirty="0" err="1">
                <a:solidFill>
                  <a:srgbClr val="FF0000"/>
                </a:solidFill>
              </a:rPr>
              <a:t>useServingCellTimingForSync</a:t>
            </a:r>
            <a:r>
              <a:rPr lang="en-US" altLang="ja-JP" sz="1600" i="1" dirty="0">
                <a:solidFill>
                  <a:srgbClr val="FF0000"/>
                </a:solidFill>
              </a:rPr>
              <a:t> </a:t>
            </a:r>
            <a:r>
              <a:rPr lang="en-US" altLang="ja-JP" sz="1600" dirty="0">
                <a:solidFill>
                  <a:srgbClr val="FF0000"/>
                </a:solidFill>
              </a:rPr>
              <a:t>is enabled</a:t>
            </a:r>
            <a:r>
              <a:rPr lang="en-US" altLang="ja-JP" sz="1600" dirty="0" smtClean="0">
                <a:solidFill>
                  <a:srgbClr val="FF0000"/>
                </a:solidFill>
              </a:rPr>
              <a:t>)</a:t>
            </a:r>
          </a:p>
          <a:p>
            <a:pPr lvl="4"/>
            <a:r>
              <a:rPr lang="en-US" altLang="ja-JP" sz="1600" dirty="0" smtClean="0">
                <a:solidFill>
                  <a:srgbClr val="FF0000"/>
                </a:solidFill>
              </a:rPr>
              <a:t>X = [1] symbol for 60 kHz SCS and [2] symbols for 120 kHz SCS</a:t>
            </a:r>
          </a:p>
        </p:txBody>
      </p:sp>
    </p:spTree>
    <p:extLst>
      <p:ext uri="{BB962C8B-B14F-4D97-AF65-F5344CB8AC3E}">
        <p14:creationId xmlns:p14="http://schemas.microsoft.com/office/powerpoint/2010/main" val="1631469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pPr marL="0" indent="0">
              <a:buNone/>
            </a:pPr>
            <a:r>
              <a:rPr lang="en-US" altLang="ja-JP" dirty="0" smtClean="0"/>
              <a:t>Agreements in RAN4#84bis regarding intra-frequency measurement in FR1 and FR2</a:t>
            </a:r>
          </a:p>
          <a:p>
            <a:r>
              <a:rPr lang="en-US" altLang="ja-JP" dirty="0" smtClean="0"/>
              <a:t>It </a:t>
            </a:r>
            <a:r>
              <a:rPr lang="en-US" altLang="ja-JP" dirty="0"/>
              <a:t>shall be assumed in release 15 that all UE are not expected to transmit PUCCH/PUSCH or receive PDCCH/PDSCH on FR2 serving cells during FR2 intra-frequency measurements, </a:t>
            </a:r>
            <a:r>
              <a:rPr lang="en-US" altLang="ja-JP" dirty="0" smtClean="0"/>
              <a:t>i.e., </a:t>
            </a:r>
            <a:r>
              <a:rPr lang="en-US" altLang="ja-JP" dirty="0"/>
              <a:t>no capability is needed</a:t>
            </a:r>
          </a:p>
          <a:p>
            <a:r>
              <a:rPr lang="en-US" altLang="ja-JP" dirty="0"/>
              <a:t>For UE not supporting mixed numerology scenarios in FR1 and FR2, UE is not expected to transmit PUCCH/PUSCH or receive PDCCH/PDSCH for intra-frequency measurement without </a:t>
            </a:r>
            <a:r>
              <a:rPr lang="en-US" altLang="ja-JP" dirty="0" smtClean="0"/>
              <a:t>RF-retuning</a:t>
            </a:r>
          </a:p>
          <a:p>
            <a:pPr marL="0" indent="0">
              <a:buNone/>
            </a:pPr>
            <a:endParaRPr lang="en-US" altLang="ja-JP" dirty="0" smtClean="0"/>
          </a:p>
          <a:p>
            <a:pPr marL="0" indent="0">
              <a:buNone/>
            </a:pPr>
            <a:r>
              <a:rPr lang="en-US" altLang="ja-JP" dirty="0" smtClean="0"/>
              <a:t>Agreements in RAN4#85 regarding RX beam switching in FR1</a:t>
            </a:r>
          </a:p>
          <a:p>
            <a:r>
              <a:rPr lang="en-US" altLang="ja-JP" dirty="0" smtClean="0"/>
              <a:t>RX beamforming switch in FR1 should not introduce interruption</a:t>
            </a:r>
            <a:endParaRPr lang="en-US" altLang="ja-JP" dirty="0"/>
          </a:p>
        </p:txBody>
      </p:sp>
    </p:spTree>
    <p:extLst>
      <p:ext uri="{BB962C8B-B14F-4D97-AF65-F5344CB8AC3E}">
        <p14:creationId xmlns:p14="http://schemas.microsoft.com/office/powerpoint/2010/main" val="2834204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en-US" altLang="ja-JP" dirty="0" smtClean="0"/>
              <a:t>RAN4 needs to clarify UE behavior in following 3 cases</a:t>
            </a:r>
          </a:p>
          <a:p>
            <a:pPr lvl="1"/>
            <a:r>
              <a:rPr lang="en-US" altLang="ja-JP" u="sng" dirty="0" smtClean="0"/>
              <a:t>Case 1</a:t>
            </a:r>
            <a:r>
              <a:rPr lang="en-US" altLang="ja-JP" dirty="0" smtClean="0"/>
              <a:t>: intra-frequency measurement in FR1 where SCS of SSBs and SCS of serving cell’s data are different and when UE does not support simultaneous reception of SSB and data with mixed numerologies</a:t>
            </a:r>
          </a:p>
          <a:p>
            <a:pPr lvl="1"/>
            <a:r>
              <a:rPr kumimoji="1" lang="en-US" altLang="ja-JP" u="sng" dirty="0" smtClean="0"/>
              <a:t>Case 2</a:t>
            </a:r>
            <a:r>
              <a:rPr kumimoji="1" lang="en-US" altLang="ja-JP" dirty="0" smtClean="0"/>
              <a:t>: intra-frequency measurement in FR2 where </a:t>
            </a:r>
            <a:r>
              <a:rPr lang="en-US" altLang="ja-JP" dirty="0"/>
              <a:t>SCS of SSBs and SCS of serving cell’s data are </a:t>
            </a:r>
            <a:r>
              <a:rPr lang="en-US" altLang="ja-JP" dirty="0" smtClean="0"/>
              <a:t>same</a:t>
            </a:r>
          </a:p>
          <a:p>
            <a:pPr lvl="1"/>
            <a:r>
              <a:rPr kumimoji="1" lang="en-US" altLang="ja-JP" u="sng" dirty="0" smtClean="0"/>
              <a:t>Case 3</a:t>
            </a:r>
            <a:r>
              <a:rPr kumimoji="1" lang="en-US" altLang="ja-JP" dirty="0" smtClean="0"/>
              <a:t>: intra-frequency measurement in FR2 </a:t>
            </a:r>
            <a:r>
              <a:rPr lang="en-US" altLang="ja-JP" dirty="0"/>
              <a:t>where SCS of SSBs and SCS of serving cell’s data are different and when UE does not support simultaneous reception of SSB and data with mixed </a:t>
            </a:r>
            <a:r>
              <a:rPr lang="en-US" altLang="ja-JP" dirty="0" smtClean="0"/>
              <a:t>numerologies</a:t>
            </a:r>
            <a:endParaRPr lang="en-US" altLang="ja-JP" dirty="0"/>
          </a:p>
        </p:txBody>
      </p:sp>
    </p:spTree>
    <p:extLst>
      <p:ext uri="{BB962C8B-B14F-4D97-AF65-F5344CB8AC3E}">
        <p14:creationId xmlns:p14="http://schemas.microsoft.com/office/powerpoint/2010/main" val="3969160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正方形/長方形 96"/>
          <p:cNvSpPr/>
          <p:nvPr/>
        </p:nvSpPr>
        <p:spPr>
          <a:xfrm>
            <a:off x="7926473" y="5445224"/>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p:cNvSpPr/>
          <p:nvPr/>
        </p:nvSpPr>
        <p:spPr>
          <a:xfrm>
            <a:off x="7236873" y="5445224"/>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p:cNvSpPr/>
          <p:nvPr/>
        </p:nvSpPr>
        <p:spPr>
          <a:xfrm>
            <a:off x="6549770" y="545627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5871590" y="544876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0" name="表 39"/>
          <p:cNvGraphicFramePr>
            <a:graphicFrameLocks noGrp="1"/>
          </p:cNvGraphicFramePr>
          <p:nvPr>
            <p:extLst>
              <p:ext uri="{D42A27DB-BD31-4B8C-83A1-F6EECF244321}">
                <p14:modId xmlns:p14="http://schemas.microsoft.com/office/powerpoint/2010/main" val="1445069389"/>
              </p:ext>
            </p:extLst>
          </p:nvPr>
        </p:nvGraphicFramePr>
        <p:xfrm>
          <a:off x="683568" y="5805264"/>
          <a:ext cx="4104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tblGrid>
              <a:tr h="0">
                <a:tc>
                  <a:txBody>
                    <a:bodyPr/>
                    <a:lstStyle/>
                    <a:p>
                      <a:endParaRPr kumimoji="1" lang="ja-JP" altLang="en-US" sz="800" dirty="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dirty="0"/>
                    </a:p>
                  </a:txBody>
                  <a:tcPr/>
                </a:tc>
              </a:tr>
            </a:tbl>
          </a:graphicData>
        </a:graphic>
      </p:graphicFrame>
      <p:graphicFrame>
        <p:nvGraphicFramePr>
          <p:cNvPr id="30" name="表 29"/>
          <p:cNvGraphicFramePr>
            <a:graphicFrameLocks noGrp="1"/>
          </p:cNvGraphicFramePr>
          <p:nvPr>
            <p:extLst>
              <p:ext uri="{D42A27DB-BD31-4B8C-83A1-F6EECF244321}">
                <p14:modId xmlns:p14="http://schemas.microsoft.com/office/powerpoint/2010/main" val="980055909"/>
              </p:ext>
            </p:extLst>
          </p:nvPr>
        </p:nvGraphicFramePr>
        <p:xfrm>
          <a:off x="1151620" y="5452012"/>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a:p>
                  </a:txBody>
                  <a:tcPr>
                    <a:solidFill>
                      <a:schemeClr val="bg1">
                        <a:lumMod val="85000"/>
                      </a:schemeClr>
                    </a:solidFill>
                  </a:tcPr>
                </a:tc>
                <a:tc>
                  <a:txBody>
                    <a:bodyPr/>
                    <a:lstStyle/>
                    <a:p>
                      <a:endParaRPr kumimoji="1" lang="ja-JP" altLang="en-US" sz="80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r>
            </a:tbl>
          </a:graphicData>
        </a:graphic>
      </p:graphicFrame>
      <p:sp>
        <p:nvSpPr>
          <p:cNvPr id="2" name="タイトル 1"/>
          <p:cNvSpPr>
            <a:spLocks noGrp="1"/>
          </p:cNvSpPr>
          <p:nvPr>
            <p:ph type="title"/>
          </p:nvPr>
        </p:nvSpPr>
        <p:spPr/>
        <p:txBody>
          <a:bodyPr/>
          <a:lstStyle/>
          <a:p>
            <a:r>
              <a:rPr kumimoji="1" lang="en-US" altLang="ja-JP" dirty="0" smtClean="0"/>
              <a:t>Analysis for Case 1</a:t>
            </a:r>
            <a:endParaRPr kumimoji="1" lang="ja-JP" altLang="en-US" dirty="0"/>
          </a:p>
        </p:txBody>
      </p:sp>
      <p:sp>
        <p:nvSpPr>
          <p:cNvPr id="3" name="コンテンツ プレースホルダー 2"/>
          <p:cNvSpPr>
            <a:spLocks noGrp="1"/>
          </p:cNvSpPr>
          <p:nvPr>
            <p:ph idx="1"/>
          </p:nvPr>
        </p:nvSpPr>
        <p:spPr>
          <a:xfrm>
            <a:off x="457200" y="1600201"/>
            <a:ext cx="8229600" cy="3628999"/>
          </a:xfrm>
        </p:spPr>
        <p:txBody>
          <a:bodyPr>
            <a:normAutofit lnSpcReduction="10000"/>
          </a:bodyPr>
          <a:lstStyle/>
          <a:p>
            <a:r>
              <a:rPr kumimoji="1" lang="en-US" altLang="ja-JP" sz="1800" dirty="0" smtClean="0"/>
              <a:t>Cells within a carrier may or may not be synchronized</a:t>
            </a:r>
          </a:p>
          <a:p>
            <a:pPr lvl="1"/>
            <a:r>
              <a:rPr lang="en-US" altLang="ja-JP" sz="1400" dirty="0" smtClean="0"/>
              <a:t>In asynchronous case, cells would apply 5 </a:t>
            </a:r>
            <a:r>
              <a:rPr lang="en-US" altLang="ja-JP" sz="1400" dirty="0" err="1" smtClean="0"/>
              <a:t>ms</a:t>
            </a:r>
            <a:r>
              <a:rPr lang="en-US" altLang="ja-JP" sz="1400" dirty="0" smtClean="0"/>
              <a:t> SS burst set periodicity so that 5 </a:t>
            </a:r>
            <a:r>
              <a:rPr lang="en-US" altLang="ja-JP" sz="1400" dirty="0" err="1" smtClean="0"/>
              <a:t>ms</a:t>
            </a:r>
            <a:r>
              <a:rPr lang="en-US" altLang="ja-JP" sz="1400" dirty="0" smtClean="0"/>
              <a:t> SMTC window can cover all SSBs from </a:t>
            </a:r>
            <a:r>
              <a:rPr lang="en-US" altLang="ja-JP" sz="1400" dirty="0" err="1" smtClean="0"/>
              <a:t>asynchronized</a:t>
            </a:r>
            <a:r>
              <a:rPr lang="en-US" altLang="ja-JP" sz="1400" dirty="0" smtClean="0"/>
              <a:t> cells</a:t>
            </a:r>
            <a:endParaRPr kumimoji="1" lang="en-US" altLang="ja-JP" sz="1400" dirty="0" smtClean="0"/>
          </a:p>
          <a:p>
            <a:r>
              <a:rPr lang="en-US" altLang="ja-JP" sz="1800" dirty="0" smtClean="0"/>
              <a:t>UE can be informed about followings for measurement on the carrier</a:t>
            </a:r>
          </a:p>
          <a:p>
            <a:pPr lvl="1"/>
            <a:r>
              <a:rPr lang="en-US" altLang="ja-JP" sz="1600" i="1" dirty="0" err="1" smtClean="0"/>
              <a:t>useServingCellTimingForSync</a:t>
            </a:r>
            <a:r>
              <a:rPr lang="en-US" altLang="ja-JP" sz="1600" dirty="0" smtClean="0"/>
              <a:t>: whether cells within the carrier are synchronized or not</a:t>
            </a:r>
          </a:p>
          <a:p>
            <a:pPr lvl="1"/>
            <a:r>
              <a:rPr lang="en-US" altLang="ja-JP" sz="1600" i="1" dirty="0" smtClean="0"/>
              <a:t>SSB-measured</a:t>
            </a:r>
            <a:r>
              <a:rPr lang="en-US" altLang="ja-JP" sz="1600" dirty="0" smtClean="0"/>
              <a:t>: which SSB location(s) are to be measured (single bitmap indication applicable to all cells)</a:t>
            </a:r>
            <a:endParaRPr kumimoji="1" lang="en-US" altLang="ja-JP" sz="1600" dirty="0"/>
          </a:p>
          <a:p>
            <a:r>
              <a:rPr lang="en-US" altLang="ja-JP" sz="1800" b="1" u="sng" dirty="0" smtClean="0"/>
              <a:t>Observations</a:t>
            </a:r>
          </a:p>
          <a:p>
            <a:pPr lvl="1"/>
            <a:r>
              <a:rPr kumimoji="1" lang="en-US" altLang="ja-JP" sz="1600" dirty="0" smtClean="0"/>
              <a:t>When cells are not synchronized, whole symbols/slots within SMTC window duration are not available for PDCCH/PDSCH/PUCCH/PUSCH</a:t>
            </a:r>
          </a:p>
          <a:p>
            <a:pPr lvl="1"/>
            <a:r>
              <a:rPr lang="en-US" altLang="ja-JP" sz="1600" dirty="0" smtClean="0"/>
              <a:t>When UE is informed that cells are synchronized, only SSB symbols to be measured within SMTC window duration are not available for PDCCH/PDSCH/PUCCH/PUSCH assuming numerology switching does not cause any interruption</a:t>
            </a:r>
            <a:endParaRPr kumimoji="1" lang="ja-JP" altLang="en-US" sz="1600" dirty="0"/>
          </a:p>
        </p:txBody>
      </p:sp>
      <p:sp>
        <p:nvSpPr>
          <p:cNvPr id="4" name="正方形/長方形 3"/>
          <p:cNvSpPr/>
          <p:nvPr/>
        </p:nvSpPr>
        <p:spPr>
          <a:xfrm>
            <a:off x="1272685" y="550691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1563049" y="550691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1151620" y="5445224"/>
            <a:ext cx="3420380"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1947164" y="6515392"/>
            <a:ext cx="1606978" cy="307777"/>
          </a:xfrm>
          <a:prstGeom prst="rect">
            <a:avLst/>
          </a:prstGeom>
          <a:noFill/>
        </p:spPr>
        <p:txBody>
          <a:bodyPr wrap="none" rtlCol="0">
            <a:spAutoFit/>
          </a:bodyPr>
          <a:lstStyle/>
          <a:p>
            <a:r>
              <a:rPr kumimoji="1" lang="en-US" altLang="ja-JP" sz="1400" dirty="0" smtClean="0">
                <a:solidFill>
                  <a:srgbClr val="FF0000"/>
                </a:solidFill>
              </a:rPr>
              <a:t>5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sp>
        <p:nvSpPr>
          <p:cNvPr id="31" name="正方形/長方形 30"/>
          <p:cNvSpPr/>
          <p:nvPr/>
        </p:nvSpPr>
        <p:spPr>
          <a:xfrm>
            <a:off x="1947164" y="550618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2237528" y="5506184"/>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2636764"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2927128"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3322936"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3613300"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1488709" y="58601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1779073" y="586016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p:cNvSpPr/>
          <p:nvPr/>
        </p:nvSpPr>
        <p:spPr>
          <a:xfrm>
            <a:off x="2163188" y="5859436"/>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p:cNvSpPr/>
          <p:nvPr/>
        </p:nvSpPr>
        <p:spPr>
          <a:xfrm>
            <a:off x="2453552" y="5859436"/>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2852788" y="585936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3143152" y="585936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3538960" y="586286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3829324" y="5862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p:cNvSpPr/>
          <p:nvPr/>
        </p:nvSpPr>
        <p:spPr>
          <a:xfrm>
            <a:off x="1028368"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1318732"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9" name="表 48"/>
          <p:cNvGraphicFramePr>
            <a:graphicFrameLocks noGrp="1"/>
          </p:cNvGraphicFramePr>
          <p:nvPr>
            <p:extLst>
              <p:ext uri="{D42A27DB-BD31-4B8C-83A1-F6EECF244321}">
                <p14:modId xmlns:p14="http://schemas.microsoft.com/office/powerpoint/2010/main" val="206609907"/>
              </p:ext>
            </p:extLst>
          </p:nvPr>
        </p:nvGraphicFramePr>
        <p:xfrm>
          <a:off x="900048" y="6095960"/>
          <a:ext cx="4104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tblGrid>
              <a:tr h="0">
                <a:tc>
                  <a:txBody>
                    <a:bodyPr/>
                    <a:lstStyle/>
                    <a:p>
                      <a:endParaRPr kumimoji="1" lang="ja-JP" altLang="en-US" sz="800" dirty="0"/>
                    </a:p>
                  </a:txBody>
                  <a:tcPr/>
                </a:tc>
                <a:tc>
                  <a:txBody>
                    <a:bodyPr/>
                    <a:lstStyle/>
                    <a:p>
                      <a:endParaRPr kumimoji="1" lang="ja-JP" altLang="en-US" sz="800" dirty="0"/>
                    </a:p>
                  </a:txBody>
                  <a:tcPr/>
                </a:tc>
                <a:tc>
                  <a:txBody>
                    <a:bodyPr/>
                    <a:lstStyle/>
                    <a:p>
                      <a:endParaRPr kumimoji="1" lang="ja-JP" altLang="en-US" sz="800"/>
                    </a:p>
                  </a:txBody>
                  <a:tcPr/>
                </a:tc>
                <a:tc>
                  <a:txBody>
                    <a:bodyPr/>
                    <a:lstStyle/>
                    <a:p>
                      <a:endParaRPr kumimoji="1" lang="ja-JP" altLang="en-US" sz="800"/>
                    </a:p>
                  </a:txBody>
                  <a:tcPr/>
                </a:tc>
                <a:tc>
                  <a:txBody>
                    <a:bodyPr/>
                    <a:lstStyle/>
                    <a:p>
                      <a:endParaRPr kumimoji="1" lang="ja-JP" altLang="en-US" sz="800"/>
                    </a:p>
                  </a:txBody>
                  <a:tcPr/>
                </a:tc>
                <a:tc>
                  <a:txBody>
                    <a:bodyPr/>
                    <a:lstStyle/>
                    <a:p>
                      <a:endParaRPr kumimoji="1" lang="ja-JP" altLang="en-US" sz="800" dirty="0"/>
                    </a:p>
                  </a:txBody>
                  <a:tcPr/>
                </a:tc>
              </a:tr>
            </a:tbl>
          </a:graphicData>
        </a:graphic>
      </p:graphicFrame>
      <p:sp>
        <p:nvSpPr>
          <p:cNvPr id="50" name="正方形/長方形 49"/>
          <p:cNvSpPr/>
          <p:nvPr/>
        </p:nvSpPr>
        <p:spPr>
          <a:xfrm>
            <a:off x="1702847"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p:nvSpPr>
        <p:spPr>
          <a:xfrm>
            <a:off x="1993211"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p:nvSpPr>
        <p:spPr>
          <a:xfrm>
            <a:off x="3069268"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p:cNvSpPr/>
          <p:nvPr/>
        </p:nvSpPr>
        <p:spPr>
          <a:xfrm>
            <a:off x="3359632" y="615006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p:cNvSpPr/>
          <p:nvPr/>
        </p:nvSpPr>
        <p:spPr>
          <a:xfrm>
            <a:off x="3755440"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p:nvSpPr>
        <p:spPr>
          <a:xfrm>
            <a:off x="4045804" y="61535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p:cNvSpPr/>
          <p:nvPr/>
        </p:nvSpPr>
        <p:spPr>
          <a:xfrm>
            <a:off x="4429344" y="615418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p:cNvSpPr/>
          <p:nvPr/>
        </p:nvSpPr>
        <p:spPr>
          <a:xfrm>
            <a:off x="4719708" y="615418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9" name="直線コネクタ 58"/>
          <p:cNvCxnSpPr/>
          <p:nvPr/>
        </p:nvCxnSpPr>
        <p:spPr>
          <a:xfrm>
            <a:off x="2861810" y="6350848"/>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0" name="左中かっこ 59"/>
          <p:cNvSpPr/>
          <p:nvPr/>
        </p:nvSpPr>
        <p:spPr>
          <a:xfrm>
            <a:off x="827584" y="5733256"/>
            <a:ext cx="144016" cy="7821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1" name="テキスト ボックス 60"/>
          <p:cNvSpPr txBox="1"/>
          <p:nvPr/>
        </p:nvSpPr>
        <p:spPr>
          <a:xfrm>
            <a:off x="139740" y="5404905"/>
            <a:ext cx="1011880" cy="307777"/>
          </a:xfrm>
          <a:prstGeom prst="rect">
            <a:avLst/>
          </a:prstGeom>
          <a:noFill/>
        </p:spPr>
        <p:txBody>
          <a:bodyPr wrap="none" rtlCol="0">
            <a:spAutoFit/>
          </a:bodyPr>
          <a:lstStyle/>
          <a:p>
            <a:r>
              <a:rPr kumimoji="1" lang="en-US" altLang="ja-JP" sz="1400" dirty="0" smtClean="0"/>
              <a:t>Serving cell</a:t>
            </a:r>
            <a:endParaRPr kumimoji="1" lang="ja-JP" altLang="en-US" sz="1400" dirty="0"/>
          </a:p>
        </p:txBody>
      </p:sp>
      <p:sp>
        <p:nvSpPr>
          <p:cNvPr id="62" name="テキスト ボックス 61"/>
          <p:cNvSpPr txBox="1"/>
          <p:nvPr/>
        </p:nvSpPr>
        <p:spPr>
          <a:xfrm>
            <a:off x="35496" y="5949280"/>
            <a:ext cx="924632" cy="523220"/>
          </a:xfrm>
          <a:prstGeom prst="rect">
            <a:avLst/>
          </a:prstGeom>
          <a:noFill/>
        </p:spPr>
        <p:txBody>
          <a:bodyPr wrap="square" rtlCol="0">
            <a:spAutoFit/>
          </a:bodyPr>
          <a:lstStyle/>
          <a:p>
            <a:r>
              <a:rPr kumimoji="1" lang="en-US" altLang="ja-JP" sz="1400" dirty="0" smtClean="0"/>
              <a:t>Neighbor cells</a:t>
            </a:r>
            <a:endParaRPr kumimoji="1" lang="ja-JP" altLang="en-US" sz="1400" dirty="0"/>
          </a:p>
        </p:txBody>
      </p:sp>
      <p:graphicFrame>
        <p:nvGraphicFramePr>
          <p:cNvPr id="63" name="表 62"/>
          <p:cNvGraphicFramePr>
            <a:graphicFrameLocks noGrp="1"/>
          </p:cNvGraphicFramePr>
          <p:nvPr>
            <p:extLst>
              <p:ext uri="{D42A27DB-BD31-4B8C-83A1-F6EECF244321}">
                <p14:modId xmlns:p14="http://schemas.microsoft.com/office/powerpoint/2010/main" val="4003274050"/>
              </p:ext>
            </p:extLst>
          </p:nvPr>
        </p:nvGraphicFramePr>
        <p:xfrm>
          <a:off x="5472100" y="5452012"/>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r>
            </a:tbl>
          </a:graphicData>
        </a:graphic>
      </p:graphicFrame>
      <p:sp>
        <p:nvSpPr>
          <p:cNvPr id="64" name="正方形/長方形 63"/>
          <p:cNvSpPr/>
          <p:nvPr/>
        </p:nvSpPr>
        <p:spPr>
          <a:xfrm>
            <a:off x="5593165" y="550691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5883529" y="5506911"/>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正方形/長方形 65"/>
          <p:cNvSpPr/>
          <p:nvPr/>
        </p:nvSpPr>
        <p:spPr>
          <a:xfrm>
            <a:off x="5470585" y="5445224"/>
            <a:ext cx="2744859"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正方形/長方形 66"/>
          <p:cNvSpPr/>
          <p:nvPr/>
        </p:nvSpPr>
        <p:spPr>
          <a:xfrm>
            <a:off x="6267644" y="5506184"/>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正方形/長方形 67"/>
          <p:cNvSpPr/>
          <p:nvPr/>
        </p:nvSpPr>
        <p:spPr>
          <a:xfrm>
            <a:off x="6558008" y="5506184"/>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正方形/長方形 68"/>
          <p:cNvSpPr/>
          <p:nvPr/>
        </p:nvSpPr>
        <p:spPr>
          <a:xfrm>
            <a:off x="6957244"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7247608" y="5506115"/>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p:nvSpPr>
        <p:spPr>
          <a:xfrm>
            <a:off x="7643416"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p:cNvSpPr/>
          <p:nvPr/>
        </p:nvSpPr>
        <p:spPr>
          <a:xfrm>
            <a:off x="7933780" y="550961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3" name="表 72"/>
          <p:cNvGraphicFramePr>
            <a:graphicFrameLocks noGrp="1"/>
          </p:cNvGraphicFramePr>
          <p:nvPr>
            <p:extLst>
              <p:ext uri="{D42A27DB-BD31-4B8C-83A1-F6EECF244321}">
                <p14:modId xmlns:p14="http://schemas.microsoft.com/office/powerpoint/2010/main" val="3429244834"/>
              </p:ext>
            </p:extLst>
          </p:nvPr>
        </p:nvGraphicFramePr>
        <p:xfrm>
          <a:off x="5472100" y="5807928"/>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74" name="正方形/長方形 73"/>
          <p:cNvSpPr/>
          <p:nvPr/>
        </p:nvSpPr>
        <p:spPr>
          <a:xfrm>
            <a:off x="5593165" y="5862827"/>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p:cNvSpPr/>
          <p:nvPr/>
        </p:nvSpPr>
        <p:spPr>
          <a:xfrm>
            <a:off x="5883529" y="5862827"/>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6267644" y="586210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6558008" y="586210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p:cNvSpPr/>
          <p:nvPr/>
        </p:nvSpPr>
        <p:spPr>
          <a:xfrm>
            <a:off x="6957244" y="586203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正方形/長方形 78"/>
          <p:cNvSpPr/>
          <p:nvPr/>
        </p:nvSpPr>
        <p:spPr>
          <a:xfrm>
            <a:off x="7247608" y="5862031"/>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正方形/長方形 79"/>
          <p:cNvSpPr/>
          <p:nvPr/>
        </p:nvSpPr>
        <p:spPr>
          <a:xfrm>
            <a:off x="7643416" y="5865528"/>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p:cNvSpPr/>
          <p:nvPr/>
        </p:nvSpPr>
        <p:spPr>
          <a:xfrm>
            <a:off x="7933780" y="586552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2" name="表 81"/>
          <p:cNvGraphicFramePr>
            <a:graphicFrameLocks noGrp="1"/>
          </p:cNvGraphicFramePr>
          <p:nvPr>
            <p:extLst>
              <p:ext uri="{D42A27DB-BD31-4B8C-83A1-F6EECF244321}">
                <p14:modId xmlns:p14="http://schemas.microsoft.com/office/powerpoint/2010/main" val="1633523713"/>
              </p:ext>
            </p:extLst>
          </p:nvPr>
        </p:nvGraphicFramePr>
        <p:xfrm>
          <a:off x="5474196" y="6095960"/>
          <a:ext cx="3420380" cy="213360"/>
        </p:xfrm>
        <a:graphic>
          <a:graphicData uri="http://schemas.openxmlformats.org/drawingml/2006/table">
            <a:tbl>
              <a:tblPr firstRow="1" bandRow="1">
                <a:tableStyleId>{5940675A-B579-460E-94D1-54222C63F5DA}</a:tableStyleId>
              </a:tblPr>
              <a:tblGrid>
                <a:gridCol w="684076"/>
                <a:gridCol w="684076"/>
                <a:gridCol w="684076"/>
                <a:gridCol w="684076"/>
                <a:gridCol w="684076"/>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a:p>
                  </a:txBody>
                  <a:tcPr>
                    <a:noFill/>
                  </a:tcPr>
                </a:tc>
                <a:tc>
                  <a:txBody>
                    <a:bodyPr/>
                    <a:lstStyle/>
                    <a:p>
                      <a:endParaRPr kumimoji="1" lang="ja-JP" altLang="en-US" sz="800"/>
                    </a:p>
                  </a:txBody>
                  <a:tcPr>
                    <a:noFill/>
                  </a:tcPr>
                </a:tc>
                <a:tc>
                  <a:txBody>
                    <a:bodyPr/>
                    <a:lstStyle/>
                    <a:p>
                      <a:endParaRPr kumimoji="1" lang="ja-JP" altLang="en-US" sz="800" dirty="0"/>
                    </a:p>
                  </a:txBody>
                  <a:tcPr>
                    <a:noFill/>
                  </a:tcPr>
                </a:tc>
              </a:tr>
            </a:tbl>
          </a:graphicData>
        </a:graphic>
      </p:graphicFrame>
      <p:sp>
        <p:nvSpPr>
          <p:cNvPr id="83" name="正方形/長方形 82"/>
          <p:cNvSpPr/>
          <p:nvPr/>
        </p:nvSpPr>
        <p:spPr>
          <a:xfrm>
            <a:off x="5595261" y="615085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p:cNvSpPr/>
          <p:nvPr/>
        </p:nvSpPr>
        <p:spPr>
          <a:xfrm>
            <a:off x="5885625" y="6150859"/>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正方形/長方形 84"/>
          <p:cNvSpPr/>
          <p:nvPr/>
        </p:nvSpPr>
        <p:spPr>
          <a:xfrm>
            <a:off x="6269740" y="6150132"/>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正方形/長方形 85"/>
          <p:cNvSpPr/>
          <p:nvPr/>
        </p:nvSpPr>
        <p:spPr>
          <a:xfrm>
            <a:off x="6560104" y="6150132"/>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p:cNvSpPr/>
          <p:nvPr/>
        </p:nvSpPr>
        <p:spPr>
          <a:xfrm>
            <a:off x="6959340"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p:cNvSpPr/>
          <p:nvPr/>
        </p:nvSpPr>
        <p:spPr>
          <a:xfrm>
            <a:off x="7249704" y="615006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p:nvSpPr>
        <p:spPr>
          <a:xfrm>
            <a:off x="7645512"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p:nvSpPr>
        <p:spPr>
          <a:xfrm>
            <a:off x="7935876" y="6153560"/>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1" name="直線コネクタ 90"/>
          <p:cNvCxnSpPr/>
          <p:nvPr/>
        </p:nvCxnSpPr>
        <p:spPr>
          <a:xfrm>
            <a:off x="7236296" y="6343228"/>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a:xfrm>
            <a:off x="5940152" y="6525344"/>
            <a:ext cx="1958357" cy="307777"/>
          </a:xfrm>
          <a:prstGeom prst="rect">
            <a:avLst/>
          </a:prstGeom>
          <a:noFill/>
        </p:spPr>
        <p:txBody>
          <a:bodyPr wrap="none" rtlCol="0">
            <a:spAutoFit/>
          </a:bodyPr>
          <a:lstStyle/>
          <a:p>
            <a:r>
              <a:rPr lang="en-US" altLang="ja-JP" sz="1400" dirty="0" smtClean="0">
                <a:solidFill>
                  <a:srgbClr val="FF0000"/>
                </a:solidFill>
              </a:rPr>
              <a:t>e.g., 4</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cxnSp>
        <p:nvCxnSpPr>
          <p:cNvPr id="99" name="直線コネクタ 98"/>
          <p:cNvCxnSpPr/>
          <p:nvPr/>
        </p:nvCxnSpPr>
        <p:spPr>
          <a:xfrm flipH="1" flipV="1">
            <a:off x="3969648" y="5365367"/>
            <a:ext cx="146318" cy="15330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0" name="テキスト ボックス 99"/>
          <p:cNvSpPr txBox="1"/>
          <p:nvPr/>
        </p:nvSpPr>
        <p:spPr>
          <a:xfrm>
            <a:off x="2777088" y="5123836"/>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101" name="直線コネクタ 100"/>
          <p:cNvCxnSpPr/>
          <p:nvPr/>
        </p:nvCxnSpPr>
        <p:spPr>
          <a:xfrm flipV="1">
            <a:off x="5910052" y="5377645"/>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2" name="テキスト ボックス 101"/>
          <p:cNvSpPr txBox="1"/>
          <p:nvPr/>
        </p:nvSpPr>
        <p:spPr>
          <a:xfrm>
            <a:off x="5814828" y="5123284"/>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104" name="直線コネクタ 103"/>
          <p:cNvCxnSpPr/>
          <p:nvPr/>
        </p:nvCxnSpPr>
        <p:spPr>
          <a:xfrm flipV="1">
            <a:off x="6619643" y="5365367"/>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flipH="1" flipV="1">
            <a:off x="7830939" y="5385494"/>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flipH="1" flipV="1">
            <a:off x="7236296" y="5373216"/>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9" name="テキスト ボックス 108"/>
          <p:cNvSpPr txBox="1"/>
          <p:nvPr/>
        </p:nvSpPr>
        <p:spPr>
          <a:xfrm>
            <a:off x="1069896" y="4921811"/>
            <a:ext cx="984052" cy="307777"/>
          </a:xfrm>
          <a:prstGeom prst="rect">
            <a:avLst/>
          </a:prstGeom>
          <a:noFill/>
        </p:spPr>
        <p:txBody>
          <a:bodyPr wrap="none" rtlCol="0">
            <a:spAutoFit/>
          </a:bodyPr>
          <a:lstStyle/>
          <a:p>
            <a:r>
              <a:rPr kumimoji="1" lang="en-US" altLang="ja-JP" sz="1400" b="1" u="sng" dirty="0" err="1" smtClean="0"/>
              <a:t>Async</a:t>
            </a:r>
            <a:r>
              <a:rPr kumimoji="1" lang="en-US" altLang="ja-JP" sz="1400" b="1" u="sng" dirty="0" smtClean="0"/>
              <a:t> case</a:t>
            </a:r>
            <a:endParaRPr kumimoji="1" lang="ja-JP" altLang="en-US" sz="1400" b="1" u="sng" dirty="0"/>
          </a:p>
        </p:txBody>
      </p:sp>
      <p:sp>
        <p:nvSpPr>
          <p:cNvPr id="110" name="テキスト ボックス 109"/>
          <p:cNvSpPr txBox="1"/>
          <p:nvPr/>
        </p:nvSpPr>
        <p:spPr>
          <a:xfrm>
            <a:off x="5388148" y="4922500"/>
            <a:ext cx="888000" cy="307777"/>
          </a:xfrm>
          <a:prstGeom prst="rect">
            <a:avLst/>
          </a:prstGeom>
          <a:noFill/>
        </p:spPr>
        <p:txBody>
          <a:bodyPr wrap="none" rtlCol="0">
            <a:spAutoFit/>
          </a:bodyPr>
          <a:lstStyle/>
          <a:p>
            <a:r>
              <a:rPr lang="en-US" altLang="ja-JP" sz="1400" b="1" u="sng" dirty="0"/>
              <a:t>S</a:t>
            </a:r>
            <a:r>
              <a:rPr kumimoji="1" lang="en-US" altLang="ja-JP" sz="1400" b="1" u="sng" dirty="0" smtClean="0"/>
              <a:t>ync case</a:t>
            </a:r>
            <a:endParaRPr kumimoji="1" lang="ja-JP" altLang="en-US" sz="1400" b="1" u="sng" dirty="0"/>
          </a:p>
        </p:txBody>
      </p:sp>
    </p:spTree>
    <p:extLst>
      <p:ext uri="{BB962C8B-B14F-4D97-AF65-F5344CB8AC3E}">
        <p14:creationId xmlns:p14="http://schemas.microsoft.com/office/powerpoint/2010/main" val="1914918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Analysis for Case 2</a:t>
            </a:r>
            <a:endParaRPr kumimoji="1" lang="ja-JP" altLang="en-US" dirty="0"/>
          </a:p>
        </p:txBody>
      </p:sp>
      <p:sp>
        <p:nvSpPr>
          <p:cNvPr id="3" name="コンテンツ プレースホルダー 2"/>
          <p:cNvSpPr>
            <a:spLocks noGrp="1"/>
          </p:cNvSpPr>
          <p:nvPr>
            <p:ph idx="1"/>
          </p:nvPr>
        </p:nvSpPr>
        <p:spPr>
          <a:xfrm>
            <a:off x="457200" y="1600201"/>
            <a:ext cx="8229600" cy="3268959"/>
          </a:xfrm>
        </p:spPr>
        <p:txBody>
          <a:bodyPr>
            <a:normAutofit fontScale="70000" lnSpcReduction="20000"/>
          </a:bodyPr>
          <a:lstStyle/>
          <a:p>
            <a:r>
              <a:rPr kumimoji="1" lang="en-US" altLang="ja-JP" sz="2800" dirty="0" smtClean="0"/>
              <a:t>Cells within a carrier are synchronized (only TDD bands in FR2)</a:t>
            </a:r>
          </a:p>
          <a:p>
            <a:r>
              <a:rPr lang="en-US" altLang="ja-JP" sz="2800" dirty="0" smtClean="0"/>
              <a:t>UE can be informed about followings for measurement on the carrier</a:t>
            </a:r>
          </a:p>
          <a:p>
            <a:pPr lvl="1"/>
            <a:r>
              <a:rPr lang="en-US" altLang="ja-JP" sz="2400" i="1" dirty="0" err="1" smtClean="0"/>
              <a:t>useServingCellTimingForSync</a:t>
            </a:r>
            <a:endParaRPr lang="en-US" altLang="ja-JP" sz="2400" dirty="0" smtClean="0"/>
          </a:p>
          <a:p>
            <a:pPr lvl="1"/>
            <a:r>
              <a:rPr lang="en-US" altLang="ja-JP" sz="2400" i="1" dirty="0" smtClean="0"/>
              <a:t>SSB-measured</a:t>
            </a:r>
            <a:endParaRPr lang="en-US" altLang="ja-JP" sz="2400" dirty="0" smtClean="0"/>
          </a:p>
          <a:p>
            <a:r>
              <a:rPr kumimoji="1" lang="en-US" altLang="ja-JP" sz="2800" dirty="0" smtClean="0"/>
              <a:t>Different UEs may have different interruption time duration due to RX beam switching</a:t>
            </a:r>
          </a:p>
          <a:p>
            <a:pPr lvl="1"/>
            <a:r>
              <a:rPr lang="en-US" altLang="ja-JP" sz="2400" dirty="0" smtClean="0"/>
              <a:t>UEs capable of fast RX beam switching would have interruption time less than CP duration</a:t>
            </a:r>
          </a:p>
          <a:p>
            <a:pPr lvl="1"/>
            <a:r>
              <a:rPr kumimoji="1" lang="en-US" altLang="ja-JP" sz="2400" dirty="0" smtClean="0"/>
              <a:t>UEs not capable of above fast RX beam switching may have interruption time of one or a few symbols duration</a:t>
            </a:r>
          </a:p>
          <a:p>
            <a:r>
              <a:rPr lang="en-US" altLang="ja-JP" sz="2900" dirty="0"/>
              <a:t>There would be some slots that does not contain SSB location within SMTC window (according to SS burst set composition for 120/240 kHz SCS</a:t>
            </a:r>
            <a:r>
              <a:rPr lang="en-US" altLang="ja-JP" sz="2900" dirty="0" smtClean="0"/>
              <a:t>)</a:t>
            </a:r>
            <a:endParaRPr lang="en-US" altLang="ja-JP" sz="2900" dirty="0"/>
          </a:p>
        </p:txBody>
      </p:sp>
      <p:graphicFrame>
        <p:nvGraphicFramePr>
          <p:cNvPr id="61" name="表 60"/>
          <p:cNvGraphicFramePr>
            <a:graphicFrameLocks noGrp="1"/>
          </p:cNvGraphicFramePr>
          <p:nvPr>
            <p:extLst>
              <p:ext uri="{D42A27DB-BD31-4B8C-83A1-F6EECF244321}">
                <p14:modId xmlns:p14="http://schemas.microsoft.com/office/powerpoint/2010/main" val="288508752"/>
              </p:ext>
            </p:extLst>
          </p:nvPr>
        </p:nvGraphicFramePr>
        <p:xfrm>
          <a:off x="495221" y="5401344"/>
          <a:ext cx="8331200" cy="213360"/>
        </p:xfrm>
        <a:graphic>
          <a:graphicData uri="http://schemas.openxmlformats.org/drawingml/2006/table">
            <a:tbl>
              <a:tblPr firstRow="1" bandRow="1">
                <a:tableStyleId>{5940675A-B579-460E-94D1-54222C63F5DA}</a:tableStyleId>
              </a:tblPr>
              <a:tblGrid>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tblGrid>
              <a:tr h="139703">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r>
            </a:tbl>
          </a:graphicData>
        </a:graphic>
      </p:graphicFrame>
      <p:cxnSp>
        <p:nvCxnSpPr>
          <p:cNvPr id="62" name="直線矢印コネクタ 61"/>
          <p:cNvCxnSpPr/>
          <p:nvPr/>
        </p:nvCxnSpPr>
        <p:spPr bwMode="auto">
          <a:xfrm>
            <a:off x="467544" y="5761384"/>
            <a:ext cx="8380605" cy="0"/>
          </a:xfrm>
          <a:prstGeom prst="straightConnector1">
            <a:avLst/>
          </a:prstGeom>
          <a:noFill/>
          <a:ln w="9525" cap="flat" cmpd="sng" algn="ctr">
            <a:solidFill>
              <a:schemeClr val="bg2">
                <a:lumMod val="50000"/>
              </a:schemeClr>
            </a:solidFill>
            <a:prstDash val="solid"/>
            <a:round/>
            <a:headEnd type="arrow"/>
            <a:tailEnd type="arrow"/>
          </a:ln>
          <a:effectLst/>
        </p:spPr>
      </p:cxnSp>
      <p:sp>
        <p:nvSpPr>
          <p:cNvPr id="63" name="正方形/長方形 62"/>
          <p:cNvSpPr/>
          <p:nvPr/>
        </p:nvSpPr>
        <p:spPr bwMode="auto">
          <a:xfrm>
            <a:off x="4514132" y="5716754"/>
            <a:ext cx="705940" cy="108012"/>
          </a:xfrm>
          <a:prstGeom prst="rect">
            <a:avLst/>
          </a:prstGeom>
          <a:solidFill>
            <a:schemeClr val="bg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5 </a:t>
            </a:r>
            <a:r>
              <a:rPr kumimoji="1" lang="en-US" altLang="ja-JP" sz="1200" b="0" i="0" u="none" strike="noStrike" cap="none" normalizeH="0" baseline="0" dirty="0" err="1" smtClean="0">
                <a:ln>
                  <a:noFill/>
                </a:ln>
                <a:solidFill>
                  <a:schemeClr val="bg2">
                    <a:lumMod val="50000"/>
                  </a:schemeClr>
                </a:solidFill>
                <a:effectLst/>
                <a:latin typeface="+mn-lt"/>
                <a:ea typeface="HGP創英角ｺﾞｼｯｸUB" pitchFamily="50" charset="-128"/>
              </a:rPr>
              <a:t>ms</a:t>
            </a: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 </a:t>
            </a:r>
          </a:p>
        </p:txBody>
      </p:sp>
      <p:cxnSp>
        <p:nvCxnSpPr>
          <p:cNvPr id="64" name="直線矢印コネクタ 63"/>
          <p:cNvCxnSpPr/>
          <p:nvPr/>
        </p:nvCxnSpPr>
        <p:spPr bwMode="auto">
          <a:xfrm>
            <a:off x="501945" y="5291832"/>
            <a:ext cx="810703" cy="0"/>
          </a:xfrm>
          <a:prstGeom prst="straightConnector1">
            <a:avLst/>
          </a:prstGeom>
          <a:noFill/>
          <a:ln w="9525" cap="flat" cmpd="sng" algn="ctr">
            <a:solidFill>
              <a:srgbClr val="808080"/>
            </a:solidFill>
            <a:prstDash val="solid"/>
            <a:round/>
            <a:headEnd type="arrow"/>
            <a:tailEnd type="arrow"/>
          </a:ln>
          <a:effectLst/>
        </p:spPr>
      </p:cxnSp>
      <p:sp>
        <p:nvSpPr>
          <p:cNvPr id="65" name="正方形/長方形 64"/>
          <p:cNvSpPr/>
          <p:nvPr/>
        </p:nvSpPr>
        <p:spPr bwMode="auto">
          <a:xfrm>
            <a:off x="676239" y="5229200"/>
            <a:ext cx="497900" cy="108012"/>
          </a:xfrm>
          <a:prstGeom prst="rect">
            <a:avLst/>
          </a:prstGeom>
          <a:solidFill>
            <a:schemeClr val="bg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0.5 </a:t>
            </a:r>
            <a:r>
              <a:rPr kumimoji="1" lang="en-US" altLang="ja-JP" sz="1200" b="0" i="0" u="none" strike="noStrike" cap="none" normalizeH="0" baseline="0" dirty="0" err="1" smtClean="0">
                <a:ln>
                  <a:noFill/>
                </a:ln>
                <a:solidFill>
                  <a:schemeClr val="bg2">
                    <a:lumMod val="50000"/>
                  </a:schemeClr>
                </a:solidFill>
                <a:effectLst/>
                <a:latin typeface="+mn-lt"/>
                <a:ea typeface="HGP創英角ｺﾞｼｯｸUB" pitchFamily="50" charset="-128"/>
              </a:rPr>
              <a:t>ms</a:t>
            </a: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 </a:t>
            </a:r>
          </a:p>
        </p:txBody>
      </p:sp>
      <p:sp>
        <p:nvSpPr>
          <p:cNvPr id="66" name="テキスト ボックス 65"/>
          <p:cNvSpPr txBox="1"/>
          <p:nvPr/>
        </p:nvSpPr>
        <p:spPr>
          <a:xfrm>
            <a:off x="323528" y="4869160"/>
            <a:ext cx="1440394" cy="307777"/>
          </a:xfrm>
          <a:prstGeom prst="rect">
            <a:avLst/>
          </a:prstGeom>
          <a:noFill/>
        </p:spPr>
        <p:txBody>
          <a:bodyPr wrap="none" rtlCol="0">
            <a:spAutoFit/>
          </a:bodyPr>
          <a:lstStyle/>
          <a:p>
            <a:r>
              <a:rPr kumimoji="1" lang="en-US" altLang="ja-JP" sz="1400" b="1" u="sng" dirty="0" smtClean="0"/>
              <a:t>120 kHz SCS case</a:t>
            </a:r>
            <a:endParaRPr kumimoji="1" lang="ja-JP" altLang="en-US" sz="1400" b="1" u="sng" dirty="0"/>
          </a:p>
        </p:txBody>
      </p:sp>
      <p:sp>
        <p:nvSpPr>
          <p:cNvPr id="67" name="テキスト ボックス 66"/>
          <p:cNvSpPr txBox="1"/>
          <p:nvPr/>
        </p:nvSpPr>
        <p:spPr>
          <a:xfrm>
            <a:off x="323528" y="5940583"/>
            <a:ext cx="5013167" cy="307777"/>
          </a:xfrm>
          <a:prstGeom prst="rect">
            <a:avLst/>
          </a:prstGeom>
          <a:noFill/>
        </p:spPr>
        <p:txBody>
          <a:bodyPr wrap="none" rtlCol="0">
            <a:spAutoFit/>
          </a:bodyPr>
          <a:lstStyle/>
          <a:p>
            <a:r>
              <a:rPr kumimoji="1" lang="en-US" altLang="ja-JP" sz="1400" b="1" u="sng" dirty="0" smtClean="0"/>
              <a:t>240 kHz SCS case (slot size is based on 120 kHz SCS for data/</a:t>
            </a:r>
            <a:r>
              <a:rPr kumimoji="1" lang="en-US" altLang="ja-JP" sz="1400" b="1" u="sng" dirty="0" err="1" smtClean="0"/>
              <a:t>cont</a:t>
            </a:r>
            <a:r>
              <a:rPr kumimoji="1" lang="en-US" altLang="ja-JP" sz="1400" b="1" u="sng" dirty="0" smtClean="0"/>
              <a:t>)</a:t>
            </a:r>
            <a:endParaRPr kumimoji="1" lang="ja-JP" altLang="en-US" sz="1400" b="1" u="sng" dirty="0"/>
          </a:p>
        </p:txBody>
      </p:sp>
      <p:graphicFrame>
        <p:nvGraphicFramePr>
          <p:cNvPr id="68" name="表 67"/>
          <p:cNvGraphicFramePr>
            <a:graphicFrameLocks noGrp="1"/>
          </p:cNvGraphicFramePr>
          <p:nvPr>
            <p:extLst>
              <p:ext uri="{D42A27DB-BD31-4B8C-83A1-F6EECF244321}">
                <p14:modId xmlns:p14="http://schemas.microsoft.com/office/powerpoint/2010/main" val="2172751003"/>
              </p:ext>
            </p:extLst>
          </p:nvPr>
        </p:nvGraphicFramePr>
        <p:xfrm>
          <a:off x="495221" y="6401002"/>
          <a:ext cx="8331200" cy="213360"/>
        </p:xfrm>
        <a:graphic>
          <a:graphicData uri="http://schemas.openxmlformats.org/drawingml/2006/table">
            <a:tbl>
              <a:tblPr firstRow="1" bandRow="1">
                <a:tableStyleId>{5940675A-B579-460E-94D1-54222C63F5DA}</a:tableStyleId>
              </a:tblPr>
              <a:tblGrid>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tblGrid>
              <a:tr h="139703">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no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r>
            </a:tbl>
          </a:graphicData>
        </a:graphic>
      </p:graphicFrame>
      <p:cxnSp>
        <p:nvCxnSpPr>
          <p:cNvPr id="69" name="直線矢印コネクタ 68"/>
          <p:cNvCxnSpPr/>
          <p:nvPr/>
        </p:nvCxnSpPr>
        <p:spPr bwMode="auto">
          <a:xfrm>
            <a:off x="467544" y="6761042"/>
            <a:ext cx="8380605" cy="0"/>
          </a:xfrm>
          <a:prstGeom prst="straightConnector1">
            <a:avLst/>
          </a:prstGeom>
          <a:noFill/>
          <a:ln w="9525" cap="flat" cmpd="sng" algn="ctr">
            <a:solidFill>
              <a:schemeClr val="bg2">
                <a:lumMod val="50000"/>
              </a:schemeClr>
            </a:solidFill>
            <a:prstDash val="solid"/>
            <a:round/>
            <a:headEnd type="arrow"/>
            <a:tailEnd type="arrow"/>
          </a:ln>
          <a:effectLst/>
        </p:spPr>
      </p:cxnSp>
      <p:sp>
        <p:nvSpPr>
          <p:cNvPr id="70" name="正方形/長方形 69"/>
          <p:cNvSpPr/>
          <p:nvPr/>
        </p:nvSpPr>
        <p:spPr bwMode="auto">
          <a:xfrm>
            <a:off x="4514132" y="6716412"/>
            <a:ext cx="705940" cy="108012"/>
          </a:xfrm>
          <a:prstGeom prst="rect">
            <a:avLst/>
          </a:prstGeom>
          <a:solidFill>
            <a:schemeClr val="bg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5 </a:t>
            </a:r>
            <a:r>
              <a:rPr kumimoji="1" lang="en-US" altLang="ja-JP" sz="1200" b="0" i="0" u="none" strike="noStrike" cap="none" normalizeH="0" baseline="0" dirty="0" err="1" smtClean="0">
                <a:ln>
                  <a:noFill/>
                </a:ln>
                <a:solidFill>
                  <a:schemeClr val="bg2">
                    <a:lumMod val="50000"/>
                  </a:schemeClr>
                </a:solidFill>
                <a:effectLst/>
                <a:latin typeface="+mn-lt"/>
                <a:ea typeface="HGP創英角ｺﾞｼｯｸUB" pitchFamily="50" charset="-128"/>
              </a:rPr>
              <a:t>ms</a:t>
            </a: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 </a:t>
            </a:r>
          </a:p>
        </p:txBody>
      </p:sp>
      <p:cxnSp>
        <p:nvCxnSpPr>
          <p:cNvPr id="71" name="直線矢印コネクタ 70"/>
          <p:cNvCxnSpPr/>
          <p:nvPr/>
        </p:nvCxnSpPr>
        <p:spPr bwMode="auto">
          <a:xfrm>
            <a:off x="508079" y="6291490"/>
            <a:ext cx="810703" cy="0"/>
          </a:xfrm>
          <a:prstGeom prst="straightConnector1">
            <a:avLst/>
          </a:prstGeom>
          <a:noFill/>
          <a:ln w="9525" cap="flat" cmpd="sng" algn="ctr">
            <a:solidFill>
              <a:srgbClr val="808080"/>
            </a:solidFill>
            <a:prstDash val="solid"/>
            <a:round/>
            <a:headEnd type="arrow"/>
            <a:tailEnd type="arrow"/>
          </a:ln>
          <a:effectLst/>
        </p:spPr>
      </p:cxnSp>
      <p:sp>
        <p:nvSpPr>
          <p:cNvPr id="72" name="正方形/長方形 71"/>
          <p:cNvSpPr/>
          <p:nvPr/>
        </p:nvSpPr>
        <p:spPr bwMode="auto">
          <a:xfrm>
            <a:off x="682373" y="6228858"/>
            <a:ext cx="497900" cy="108012"/>
          </a:xfrm>
          <a:prstGeom prst="rect">
            <a:avLst/>
          </a:prstGeom>
          <a:solidFill>
            <a:schemeClr val="bg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0.5 </a:t>
            </a:r>
            <a:r>
              <a:rPr kumimoji="1" lang="en-US" altLang="ja-JP" sz="1200" b="0" i="0" u="none" strike="noStrike" cap="none" normalizeH="0" baseline="0" dirty="0" err="1" smtClean="0">
                <a:ln>
                  <a:noFill/>
                </a:ln>
                <a:solidFill>
                  <a:schemeClr val="bg2">
                    <a:lumMod val="50000"/>
                  </a:schemeClr>
                </a:solidFill>
                <a:effectLst/>
                <a:latin typeface="+mn-lt"/>
                <a:ea typeface="HGP創英角ｺﾞｼｯｸUB" pitchFamily="50" charset="-128"/>
              </a:rPr>
              <a:t>ms</a:t>
            </a: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 </a:t>
            </a:r>
          </a:p>
        </p:txBody>
      </p:sp>
    </p:spTree>
    <p:extLst>
      <p:ext uri="{BB962C8B-B14F-4D97-AF65-F5344CB8AC3E}">
        <p14:creationId xmlns:p14="http://schemas.microsoft.com/office/powerpoint/2010/main" val="1028391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正方形/長方形 60"/>
          <p:cNvSpPr/>
          <p:nvPr/>
        </p:nvSpPr>
        <p:spPr>
          <a:xfrm>
            <a:off x="804724"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1"/>
          <p:cNvSpPr/>
          <p:nvPr/>
        </p:nvSpPr>
        <p:spPr>
          <a:xfrm>
            <a:off x="1476233"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正方形/長方形 62"/>
          <p:cNvSpPr/>
          <p:nvPr/>
        </p:nvSpPr>
        <p:spPr>
          <a:xfrm>
            <a:off x="2855433"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p:cNvSpPr/>
          <p:nvPr/>
        </p:nvSpPr>
        <p:spPr>
          <a:xfrm>
            <a:off x="4909757"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6270289" y="309182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3" name="表 52"/>
          <p:cNvGraphicFramePr>
            <a:graphicFrameLocks noGrp="1"/>
          </p:cNvGraphicFramePr>
          <p:nvPr>
            <p:extLst>
              <p:ext uri="{D42A27DB-BD31-4B8C-83A1-F6EECF244321}">
                <p14:modId xmlns:p14="http://schemas.microsoft.com/office/powerpoint/2010/main" val="2648977556"/>
              </p:ext>
            </p:extLst>
          </p:nvPr>
        </p:nvGraphicFramePr>
        <p:xfrm>
          <a:off x="691188" y="3735173"/>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graphicFrame>
        <p:nvGraphicFramePr>
          <p:cNvPr id="52" name="表 51"/>
          <p:cNvGraphicFramePr>
            <a:graphicFrameLocks noGrp="1"/>
          </p:cNvGraphicFramePr>
          <p:nvPr>
            <p:extLst>
              <p:ext uri="{D42A27DB-BD31-4B8C-83A1-F6EECF244321}">
                <p14:modId xmlns:p14="http://schemas.microsoft.com/office/powerpoint/2010/main" val="4195838816"/>
              </p:ext>
            </p:extLst>
          </p:nvPr>
        </p:nvGraphicFramePr>
        <p:xfrm>
          <a:off x="691188" y="3454761"/>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2" name="タイトル 1"/>
          <p:cNvSpPr>
            <a:spLocks noGrp="1"/>
          </p:cNvSpPr>
          <p:nvPr>
            <p:ph type="title"/>
          </p:nvPr>
        </p:nvSpPr>
        <p:spPr/>
        <p:txBody>
          <a:bodyPr/>
          <a:lstStyle/>
          <a:p>
            <a:r>
              <a:rPr kumimoji="1" lang="en-US" altLang="ja-JP" dirty="0" smtClean="0"/>
              <a:t>Analysis for Case 2</a:t>
            </a:r>
            <a:endParaRPr kumimoji="1" lang="ja-JP" altLang="en-US" dirty="0"/>
          </a:p>
        </p:txBody>
      </p:sp>
      <p:sp>
        <p:nvSpPr>
          <p:cNvPr id="3" name="コンテンツ プレースホルダー 2"/>
          <p:cNvSpPr>
            <a:spLocks noGrp="1"/>
          </p:cNvSpPr>
          <p:nvPr>
            <p:ph idx="1"/>
          </p:nvPr>
        </p:nvSpPr>
        <p:spPr>
          <a:xfrm>
            <a:off x="457200" y="1600201"/>
            <a:ext cx="8229600" cy="4133056"/>
          </a:xfrm>
        </p:spPr>
        <p:txBody>
          <a:bodyPr>
            <a:normAutofit/>
          </a:bodyPr>
          <a:lstStyle/>
          <a:p>
            <a:r>
              <a:rPr lang="en-US" altLang="ja-JP" sz="2000" b="1" u="sng" dirty="0" smtClean="0"/>
              <a:t>Observations</a:t>
            </a:r>
          </a:p>
          <a:p>
            <a:pPr lvl="1"/>
            <a:r>
              <a:rPr lang="en-US" altLang="ja-JP" sz="1800" dirty="0" smtClean="0"/>
              <a:t>For UE capable of fast RX beam switching, only SSB symbols to be measured within SMTC window duration are not available for PDCCH/PDSCH/PUCCH/PUSCH</a:t>
            </a:r>
          </a:p>
          <a:p>
            <a:pPr lvl="1"/>
            <a:endParaRPr lang="en-US" altLang="ja-JP" sz="1800" dirty="0"/>
          </a:p>
          <a:p>
            <a:pPr lvl="1"/>
            <a:endParaRPr lang="en-US" altLang="ja-JP" sz="1800" dirty="0" smtClean="0"/>
          </a:p>
          <a:p>
            <a:pPr lvl="1"/>
            <a:endParaRPr lang="en-US" altLang="ja-JP" sz="1800" dirty="0"/>
          </a:p>
          <a:p>
            <a:pPr lvl="1"/>
            <a:endParaRPr lang="en-US" altLang="ja-JP" sz="1600" dirty="0" smtClean="0"/>
          </a:p>
          <a:p>
            <a:pPr marL="457200" lvl="1" indent="0">
              <a:buNone/>
            </a:pPr>
            <a:endParaRPr lang="en-US" altLang="ja-JP" sz="1600" dirty="0" smtClean="0"/>
          </a:p>
          <a:p>
            <a:pPr lvl="1"/>
            <a:r>
              <a:rPr lang="en-US" altLang="ja-JP" sz="1800" dirty="0" smtClean="0"/>
              <a:t>For UE not capable of fast RX beam switching, SSB symbols to be measured and some additional symbols (before/after SSB symbols) are not available for PDCCH/PDSCH/PUCCH/PUSCH</a:t>
            </a:r>
          </a:p>
          <a:p>
            <a:pPr lvl="1"/>
            <a:endParaRPr kumimoji="1" lang="ja-JP" altLang="en-US" sz="1800" dirty="0"/>
          </a:p>
        </p:txBody>
      </p:sp>
      <p:sp>
        <p:nvSpPr>
          <p:cNvPr id="4" name="正方形/長方形 3"/>
          <p:cNvSpPr/>
          <p:nvPr/>
        </p:nvSpPr>
        <p:spPr>
          <a:xfrm>
            <a:off x="3149885" y="308755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6558321" y="3087552"/>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1773182" y="309860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1095002" y="3091096"/>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 name="表 7"/>
          <p:cNvGraphicFramePr>
            <a:graphicFrameLocks noGrp="1"/>
          </p:cNvGraphicFramePr>
          <p:nvPr>
            <p:extLst>
              <p:ext uri="{D42A27DB-BD31-4B8C-83A1-F6EECF244321}">
                <p14:modId xmlns:p14="http://schemas.microsoft.com/office/powerpoint/2010/main" val="1899607941"/>
              </p:ext>
            </p:extLst>
          </p:nvPr>
        </p:nvGraphicFramePr>
        <p:xfrm>
          <a:off x="695512" y="3094340"/>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9" name="正方形/長方形 8"/>
          <p:cNvSpPr/>
          <p:nvPr/>
        </p:nvSpPr>
        <p:spPr>
          <a:xfrm>
            <a:off x="816577" y="314923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1106941" y="3149239"/>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491056" y="314851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1781420" y="3148512"/>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6278692" y="314844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6569056" y="3148443"/>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2866828" y="315194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3157192" y="315194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816577" y="350515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1106941" y="3505155"/>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1491056" y="350442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1781420" y="350442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6278692" y="350435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6569056" y="3504359"/>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2866828" y="350785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3157192" y="350785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818673" y="379318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1109037" y="3793187"/>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1493152" y="379246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1783516" y="379246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6280788" y="379239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6571152" y="379239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2868924" y="379588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3159288" y="379588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6" name="直線コネクタ 35"/>
          <p:cNvCxnSpPr/>
          <p:nvPr/>
        </p:nvCxnSpPr>
        <p:spPr>
          <a:xfrm>
            <a:off x="2459708" y="3985556"/>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2627784" y="4115409"/>
            <a:ext cx="1958357" cy="307777"/>
          </a:xfrm>
          <a:prstGeom prst="rect">
            <a:avLst/>
          </a:prstGeom>
          <a:noFill/>
        </p:spPr>
        <p:txBody>
          <a:bodyPr wrap="none" rtlCol="0">
            <a:spAutoFit/>
          </a:bodyPr>
          <a:lstStyle/>
          <a:p>
            <a:r>
              <a:rPr lang="en-US" altLang="ja-JP" sz="1400" dirty="0" smtClean="0">
                <a:solidFill>
                  <a:srgbClr val="FF0000"/>
                </a:solidFill>
              </a:rPr>
              <a:t>e.g., 3</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cxnSp>
        <p:nvCxnSpPr>
          <p:cNvPr id="38" name="直線コネクタ 37"/>
          <p:cNvCxnSpPr/>
          <p:nvPr/>
        </p:nvCxnSpPr>
        <p:spPr>
          <a:xfrm flipV="1">
            <a:off x="1133464" y="3019973"/>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1115616" y="2780928"/>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40" name="直線コネクタ 39"/>
          <p:cNvCxnSpPr/>
          <p:nvPr/>
        </p:nvCxnSpPr>
        <p:spPr>
          <a:xfrm flipV="1">
            <a:off x="1843055" y="3007695"/>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flipH="1" flipV="1">
            <a:off x="3054351" y="3027822"/>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flipH="1" flipV="1">
            <a:off x="6557744" y="3015544"/>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5194361" y="3092057"/>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p:cNvSpPr/>
          <p:nvPr/>
        </p:nvSpPr>
        <p:spPr>
          <a:xfrm>
            <a:off x="4914732" y="315294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5205096" y="315294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p:cNvSpPr/>
          <p:nvPr/>
        </p:nvSpPr>
        <p:spPr>
          <a:xfrm>
            <a:off x="4914732" y="3508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5205096" y="350886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p:nvSpPr>
        <p:spPr>
          <a:xfrm>
            <a:off x="4916828" y="37968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5207192" y="379689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1" name="直線コネクタ 50"/>
          <p:cNvCxnSpPr/>
          <p:nvPr/>
        </p:nvCxnSpPr>
        <p:spPr>
          <a:xfrm flipH="1" flipV="1">
            <a:off x="6277802" y="3020049"/>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678757" y="3087552"/>
            <a:ext cx="8213723"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4" name="直線コネクタ 53"/>
          <p:cNvCxnSpPr/>
          <p:nvPr/>
        </p:nvCxnSpPr>
        <p:spPr>
          <a:xfrm>
            <a:off x="2203356" y="320216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2195736" y="356220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2195736" y="3842617"/>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5652120" y="320216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a:off x="5644500" y="356220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5644500" y="3842617"/>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V="1">
            <a:off x="888835" y="2977652"/>
            <a:ext cx="226781" cy="10212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V="1">
            <a:off x="1547664" y="301219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flipV="1">
            <a:off x="2820948" y="3027432"/>
            <a:ext cx="127837" cy="1039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テキスト ボックス 68"/>
          <p:cNvSpPr txBox="1"/>
          <p:nvPr/>
        </p:nvSpPr>
        <p:spPr>
          <a:xfrm>
            <a:off x="4716016" y="2780928"/>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cxnSp>
        <p:nvCxnSpPr>
          <p:cNvPr id="70" name="直線コネクタ 69"/>
          <p:cNvCxnSpPr/>
          <p:nvPr/>
        </p:nvCxnSpPr>
        <p:spPr>
          <a:xfrm flipV="1">
            <a:off x="4985850" y="301981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V="1">
            <a:off x="5269690" y="3012192"/>
            <a:ext cx="63918" cy="1117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正方形/長方形 71"/>
          <p:cNvSpPr/>
          <p:nvPr/>
        </p:nvSpPr>
        <p:spPr>
          <a:xfrm>
            <a:off x="809535" y="555401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1481044" y="555401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2860244" y="555401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p:cNvSpPr/>
          <p:nvPr/>
        </p:nvSpPr>
        <p:spPr>
          <a:xfrm>
            <a:off x="4914568" y="555401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6275100" y="555401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7" name="表 76"/>
          <p:cNvGraphicFramePr>
            <a:graphicFrameLocks noGrp="1"/>
          </p:cNvGraphicFramePr>
          <p:nvPr>
            <p:extLst>
              <p:ext uri="{D42A27DB-BD31-4B8C-83A1-F6EECF244321}">
                <p14:modId xmlns:p14="http://schemas.microsoft.com/office/powerpoint/2010/main" val="426754096"/>
              </p:ext>
            </p:extLst>
          </p:nvPr>
        </p:nvGraphicFramePr>
        <p:xfrm>
          <a:off x="695999" y="6197371"/>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graphicFrame>
        <p:nvGraphicFramePr>
          <p:cNvPr id="78" name="表 77"/>
          <p:cNvGraphicFramePr>
            <a:graphicFrameLocks noGrp="1"/>
          </p:cNvGraphicFramePr>
          <p:nvPr>
            <p:extLst>
              <p:ext uri="{D42A27DB-BD31-4B8C-83A1-F6EECF244321}">
                <p14:modId xmlns:p14="http://schemas.microsoft.com/office/powerpoint/2010/main" val="2186886491"/>
              </p:ext>
            </p:extLst>
          </p:nvPr>
        </p:nvGraphicFramePr>
        <p:xfrm>
          <a:off x="695999" y="5916959"/>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79" name="正方形/長方形 78"/>
          <p:cNvSpPr/>
          <p:nvPr/>
        </p:nvSpPr>
        <p:spPr>
          <a:xfrm>
            <a:off x="3154696" y="554975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正方形/長方形 79"/>
          <p:cNvSpPr/>
          <p:nvPr/>
        </p:nvSpPr>
        <p:spPr>
          <a:xfrm>
            <a:off x="6563132" y="5549750"/>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p:cNvSpPr/>
          <p:nvPr/>
        </p:nvSpPr>
        <p:spPr>
          <a:xfrm>
            <a:off x="1777993" y="5560798"/>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正方形/長方形 81"/>
          <p:cNvSpPr/>
          <p:nvPr/>
        </p:nvSpPr>
        <p:spPr>
          <a:xfrm>
            <a:off x="1099813" y="5553294"/>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83" name="表 82"/>
          <p:cNvGraphicFramePr>
            <a:graphicFrameLocks noGrp="1"/>
          </p:cNvGraphicFramePr>
          <p:nvPr>
            <p:extLst>
              <p:ext uri="{D42A27DB-BD31-4B8C-83A1-F6EECF244321}">
                <p14:modId xmlns:p14="http://schemas.microsoft.com/office/powerpoint/2010/main" val="3855220531"/>
              </p:ext>
            </p:extLst>
          </p:nvPr>
        </p:nvGraphicFramePr>
        <p:xfrm>
          <a:off x="700323" y="5556538"/>
          <a:ext cx="8208000" cy="213360"/>
        </p:xfrm>
        <a:graphic>
          <a:graphicData uri="http://schemas.openxmlformats.org/drawingml/2006/table">
            <a:tbl>
              <a:tblPr firstRow="1" bandRow="1">
                <a:tableStyleId>{5940675A-B579-460E-94D1-54222C63F5DA}</a:tableStyleId>
              </a:tblPr>
              <a:tblGrid>
                <a:gridCol w="684000"/>
                <a:gridCol w="684000"/>
                <a:gridCol w="684000"/>
                <a:gridCol w="684000"/>
                <a:gridCol w="684000"/>
                <a:gridCol w="684000"/>
                <a:gridCol w="684000"/>
                <a:gridCol w="684000"/>
                <a:gridCol w="684000"/>
                <a:gridCol w="684000"/>
                <a:gridCol w="684000"/>
                <a:gridCol w="684000"/>
              </a:tblGrid>
              <a:tr h="0">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solidFill>
                      <a:schemeClr val="bg1">
                        <a:lumMod val="85000"/>
                      </a:schemeClr>
                    </a:solidFill>
                  </a:tcPr>
                </a:tc>
                <a:tc>
                  <a:txBody>
                    <a:bodyPr/>
                    <a:lstStyle/>
                    <a:p>
                      <a:endParaRPr kumimoji="1" lang="ja-JP" altLang="en-US" sz="800" dirty="0"/>
                    </a:p>
                  </a:txBody>
                  <a:tcPr>
                    <a:noFill/>
                  </a:tcPr>
                </a:tc>
                <a:tc>
                  <a:txBody>
                    <a:bodyPr/>
                    <a:lstStyle/>
                    <a:p>
                      <a:endParaRPr kumimoji="1" lang="ja-JP" altLang="en-US" sz="800" dirty="0"/>
                    </a:p>
                  </a:txBody>
                  <a:tcPr>
                    <a:noFill/>
                  </a:tcPr>
                </a:tc>
                <a:tc>
                  <a:txBody>
                    <a:bodyPr/>
                    <a:lstStyle/>
                    <a:p>
                      <a:endParaRPr kumimoji="1" lang="ja-JP" altLang="en-US" sz="800" dirty="0"/>
                    </a:p>
                  </a:txBody>
                  <a:tcPr>
                    <a:noFill/>
                  </a:tcPr>
                </a:tc>
              </a:tr>
            </a:tbl>
          </a:graphicData>
        </a:graphic>
      </p:graphicFrame>
      <p:sp>
        <p:nvSpPr>
          <p:cNvPr id="84" name="正方形/長方形 83"/>
          <p:cNvSpPr/>
          <p:nvPr/>
        </p:nvSpPr>
        <p:spPr>
          <a:xfrm>
            <a:off x="821388" y="561143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正方形/長方形 84"/>
          <p:cNvSpPr/>
          <p:nvPr/>
        </p:nvSpPr>
        <p:spPr>
          <a:xfrm>
            <a:off x="1111752" y="5611437"/>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正方形/長方形 85"/>
          <p:cNvSpPr/>
          <p:nvPr/>
        </p:nvSpPr>
        <p:spPr>
          <a:xfrm>
            <a:off x="1495867" y="5610710"/>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p:cNvSpPr/>
          <p:nvPr/>
        </p:nvSpPr>
        <p:spPr>
          <a:xfrm>
            <a:off x="1786231" y="5610710"/>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p:cNvSpPr/>
          <p:nvPr/>
        </p:nvSpPr>
        <p:spPr>
          <a:xfrm>
            <a:off x="6283503" y="561064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p:nvSpPr>
        <p:spPr>
          <a:xfrm>
            <a:off x="6573867" y="5610641"/>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p:nvSpPr>
        <p:spPr>
          <a:xfrm>
            <a:off x="2871639" y="561413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3162003" y="561413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821388" y="5967353"/>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1111752" y="5967353"/>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p:cNvSpPr/>
          <p:nvPr/>
        </p:nvSpPr>
        <p:spPr>
          <a:xfrm>
            <a:off x="1495867" y="596662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p:cNvSpPr/>
          <p:nvPr/>
        </p:nvSpPr>
        <p:spPr>
          <a:xfrm>
            <a:off x="1786231" y="5966626"/>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p:cNvSpPr/>
          <p:nvPr/>
        </p:nvSpPr>
        <p:spPr>
          <a:xfrm>
            <a:off x="6283503" y="596655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正方形/長方形 96"/>
          <p:cNvSpPr/>
          <p:nvPr/>
        </p:nvSpPr>
        <p:spPr>
          <a:xfrm>
            <a:off x="6573867" y="5966557"/>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正方形/長方形 97"/>
          <p:cNvSpPr/>
          <p:nvPr/>
        </p:nvSpPr>
        <p:spPr>
          <a:xfrm>
            <a:off x="2871639" y="597005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p:cNvSpPr/>
          <p:nvPr/>
        </p:nvSpPr>
        <p:spPr>
          <a:xfrm>
            <a:off x="3162003" y="597005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正方形/長方形 99"/>
          <p:cNvSpPr/>
          <p:nvPr/>
        </p:nvSpPr>
        <p:spPr>
          <a:xfrm>
            <a:off x="823484" y="6255385"/>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p:cNvSpPr/>
          <p:nvPr/>
        </p:nvSpPr>
        <p:spPr>
          <a:xfrm>
            <a:off x="1113848" y="6255385"/>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p:cNvSpPr/>
          <p:nvPr/>
        </p:nvSpPr>
        <p:spPr>
          <a:xfrm>
            <a:off x="1497963" y="6254658"/>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p:cNvSpPr/>
          <p:nvPr/>
        </p:nvSpPr>
        <p:spPr>
          <a:xfrm>
            <a:off x="1788327" y="6254658"/>
            <a:ext cx="140324" cy="983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p:cNvSpPr/>
          <p:nvPr/>
        </p:nvSpPr>
        <p:spPr>
          <a:xfrm>
            <a:off x="6285599" y="625458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p:cNvSpPr/>
          <p:nvPr/>
        </p:nvSpPr>
        <p:spPr>
          <a:xfrm>
            <a:off x="6575963" y="6254589"/>
            <a:ext cx="140324" cy="983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p:cNvSpPr/>
          <p:nvPr/>
        </p:nvSpPr>
        <p:spPr>
          <a:xfrm>
            <a:off x="2873735" y="625808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p:cNvSpPr/>
          <p:nvPr/>
        </p:nvSpPr>
        <p:spPr>
          <a:xfrm>
            <a:off x="3164099" y="625808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8" name="直線コネクタ 107"/>
          <p:cNvCxnSpPr/>
          <p:nvPr/>
        </p:nvCxnSpPr>
        <p:spPr>
          <a:xfrm>
            <a:off x="2464519" y="6447754"/>
            <a:ext cx="0" cy="14401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9" name="テキスト ボックス 108"/>
          <p:cNvSpPr txBox="1"/>
          <p:nvPr/>
        </p:nvSpPr>
        <p:spPr>
          <a:xfrm>
            <a:off x="2632595" y="6577607"/>
            <a:ext cx="1958357" cy="307777"/>
          </a:xfrm>
          <a:prstGeom prst="rect">
            <a:avLst/>
          </a:prstGeom>
          <a:noFill/>
        </p:spPr>
        <p:txBody>
          <a:bodyPr wrap="none" rtlCol="0">
            <a:spAutoFit/>
          </a:bodyPr>
          <a:lstStyle/>
          <a:p>
            <a:r>
              <a:rPr lang="en-US" altLang="ja-JP" sz="1400" dirty="0" smtClean="0">
                <a:solidFill>
                  <a:srgbClr val="FF0000"/>
                </a:solidFill>
              </a:rPr>
              <a:t>e.g., 3</a:t>
            </a:r>
            <a:r>
              <a:rPr kumimoji="1" lang="en-US" altLang="ja-JP" sz="1400" dirty="0" smtClean="0">
                <a:solidFill>
                  <a:srgbClr val="FF0000"/>
                </a:solidFill>
              </a:rPr>
              <a:t> </a:t>
            </a:r>
            <a:r>
              <a:rPr kumimoji="1" lang="en-US" altLang="ja-JP" sz="1400" dirty="0" err="1" smtClean="0">
                <a:solidFill>
                  <a:srgbClr val="FF0000"/>
                </a:solidFill>
              </a:rPr>
              <a:t>ms</a:t>
            </a:r>
            <a:r>
              <a:rPr kumimoji="1" lang="en-US" altLang="ja-JP" sz="1400" dirty="0" smtClean="0">
                <a:solidFill>
                  <a:srgbClr val="FF0000"/>
                </a:solidFill>
              </a:rPr>
              <a:t> SMTC window</a:t>
            </a:r>
            <a:endParaRPr kumimoji="1" lang="ja-JP" altLang="en-US" sz="1400" dirty="0">
              <a:solidFill>
                <a:srgbClr val="FF0000"/>
              </a:solidFill>
            </a:endParaRPr>
          </a:p>
        </p:txBody>
      </p:sp>
      <p:sp>
        <p:nvSpPr>
          <p:cNvPr id="111" name="テキスト ボックス 110"/>
          <p:cNvSpPr txBox="1"/>
          <p:nvPr/>
        </p:nvSpPr>
        <p:spPr>
          <a:xfrm>
            <a:off x="1120427" y="5243126"/>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sp>
        <p:nvSpPr>
          <p:cNvPr id="115" name="正方形/長方形 114"/>
          <p:cNvSpPr/>
          <p:nvPr/>
        </p:nvSpPr>
        <p:spPr>
          <a:xfrm>
            <a:off x="5199172" y="5554255"/>
            <a:ext cx="166299" cy="2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正方形/長方形 115"/>
          <p:cNvSpPr/>
          <p:nvPr/>
        </p:nvSpPr>
        <p:spPr>
          <a:xfrm>
            <a:off x="4919543" y="561514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正方形/長方形 116"/>
          <p:cNvSpPr/>
          <p:nvPr/>
        </p:nvSpPr>
        <p:spPr>
          <a:xfrm>
            <a:off x="5209907" y="5615146"/>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正方形/長方形 117"/>
          <p:cNvSpPr/>
          <p:nvPr/>
        </p:nvSpPr>
        <p:spPr>
          <a:xfrm>
            <a:off x="4919543" y="597106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p:cNvSpPr/>
          <p:nvPr/>
        </p:nvSpPr>
        <p:spPr>
          <a:xfrm>
            <a:off x="5209907" y="5971062"/>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p:cNvSpPr/>
          <p:nvPr/>
        </p:nvSpPr>
        <p:spPr>
          <a:xfrm>
            <a:off x="4921639" y="625909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p:cNvSpPr/>
          <p:nvPr/>
        </p:nvSpPr>
        <p:spPr>
          <a:xfrm>
            <a:off x="5212003" y="6259094"/>
            <a:ext cx="140324" cy="9836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p:cNvSpPr/>
          <p:nvPr/>
        </p:nvSpPr>
        <p:spPr>
          <a:xfrm>
            <a:off x="683568" y="5549750"/>
            <a:ext cx="8213723"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4" name="直線コネクタ 123"/>
          <p:cNvCxnSpPr/>
          <p:nvPr/>
        </p:nvCxnSpPr>
        <p:spPr>
          <a:xfrm>
            <a:off x="2208167" y="566436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5" name="直線コネクタ 124"/>
          <p:cNvCxnSpPr/>
          <p:nvPr/>
        </p:nvCxnSpPr>
        <p:spPr>
          <a:xfrm>
            <a:off x="2200547" y="602440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線コネクタ 125"/>
          <p:cNvCxnSpPr/>
          <p:nvPr/>
        </p:nvCxnSpPr>
        <p:spPr>
          <a:xfrm>
            <a:off x="2200547" y="630481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a:off x="5656931" y="566436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線コネクタ 127"/>
          <p:cNvCxnSpPr/>
          <p:nvPr/>
        </p:nvCxnSpPr>
        <p:spPr>
          <a:xfrm>
            <a:off x="5649311" y="6024403"/>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線コネクタ 128"/>
          <p:cNvCxnSpPr/>
          <p:nvPr/>
        </p:nvCxnSpPr>
        <p:spPr>
          <a:xfrm>
            <a:off x="5649311" y="6304815"/>
            <a:ext cx="36004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3" name="テキスト ボックス 132"/>
          <p:cNvSpPr txBox="1"/>
          <p:nvPr/>
        </p:nvSpPr>
        <p:spPr>
          <a:xfrm>
            <a:off x="4720827" y="5243126"/>
            <a:ext cx="2141548" cy="254361"/>
          </a:xfrm>
          <a:prstGeom prst="rect">
            <a:avLst/>
          </a:prstGeom>
          <a:noFill/>
        </p:spPr>
        <p:txBody>
          <a:bodyPr wrap="none" rtlCol="0">
            <a:spAutoFit/>
          </a:bodyPr>
          <a:lstStyle/>
          <a:p>
            <a:r>
              <a:rPr kumimoji="1" lang="en-US" altLang="ja-JP" sz="1400" dirty="0" smtClean="0">
                <a:solidFill>
                  <a:schemeClr val="tx1">
                    <a:lumMod val="50000"/>
                    <a:lumOff val="50000"/>
                  </a:schemeClr>
                </a:solidFill>
              </a:rPr>
              <a:t>Not available for data/</a:t>
            </a:r>
            <a:r>
              <a:rPr kumimoji="1" lang="en-US" altLang="ja-JP" sz="1400" dirty="0" err="1" smtClean="0">
                <a:solidFill>
                  <a:schemeClr val="tx1">
                    <a:lumMod val="50000"/>
                    <a:lumOff val="50000"/>
                  </a:schemeClr>
                </a:solidFill>
              </a:rPr>
              <a:t>cont</a:t>
            </a:r>
            <a:endParaRPr kumimoji="1" lang="ja-JP" altLang="en-US" sz="1400" dirty="0">
              <a:solidFill>
                <a:schemeClr val="tx1">
                  <a:lumMod val="50000"/>
                  <a:lumOff val="50000"/>
                </a:schemeClr>
              </a:solidFill>
            </a:endParaRPr>
          </a:p>
        </p:txBody>
      </p:sp>
    </p:spTree>
    <p:extLst>
      <p:ext uri="{BB962C8B-B14F-4D97-AF65-F5344CB8AC3E}">
        <p14:creationId xmlns:p14="http://schemas.microsoft.com/office/powerpoint/2010/main" val="3620816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Analysis for Case 3</a:t>
            </a:r>
            <a:endParaRPr kumimoji="1" lang="ja-JP" altLang="en-US" dirty="0"/>
          </a:p>
        </p:txBody>
      </p:sp>
      <p:sp>
        <p:nvSpPr>
          <p:cNvPr id="3" name="コンテンツ プレースホルダー 2"/>
          <p:cNvSpPr>
            <a:spLocks noGrp="1"/>
          </p:cNvSpPr>
          <p:nvPr>
            <p:ph idx="1"/>
          </p:nvPr>
        </p:nvSpPr>
        <p:spPr/>
        <p:txBody>
          <a:bodyPr>
            <a:noAutofit/>
          </a:bodyPr>
          <a:lstStyle/>
          <a:p>
            <a:r>
              <a:rPr kumimoji="1" lang="en-US" altLang="ja-JP" sz="2000" dirty="0" smtClean="0"/>
              <a:t>In terms of mixed numerology, we can assume same analysis with sync scenario </a:t>
            </a:r>
            <a:r>
              <a:rPr lang="en-US" altLang="ja-JP" sz="2000" dirty="0" smtClean="0"/>
              <a:t>in </a:t>
            </a:r>
            <a:r>
              <a:rPr lang="en-US" altLang="ja-JP" sz="2000" dirty="0"/>
              <a:t>C</a:t>
            </a:r>
            <a:r>
              <a:rPr kumimoji="1" lang="en-US" altLang="ja-JP" sz="2000" dirty="0" smtClean="0"/>
              <a:t>ase 1 (assuming FR2 only has sync scenario)</a:t>
            </a:r>
          </a:p>
          <a:p>
            <a:r>
              <a:rPr kumimoji="1" lang="en-US" altLang="ja-JP" sz="2000" dirty="0" smtClean="0"/>
              <a:t>In terms of RX beam switching, we can assume same analysis with Case 2</a:t>
            </a:r>
          </a:p>
          <a:p>
            <a:r>
              <a:rPr lang="en-US" altLang="ja-JP" sz="2000" dirty="0" smtClean="0"/>
              <a:t>Irrespective of mixed numerology scenario support, same analysis with Case 2 can be applied</a:t>
            </a:r>
            <a:endParaRPr lang="en-US" altLang="ja-JP" sz="2000" dirty="0"/>
          </a:p>
          <a:p>
            <a:endParaRPr kumimoji="1" lang="en-US" altLang="ja-JP" sz="2400" dirty="0" smtClean="0"/>
          </a:p>
          <a:p>
            <a:r>
              <a:rPr kumimoji="1" lang="en-US" altLang="ja-JP" sz="2400" b="1" u="sng" dirty="0" smtClean="0"/>
              <a:t>Observations</a:t>
            </a:r>
            <a:r>
              <a:rPr kumimoji="1" lang="en-US" altLang="ja-JP" sz="2400" dirty="0" smtClean="0"/>
              <a:t>:</a:t>
            </a:r>
          </a:p>
          <a:p>
            <a:pPr lvl="1"/>
            <a:r>
              <a:rPr lang="en-US" altLang="ja-JP" sz="2000" dirty="0" smtClean="0"/>
              <a:t>Irrespective of mixed numerology scenario support, </a:t>
            </a:r>
          </a:p>
          <a:p>
            <a:pPr lvl="2"/>
            <a:r>
              <a:rPr lang="en-US" altLang="ja-JP" sz="1800" dirty="0" smtClean="0"/>
              <a:t>for UE capable of fast RX beam switching , only SSB symbols to be measured within SMTC window duration are not available for PDCCH/PDSCH/PUCCH/PUSCH</a:t>
            </a:r>
          </a:p>
          <a:p>
            <a:pPr lvl="2"/>
            <a:r>
              <a:rPr lang="en-US" altLang="ja-JP" sz="1800" dirty="0"/>
              <a:t>f</a:t>
            </a:r>
            <a:r>
              <a:rPr lang="en-US" altLang="ja-JP" sz="1800" dirty="0" smtClean="0"/>
              <a:t>or UE not capable of fast RX beam, SSB symbols to be measured and some additional symbols (before/after SSB symbols) are not available for PDCCH/PDSCH/PUCCH/PUSCH</a:t>
            </a:r>
          </a:p>
          <a:p>
            <a:pPr lvl="1"/>
            <a:endParaRPr kumimoji="1" lang="ja-JP" altLang="en-US" sz="2000" dirty="0"/>
          </a:p>
        </p:txBody>
      </p:sp>
    </p:spTree>
    <p:extLst>
      <p:ext uri="{BB962C8B-B14F-4D97-AF65-F5344CB8AC3E}">
        <p14:creationId xmlns:p14="http://schemas.microsoft.com/office/powerpoint/2010/main" val="1118932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Analysis for RSRQ/SINR measurement</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r>
              <a:rPr kumimoji="1" lang="en-US" altLang="ja-JP" sz="2800" dirty="0" smtClean="0"/>
              <a:t>Even though main use-case of RSRQ/SINR measurement is inter-frequency, it is possible to configure intra-frequency RSRQ/SINR measurement</a:t>
            </a:r>
          </a:p>
          <a:p>
            <a:r>
              <a:rPr lang="en-US" altLang="ja-JP" sz="2800" dirty="0" smtClean="0"/>
              <a:t>In FR2, RSSI/interference are measured with RX beamforming which is used for RSRP measurement</a:t>
            </a:r>
          </a:p>
          <a:p>
            <a:r>
              <a:rPr kumimoji="1" lang="en-US" altLang="ja-JP" sz="2800" dirty="0" smtClean="0"/>
              <a:t>Therefore, RSSI/interference measurement time resource are also not available for PDCCH/PDSCH/PUCCH/PUSCH</a:t>
            </a:r>
          </a:p>
          <a:p>
            <a:pPr lvl="1"/>
            <a:r>
              <a:rPr lang="en-US" altLang="ja-JP" sz="2400" dirty="0" smtClean="0"/>
              <a:t>RSSI measurement time resource can be configured by NW</a:t>
            </a:r>
          </a:p>
          <a:p>
            <a:pPr lvl="1"/>
            <a:r>
              <a:rPr kumimoji="1" lang="en-US" altLang="ja-JP" sz="2400" dirty="0" smtClean="0"/>
              <a:t>Default RSSI measurement time resource is still discussed in RAN1</a:t>
            </a:r>
          </a:p>
          <a:p>
            <a:pPr lvl="1"/>
            <a:r>
              <a:rPr lang="en-US" altLang="ja-JP" sz="2400" dirty="0" smtClean="0"/>
              <a:t>IMR time resource is confined within SSB symbols</a:t>
            </a:r>
            <a:endParaRPr kumimoji="1" lang="ja-JP" altLang="en-US" sz="2400" dirty="0"/>
          </a:p>
        </p:txBody>
      </p:sp>
    </p:spTree>
    <p:extLst>
      <p:ext uri="{BB962C8B-B14F-4D97-AF65-F5344CB8AC3E}">
        <p14:creationId xmlns:p14="http://schemas.microsoft.com/office/powerpoint/2010/main" val="2149250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Proposals</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sz="2800" dirty="0" smtClean="0"/>
              <a:t>Update </a:t>
            </a:r>
            <a:r>
              <a:rPr lang="en-US" altLang="ja-JP" sz="2800" dirty="0" smtClean="0"/>
              <a:t>agreements made at </a:t>
            </a:r>
            <a:r>
              <a:rPr lang="en-US" altLang="ja-JP" sz="2800" dirty="0"/>
              <a:t>RAN4#84bis regarding intra-frequency measurement in FR1 and </a:t>
            </a:r>
            <a:r>
              <a:rPr lang="en-US" altLang="ja-JP" sz="2800" dirty="0" smtClean="0"/>
              <a:t>FR2 as follows</a:t>
            </a:r>
            <a:endParaRPr lang="en-US" altLang="ja-JP" sz="2800" dirty="0"/>
          </a:p>
          <a:p>
            <a:pPr lvl="1"/>
            <a:r>
              <a:rPr kumimoji="1" lang="en-US" altLang="ja-JP" sz="2400" dirty="0" smtClean="0"/>
              <a:t>In FR1 </a:t>
            </a:r>
            <a:r>
              <a:rPr kumimoji="1" lang="en-US" altLang="ja-JP" sz="2400" dirty="0" smtClean="0">
                <a:solidFill>
                  <a:srgbClr val="0000FF"/>
                </a:solidFill>
              </a:rPr>
              <a:t>intra-frequency SS-RSRP/RSRQ/SINR measurement</a:t>
            </a:r>
            <a:r>
              <a:rPr kumimoji="1" lang="en-US" altLang="ja-JP" sz="2400" dirty="0" smtClean="0"/>
              <a:t>:</a:t>
            </a:r>
          </a:p>
          <a:p>
            <a:pPr lvl="2"/>
            <a:r>
              <a:rPr lang="en-US" altLang="ja-JP" sz="2000" dirty="0" smtClean="0"/>
              <a:t>For UE </a:t>
            </a:r>
            <a:r>
              <a:rPr lang="en-US" altLang="ja-JP" sz="2000" dirty="0"/>
              <a:t>not supporting mixed numerology </a:t>
            </a:r>
            <a:r>
              <a:rPr lang="en-US" altLang="ja-JP" sz="2000" dirty="0" smtClean="0"/>
              <a:t>scenarios, UE is </a:t>
            </a:r>
            <a:r>
              <a:rPr lang="en-US" altLang="ja-JP" sz="2000" dirty="0"/>
              <a:t>not expected to transmit PUCCH/PUSCH or receive PDCCH/PDSCH </a:t>
            </a:r>
            <a:r>
              <a:rPr lang="en-US" altLang="ja-JP" sz="2000" dirty="0" smtClean="0">
                <a:solidFill>
                  <a:srgbClr val="FF0000"/>
                </a:solidFill>
              </a:rPr>
              <a:t>on SSB symbols to be measured within SMTC window duration if </a:t>
            </a:r>
            <a:r>
              <a:rPr lang="en-US" altLang="ja-JP" sz="2000" i="1" dirty="0" err="1" smtClean="0">
                <a:solidFill>
                  <a:srgbClr val="FF0000"/>
                </a:solidFill>
              </a:rPr>
              <a:t>useServingCellTimingForSync</a:t>
            </a:r>
            <a:r>
              <a:rPr lang="en-US" altLang="ja-JP" sz="2000" i="1" dirty="0" smtClean="0">
                <a:solidFill>
                  <a:srgbClr val="FF0000"/>
                </a:solidFill>
              </a:rPr>
              <a:t> </a:t>
            </a:r>
            <a:r>
              <a:rPr lang="en-US" altLang="ja-JP" sz="2000" dirty="0" smtClean="0">
                <a:solidFill>
                  <a:srgbClr val="FF0000"/>
                </a:solidFill>
              </a:rPr>
              <a:t>is enabled</a:t>
            </a:r>
          </a:p>
          <a:p>
            <a:pPr lvl="2"/>
            <a:r>
              <a:rPr lang="en-US" altLang="ja-JP" sz="2000" dirty="0"/>
              <a:t>For UE not supporting mixed numerology scenarios, UE is not expected to transmit PUCCH/PUSCH or receive PDCCH/PDSCH </a:t>
            </a:r>
            <a:r>
              <a:rPr lang="en-US" altLang="ja-JP" sz="2000" dirty="0">
                <a:solidFill>
                  <a:srgbClr val="FF0000"/>
                </a:solidFill>
              </a:rPr>
              <a:t>on </a:t>
            </a:r>
            <a:r>
              <a:rPr lang="en-US" altLang="ja-JP" sz="2000" dirty="0" smtClean="0">
                <a:solidFill>
                  <a:srgbClr val="FF0000"/>
                </a:solidFill>
              </a:rPr>
              <a:t>all symbols within </a:t>
            </a:r>
            <a:r>
              <a:rPr lang="en-US" altLang="ja-JP" sz="2000" dirty="0">
                <a:solidFill>
                  <a:srgbClr val="FF0000"/>
                </a:solidFill>
              </a:rPr>
              <a:t>SMTC window duration if </a:t>
            </a:r>
            <a:r>
              <a:rPr lang="en-US" altLang="ja-JP" sz="2000" i="1" dirty="0" err="1">
                <a:solidFill>
                  <a:srgbClr val="FF0000"/>
                </a:solidFill>
              </a:rPr>
              <a:t>useServingCellTimingForSync</a:t>
            </a:r>
            <a:r>
              <a:rPr lang="en-US" altLang="ja-JP" sz="2000" i="1" dirty="0">
                <a:solidFill>
                  <a:srgbClr val="FF0000"/>
                </a:solidFill>
              </a:rPr>
              <a:t> </a:t>
            </a:r>
            <a:r>
              <a:rPr lang="en-US" altLang="ja-JP" sz="2000" dirty="0">
                <a:solidFill>
                  <a:srgbClr val="FF0000"/>
                </a:solidFill>
              </a:rPr>
              <a:t>is </a:t>
            </a:r>
            <a:r>
              <a:rPr lang="en-US" altLang="ja-JP" sz="2000" dirty="0" smtClean="0">
                <a:solidFill>
                  <a:srgbClr val="FF0000"/>
                </a:solidFill>
              </a:rPr>
              <a:t>not enabled</a:t>
            </a:r>
            <a:endParaRPr lang="ja-JP" altLang="en-US" sz="2000" dirty="0">
              <a:solidFill>
                <a:srgbClr val="FF0000"/>
              </a:solidFill>
            </a:endParaRPr>
          </a:p>
          <a:p>
            <a:pPr lvl="2"/>
            <a:endParaRPr kumimoji="1" lang="ja-JP" altLang="en-US" sz="2000" dirty="0"/>
          </a:p>
        </p:txBody>
      </p:sp>
    </p:spTree>
    <p:extLst>
      <p:ext uri="{BB962C8B-B14F-4D97-AF65-F5344CB8AC3E}">
        <p14:creationId xmlns:p14="http://schemas.microsoft.com/office/powerpoint/2010/main" val="218443826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1198</Words>
  <Application>Microsoft Office PowerPoint</Application>
  <PresentationFormat>画面に合わせる (4:3)</PresentationFormat>
  <Paragraphs>103</Paragraphs>
  <Slides>11</Slides>
  <Notes>1</Notes>
  <HiddenSlides>0</HiddenSlides>
  <MMClips>0</MMClips>
  <ScaleCrop>false</ScaleCrop>
  <HeadingPairs>
    <vt:vector size="4" baseType="variant">
      <vt:variant>
        <vt:lpstr>テーマ</vt:lpstr>
      </vt:variant>
      <vt:variant>
        <vt:i4>1</vt:i4>
      </vt:variant>
      <vt:variant>
        <vt:lpstr>スライド タイトル</vt:lpstr>
      </vt:variant>
      <vt:variant>
        <vt:i4>11</vt:i4>
      </vt:variant>
    </vt:vector>
  </HeadingPairs>
  <TitlesOfParts>
    <vt:vector size="12" baseType="lpstr">
      <vt:lpstr>Office テーマ</vt:lpstr>
      <vt:lpstr>WF on gap for intra-frequency measurement</vt:lpstr>
      <vt:lpstr>Background</vt:lpstr>
      <vt:lpstr>Discussion</vt:lpstr>
      <vt:lpstr>Analysis for Case 1</vt:lpstr>
      <vt:lpstr>Analysis for Case 2</vt:lpstr>
      <vt:lpstr>Analysis for Case 2</vt:lpstr>
      <vt:lpstr>Analysis for Case 3</vt:lpstr>
      <vt:lpstr>Analysis for RSRQ/SINR measurement</vt:lpstr>
      <vt:lpstr>Proposals</vt:lpstr>
      <vt:lpstr>Proposals</vt:lpstr>
      <vt:lpstr>Proposals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gap for intra-frequency measurement</dc:title>
  <dc:creator>5139473</dc:creator>
  <cp:lastModifiedBy>Hiroki Harada</cp:lastModifiedBy>
  <cp:revision>23</cp:revision>
  <dcterms:created xsi:type="dcterms:W3CDTF">2017-11-29T19:45:07Z</dcterms:created>
  <dcterms:modified xsi:type="dcterms:W3CDTF">2017-12-01T02:26:16Z</dcterms:modified>
</cp:coreProperties>
</file>