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-72" y="5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Methodology for Defining the Number </a:t>
            </a:r>
            <a:r>
              <a:rPr lang="en-US" dirty="0"/>
              <a:t>of </a:t>
            </a:r>
            <a:r>
              <a:rPr lang="en-US" dirty="0" smtClean="0"/>
              <a:t>Frequency </a:t>
            </a:r>
            <a:r>
              <a:rPr lang="en-US" dirty="0"/>
              <a:t>L</a:t>
            </a:r>
            <a:r>
              <a:rPr lang="en-US" dirty="0" smtClean="0"/>
              <a:t>ayers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85 </a:t>
            </a:r>
            <a:r>
              <a:rPr lang="en-GB" b="1" dirty="0"/>
              <a:t>	                                                                                                                        </a:t>
            </a:r>
            <a:r>
              <a:rPr lang="en-GB" b="1" dirty="0"/>
              <a:t>R4-1713759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Reno, Nevada, USA, November 27</a:t>
            </a:r>
            <a:r>
              <a:rPr lang="en-GB" b="1" baseline="30000" dirty="0"/>
              <a:t>th</a:t>
            </a:r>
            <a:r>
              <a:rPr lang="en-GB" b="1" dirty="0"/>
              <a:t> – December 1</a:t>
            </a:r>
            <a:r>
              <a:rPr lang="en-GB" b="1" baseline="30000" dirty="0"/>
              <a:t>st</a:t>
            </a:r>
            <a:r>
              <a:rPr lang="en-GB" b="1" dirty="0"/>
              <a:t> 2017</a:t>
            </a:r>
            <a:endParaRPr lang="en-GB" b="1" dirty="0" smtClean="0"/>
          </a:p>
          <a:p>
            <a:pPr hangingPunct="0"/>
            <a:r>
              <a:rPr lang="en-GB" b="1" dirty="0" smtClean="0"/>
              <a:t>Agenda Item: </a:t>
            </a:r>
            <a:r>
              <a:rPr lang="en-GB" b="1" dirty="0" smtClean="0"/>
              <a:t>9.7.3.1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Principles for Defining Frequency Layers for Monitoring with NR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013" y="1877398"/>
            <a:ext cx="11832608" cy="4700826"/>
          </a:xfrm>
        </p:spPr>
        <p:txBody>
          <a:bodyPr>
            <a:normAutofit fontScale="55000" lnSpcReduction="20000"/>
          </a:bodyPr>
          <a:lstStyle/>
          <a:p>
            <a:r>
              <a:rPr lang="sv-SE" dirty="0" smtClean="0"/>
              <a:t>In </a:t>
            </a:r>
            <a:r>
              <a:rPr lang="sv-SE" b="1" dirty="0" smtClean="0"/>
              <a:t>36.133</a:t>
            </a:r>
            <a:r>
              <a:rPr lang="sv-SE" dirty="0" smtClean="0"/>
              <a:t>, specify to cover LTE with inter-RAT NR:</a:t>
            </a:r>
          </a:p>
          <a:p>
            <a:pPr lvl="1"/>
            <a:r>
              <a:rPr lang="sv-SE" dirty="0" smtClean="0"/>
              <a:t>inter-RAT NR carriers for non-NSA</a:t>
            </a:r>
          </a:p>
          <a:p>
            <a:pPr lvl="1"/>
            <a:endParaRPr lang="sv-SE" dirty="0" smtClean="0"/>
          </a:p>
          <a:p>
            <a:r>
              <a:rPr lang="sv-SE" dirty="0"/>
              <a:t>In </a:t>
            </a:r>
            <a:r>
              <a:rPr lang="sv-SE" b="1" dirty="0"/>
              <a:t>36.133</a:t>
            </a:r>
            <a:r>
              <a:rPr lang="sv-SE" dirty="0"/>
              <a:t>, </a:t>
            </a:r>
            <a:r>
              <a:rPr lang="sv-SE" dirty="0" smtClean="0"/>
              <a:t>specify to cover </a:t>
            </a:r>
            <a:r>
              <a:rPr lang="sv-SE" dirty="0"/>
              <a:t>NSA</a:t>
            </a:r>
            <a:r>
              <a:rPr lang="sv-SE" dirty="0" smtClean="0"/>
              <a:t>:</a:t>
            </a:r>
          </a:p>
          <a:p>
            <a:pPr lvl="1"/>
            <a:r>
              <a:rPr lang="sv-SE" dirty="0"/>
              <a:t>N</a:t>
            </a:r>
            <a:r>
              <a:rPr lang="sv-SE" baseline="-25000" dirty="0"/>
              <a:t>freq, </a:t>
            </a:r>
            <a:r>
              <a:rPr lang="sv-SE" baseline="-25000" dirty="0" smtClean="0"/>
              <a:t>inter-RAT </a:t>
            </a:r>
            <a:r>
              <a:rPr lang="sv-SE" baseline="-25000" dirty="0"/>
              <a:t>NR, NSA</a:t>
            </a:r>
            <a:r>
              <a:rPr lang="sv-SE" dirty="0" smtClean="0"/>
              <a:t> Inter-RAT NR carriers for NSA</a:t>
            </a:r>
          </a:p>
          <a:p>
            <a:pPr lvl="1"/>
            <a:r>
              <a:rPr lang="sv-SE" dirty="0"/>
              <a:t>N</a:t>
            </a:r>
            <a:r>
              <a:rPr lang="sv-SE" baseline="-25000" dirty="0"/>
              <a:t>freq, </a:t>
            </a:r>
            <a:r>
              <a:rPr lang="sv-SE" baseline="-25000" dirty="0" smtClean="0"/>
              <a:t>E-UTRA</a:t>
            </a:r>
            <a:r>
              <a:rPr lang="sv-SE" dirty="0" smtClean="0"/>
              <a:t> inter-frequency LTE carriers (FDD and TDD)</a:t>
            </a:r>
          </a:p>
          <a:p>
            <a:endParaRPr lang="sv-SE" dirty="0" smtClean="0"/>
          </a:p>
          <a:p>
            <a:r>
              <a:rPr lang="sv-SE" dirty="0"/>
              <a:t>In </a:t>
            </a:r>
            <a:r>
              <a:rPr lang="sv-SE" b="1" dirty="0"/>
              <a:t>38.133</a:t>
            </a:r>
            <a:r>
              <a:rPr lang="sv-SE" dirty="0"/>
              <a:t>, specify to cover NSA:</a:t>
            </a:r>
          </a:p>
          <a:p>
            <a:pPr lvl="1"/>
            <a:r>
              <a:rPr lang="sv-SE" dirty="0"/>
              <a:t>N</a:t>
            </a:r>
            <a:r>
              <a:rPr lang="sv-SE" baseline="-25000" dirty="0"/>
              <a:t>freq, </a:t>
            </a:r>
            <a:r>
              <a:rPr lang="sv-SE" baseline="-25000" dirty="0" smtClean="0"/>
              <a:t>inter-freq NR, NSA</a:t>
            </a:r>
            <a:r>
              <a:rPr lang="sv-SE" dirty="0" smtClean="0"/>
              <a:t> </a:t>
            </a:r>
            <a:r>
              <a:rPr lang="sv-SE" dirty="0"/>
              <a:t>inter-frequency NR carriers</a:t>
            </a:r>
          </a:p>
          <a:p>
            <a:endParaRPr lang="sv-SE" dirty="0" smtClean="0"/>
          </a:p>
          <a:p>
            <a:r>
              <a:rPr lang="sv-SE" dirty="0" smtClean="0"/>
              <a:t>The total number N</a:t>
            </a:r>
            <a:r>
              <a:rPr lang="sv-SE" baseline="-25000" dirty="0" smtClean="0"/>
              <a:t>freq, NSA</a:t>
            </a:r>
            <a:r>
              <a:rPr lang="sv-SE" dirty="0" smtClean="0"/>
              <a:t> for NSA is </a:t>
            </a:r>
            <a:r>
              <a:rPr lang="sv-SE" dirty="0"/>
              <a:t>N</a:t>
            </a:r>
            <a:r>
              <a:rPr lang="sv-SE" baseline="-25000" dirty="0"/>
              <a:t>freq,</a:t>
            </a:r>
            <a:r>
              <a:rPr lang="sv-SE" dirty="0"/>
              <a:t> </a:t>
            </a:r>
            <a:r>
              <a:rPr lang="sv-SE" baseline="-25000" dirty="0"/>
              <a:t>NR</a:t>
            </a:r>
            <a:r>
              <a:rPr lang="sv-SE" dirty="0" smtClean="0"/>
              <a:t> </a:t>
            </a:r>
            <a:r>
              <a:rPr lang="sv-SE" dirty="0"/>
              <a:t>+ N</a:t>
            </a:r>
            <a:r>
              <a:rPr lang="sv-SE" baseline="-25000" dirty="0"/>
              <a:t>freq, </a:t>
            </a:r>
            <a:r>
              <a:rPr lang="sv-SE" baseline="-25000" dirty="0" smtClean="0"/>
              <a:t>E-UTRA</a:t>
            </a:r>
            <a:endParaRPr lang="sv-SE" dirty="0" smtClean="0"/>
          </a:p>
          <a:p>
            <a:pPr lvl="1"/>
            <a:r>
              <a:rPr lang="sv-SE" sz="2800" dirty="0"/>
              <a:t>N</a:t>
            </a:r>
            <a:r>
              <a:rPr lang="sv-SE" sz="2800" baseline="-25000" dirty="0"/>
              <a:t>freq,</a:t>
            </a:r>
            <a:r>
              <a:rPr lang="sv-SE" sz="2800" dirty="0"/>
              <a:t> </a:t>
            </a:r>
            <a:r>
              <a:rPr lang="sv-SE" sz="2800" baseline="-25000" dirty="0" smtClean="0"/>
              <a:t>NR </a:t>
            </a:r>
            <a:r>
              <a:rPr lang="sv-SE" sz="2800" dirty="0" smtClean="0"/>
              <a:t>= </a:t>
            </a:r>
            <a:r>
              <a:rPr lang="sv-SE" sz="2700" dirty="0" smtClean="0">
                <a:solidFill>
                  <a:prstClr val="black"/>
                </a:solidFill>
              </a:rPr>
              <a:t>N</a:t>
            </a:r>
            <a:r>
              <a:rPr lang="sv-SE" sz="2700" baseline="-25000" dirty="0" smtClean="0">
                <a:solidFill>
                  <a:prstClr val="black"/>
                </a:solidFill>
              </a:rPr>
              <a:t>freq</a:t>
            </a:r>
            <a:r>
              <a:rPr lang="sv-SE" sz="2700" baseline="-25000" dirty="0">
                <a:solidFill>
                  <a:prstClr val="black"/>
                </a:solidFill>
              </a:rPr>
              <a:t>, inter-RAT NR, NS</a:t>
            </a:r>
            <a:r>
              <a:rPr lang="sv-SE" sz="2900" baseline="-25000" dirty="0">
                <a:solidFill>
                  <a:prstClr val="black"/>
                </a:solidFill>
              </a:rPr>
              <a:t>A</a:t>
            </a:r>
            <a:r>
              <a:rPr lang="sv-SE" sz="2900" dirty="0">
                <a:solidFill>
                  <a:prstClr val="black"/>
                </a:solidFill>
              </a:rPr>
              <a:t> + </a:t>
            </a:r>
            <a:r>
              <a:rPr lang="sv-SE" sz="2900" dirty="0" smtClean="0">
                <a:solidFill>
                  <a:prstClr val="black"/>
                </a:solidFill>
              </a:rPr>
              <a:t>N</a:t>
            </a:r>
            <a:r>
              <a:rPr lang="sv-SE" sz="2900" baseline="-25000" dirty="0" smtClean="0">
                <a:solidFill>
                  <a:prstClr val="black"/>
                </a:solidFill>
              </a:rPr>
              <a:t>freq</a:t>
            </a:r>
            <a:r>
              <a:rPr lang="sv-SE" sz="2900" baseline="-25000" dirty="0">
                <a:solidFill>
                  <a:prstClr val="black"/>
                </a:solidFill>
              </a:rPr>
              <a:t>, inter-freq NR, </a:t>
            </a:r>
            <a:r>
              <a:rPr lang="sv-SE" sz="2900" baseline="-25000" dirty="0" smtClean="0">
                <a:solidFill>
                  <a:prstClr val="black"/>
                </a:solidFill>
              </a:rPr>
              <a:t>NSA,</a:t>
            </a:r>
            <a:r>
              <a:rPr lang="sv-SE" sz="2900" dirty="0" smtClean="0">
                <a:solidFill>
                  <a:prstClr val="black"/>
                </a:solidFill>
              </a:rPr>
              <a:t> where </a:t>
            </a:r>
            <a:r>
              <a:rPr lang="sv-SE" sz="2900" dirty="0">
                <a:solidFill>
                  <a:prstClr val="black"/>
                </a:solidFill>
              </a:rPr>
              <a:t>N</a:t>
            </a:r>
            <a:r>
              <a:rPr lang="sv-SE" sz="2900" baseline="-25000" dirty="0">
                <a:solidFill>
                  <a:prstClr val="black"/>
                </a:solidFill>
              </a:rPr>
              <a:t>freq, inter-RAT NR, </a:t>
            </a:r>
            <a:r>
              <a:rPr lang="sv-SE" sz="2900" baseline="-25000" dirty="0" smtClean="0">
                <a:solidFill>
                  <a:prstClr val="black"/>
                </a:solidFill>
              </a:rPr>
              <a:t>NSA </a:t>
            </a:r>
            <a:r>
              <a:rPr lang="sv-SE" sz="2900" dirty="0" smtClean="0"/>
              <a:t>is defined in 36.133 and </a:t>
            </a:r>
            <a:r>
              <a:rPr lang="sv-SE" sz="2900" dirty="0">
                <a:solidFill>
                  <a:prstClr val="black"/>
                </a:solidFill>
              </a:rPr>
              <a:t>N</a:t>
            </a:r>
            <a:r>
              <a:rPr lang="sv-SE" sz="2900" baseline="-25000" dirty="0">
                <a:solidFill>
                  <a:prstClr val="black"/>
                </a:solidFill>
              </a:rPr>
              <a:t>freq, inter-freq NR, NSA</a:t>
            </a:r>
            <a:r>
              <a:rPr lang="sv-SE" sz="2900" dirty="0" smtClean="0"/>
              <a:t> is defined in 38.133</a:t>
            </a:r>
          </a:p>
          <a:p>
            <a:pPr lvl="1"/>
            <a:r>
              <a:rPr lang="sv-SE" sz="2900" dirty="0" smtClean="0"/>
              <a:t>N</a:t>
            </a:r>
            <a:r>
              <a:rPr lang="sv-SE" sz="2900" baseline="-25000" dirty="0" smtClean="0"/>
              <a:t>freq,</a:t>
            </a:r>
            <a:r>
              <a:rPr lang="sv-SE" sz="2900" dirty="0" smtClean="0"/>
              <a:t> </a:t>
            </a:r>
            <a:r>
              <a:rPr lang="sv-SE" sz="2900" baseline="-25000" dirty="0" smtClean="0"/>
              <a:t>NSA</a:t>
            </a:r>
            <a:r>
              <a:rPr lang="sv-SE" sz="2900" dirty="0" smtClean="0"/>
              <a:t> is defined in one place (38.133)</a:t>
            </a:r>
          </a:p>
          <a:p>
            <a:pPr lvl="2"/>
            <a:r>
              <a:rPr lang="sv-SE" sz="2500" dirty="0" smtClean="0"/>
              <a:t>In 36.133, mention N</a:t>
            </a:r>
            <a:r>
              <a:rPr lang="sv-SE" sz="2500" baseline="-25000" dirty="0" smtClean="0"/>
              <a:t>freq,</a:t>
            </a:r>
            <a:r>
              <a:rPr lang="sv-SE" sz="2500" dirty="0" smtClean="0"/>
              <a:t> </a:t>
            </a:r>
            <a:r>
              <a:rPr lang="sv-SE" sz="2500" baseline="-25000" dirty="0" smtClean="0"/>
              <a:t>NSA</a:t>
            </a:r>
            <a:r>
              <a:rPr lang="sv-SE" sz="2500" dirty="0" smtClean="0"/>
              <a:t> but refer to 38.133</a:t>
            </a:r>
          </a:p>
          <a:p>
            <a:pPr lvl="1"/>
            <a:r>
              <a:rPr lang="sv-SE" sz="2900" dirty="0" smtClean="0"/>
              <a:t>N</a:t>
            </a:r>
            <a:r>
              <a:rPr lang="sv-SE" sz="2900" baseline="-25000" dirty="0" smtClean="0"/>
              <a:t>freq,</a:t>
            </a:r>
            <a:r>
              <a:rPr lang="sv-SE" sz="2900" dirty="0" smtClean="0"/>
              <a:t> </a:t>
            </a:r>
            <a:r>
              <a:rPr lang="sv-SE" sz="2900" baseline="-25000" dirty="0" smtClean="0"/>
              <a:t>NSA</a:t>
            </a:r>
            <a:r>
              <a:rPr lang="sv-SE" sz="2900" dirty="0" smtClean="0"/>
              <a:t> </a:t>
            </a:r>
            <a:r>
              <a:rPr lang="sv-SE" sz="2900" dirty="0"/>
              <a:t>is to be used for measurement period scaling</a:t>
            </a:r>
            <a:endParaRPr lang="sv-SE" sz="2900" dirty="0" smtClean="0"/>
          </a:p>
          <a:p>
            <a:pPr lvl="2"/>
            <a:r>
              <a:rPr lang="sv-SE" sz="2500" dirty="0" smtClean="0"/>
              <a:t>In 36.133: for inter-frequency LTE measurements and inter-RAT NR measurements for UE configured with NSA</a:t>
            </a:r>
          </a:p>
          <a:p>
            <a:pPr lvl="2"/>
            <a:r>
              <a:rPr lang="sv-SE" sz="2500" dirty="0" smtClean="0"/>
              <a:t>In 38.133</a:t>
            </a:r>
            <a:r>
              <a:rPr lang="sv-SE" sz="2500" dirty="0"/>
              <a:t>, </a:t>
            </a:r>
            <a:r>
              <a:rPr lang="sv-SE" sz="2500" dirty="0" smtClean="0"/>
              <a:t>for inter-frequency NR measurements </a:t>
            </a:r>
            <a:r>
              <a:rPr lang="sv-SE" sz="2500" dirty="0"/>
              <a:t>for UE configured with </a:t>
            </a:r>
            <a:r>
              <a:rPr lang="sv-SE" sz="2500" dirty="0" smtClean="0"/>
              <a:t>NSA</a:t>
            </a:r>
          </a:p>
          <a:p>
            <a:pPr marL="0" indent="0">
              <a:buNone/>
            </a:pPr>
            <a:r>
              <a:rPr lang="sv-SE" sz="2900" dirty="0" smtClean="0"/>
              <a:t>	Note: the possible overlap between </a:t>
            </a:r>
            <a:r>
              <a:rPr lang="sv-SE" sz="2900" dirty="0"/>
              <a:t>N</a:t>
            </a:r>
            <a:r>
              <a:rPr lang="sv-SE" sz="2900" baseline="-25000" dirty="0"/>
              <a:t>freq, inter-RAT NR, NSA</a:t>
            </a:r>
            <a:r>
              <a:rPr lang="sv-SE" sz="2900" dirty="0"/>
              <a:t> </a:t>
            </a:r>
            <a:r>
              <a:rPr lang="sv-SE" sz="2900" dirty="0" smtClean="0"/>
              <a:t>and </a:t>
            </a:r>
            <a:r>
              <a:rPr lang="sv-SE" sz="2900" dirty="0"/>
              <a:t>N</a:t>
            </a:r>
            <a:r>
              <a:rPr lang="sv-SE" sz="2900" baseline="-25000" dirty="0"/>
              <a:t>freq, inter-freq NR, NSA</a:t>
            </a:r>
            <a:r>
              <a:rPr lang="sv-SE" sz="2900" dirty="0" smtClean="0"/>
              <a:t> is FFS</a:t>
            </a:r>
            <a:endParaRPr lang="sv-SE" sz="2900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4619</TotalTime>
  <Words>206</Words>
  <Application>Microsoft Office PowerPoint</Application>
  <PresentationFormat>Custom</PresentationFormat>
  <Paragraphs>24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Methodology for Defining the Number of Frequency Layers</vt:lpstr>
      <vt:lpstr>Principles for Defining Frequency Layers for Monitoring with NR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281</cp:revision>
  <dcterms:created xsi:type="dcterms:W3CDTF">2016-04-13T15:12:29Z</dcterms:created>
  <dcterms:modified xsi:type="dcterms:W3CDTF">2017-11-17T19:10:26Z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