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66" r:id="rId4"/>
    <p:sldId id="264" r:id="rId5"/>
    <p:sldId id="268" r:id="rId6"/>
    <p:sldId id="270" r:id="rId7"/>
    <p:sldId id="269" r:id="rId8"/>
    <p:sldId id="271" r:id="rId9"/>
    <p:sldId id="267" r:id="rId10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7" d="100"/>
          <a:sy n="97" d="100"/>
        </p:scale>
        <p:origin x="96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ADACCB-BA62-5B4A-8935-A6E9EC220492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5B884-56F5-B54F-A3E2-33411CE23C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597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45B884-56F5-B54F-A3E2-33411CE23C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62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45B884-56F5-B54F-A3E2-33411CE23CB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23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43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653148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51836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61138" y="115906"/>
            <a:ext cx="2125662" cy="60102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91" y="115906"/>
            <a:ext cx="6229350" cy="60102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0612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70765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1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360375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279032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1786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510963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212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1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41729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30733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906"/>
            <a:ext cx="71294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/>
              <a:t>マスタ テキストの書式設定</a:t>
            </a:r>
          </a:p>
          <a:p>
            <a:pPr lvl="1"/>
            <a:r>
              <a:rPr lang="ja-JP" altLang="en-GB"/>
              <a:t>第 </a:t>
            </a:r>
            <a:r>
              <a:rPr lang="en-GB" altLang="ja-JP"/>
              <a:t>2 </a:t>
            </a:r>
            <a:r>
              <a:rPr lang="ja-JP" altLang="en-GB"/>
              <a:t>レベル</a:t>
            </a:r>
          </a:p>
          <a:p>
            <a:pPr lvl="2"/>
            <a:r>
              <a:rPr lang="ja-JP" altLang="en-GB"/>
              <a:t>第 </a:t>
            </a:r>
            <a:r>
              <a:rPr lang="en-GB" altLang="ja-JP"/>
              <a:t>3 </a:t>
            </a:r>
            <a:r>
              <a:rPr lang="ja-JP" altLang="en-GB"/>
              <a:t>レベル</a:t>
            </a:r>
          </a:p>
          <a:p>
            <a:pPr lvl="3"/>
            <a:r>
              <a:rPr lang="ja-JP" altLang="en-GB"/>
              <a:t>第 </a:t>
            </a:r>
            <a:r>
              <a:rPr lang="en-GB" altLang="ja-JP"/>
              <a:t>4 </a:t>
            </a:r>
            <a:r>
              <a:rPr lang="ja-JP" altLang="en-GB"/>
              <a:t>レベル</a:t>
            </a:r>
          </a:p>
          <a:p>
            <a:pPr lvl="4"/>
            <a:r>
              <a:rPr lang="ja-JP" altLang="en-GB"/>
              <a:t>第 </a:t>
            </a:r>
            <a:r>
              <a:rPr lang="en-GB" altLang="ja-JP"/>
              <a:t>5 </a:t>
            </a:r>
            <a:r>
              <a:rPr lang="ja-JP" altLang="en-GB"/>
              <a:t>レベル</a:t>
            </a:r>
          </a:p>
        </p:txBody>
      </p:sp>
      <p:pic>
        <p:nvPicPr>
          <p:cNvPr id="1028" name="Picture 7" descr="01_corp_brandlogo_S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235834" y="307979"/>
            <a:ext cx="176371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07959" y="981075"/>
            <a:ext cx="8893175" cy="0"/>
          </a:xfrm>
          <a:prstGeom prst="line">
            <a:avLst/>
          </a:prstGeom>
          <a:noFill/>
          <a:ln w="57150">
            <a:solidFill>
              <a:srgbClr val="CC0033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ja-JP" altLang="en-US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805863" y="6597667"/>
            <a:ext cx="37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5A1BF97-7ED4-488A-9D43-839425B34582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565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14500" y="2522300"/>
            <a:ext cx="6471518" cy="1470025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Conditions on single </a:t>
            </a:r>
            <a:r>
              <a:rPr lang="en-US" altLang="ja-JP" dirty="0" err="1">
                <a:solidFill>
                  <a:schemeClr val="tx1"/>
                </a:solidFill>
              </a:rPr>
              <a:t>Tx</a:t>
            </a:r>
            <a:r>
              <a:rPr lang="en-US" altLang="ja-JP" dirty="0">
                <a:solidFill>
                  <a:schemeClr val="tx1"/>
                </a:solidFill>
              </a:rPr>
              <a:t> switched UL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9326" y="4278075"/>
            <a:ext cx="7498874" cy="17526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NTT DOCOMO, INC. 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64459" y="186065"/>
            <a:ext cx="4566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b="1" dirty="0"/>
              <a:t>3GPP TSG-RAN </a:t>
            </a:r>
            <a:r>
              <a:rPr lang="en-US" sz="2000" b="1" dirty="0"/>
              <a:t>WG4#85 Meeting </a:t>
            </a:r>
          </a:p>
          <a:p>
            <a:r>
              <a:rPr lang="en-US" altLang="ja-JP" sz="2000" b="1" dirty="0"/>
              <a:t>Reno, Nevada, USA, Nov. 27 - Dec 1, 2017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2019" y="1419534"/>
            <a:ext cx="1954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/>
              <a:t>R4-1713184</a:t>
            </a:r>
            <a:endParaRPr kumimoji="1" lang="ja-JP" altLang="en-US" sz="2000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7399" y="1419534"/>
            <a:ext cx="4201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/>
              <a:t>Agenda item: </a:t>
            </a:r>
            <a:r>
              <a:rPr lang="en-US" altLang="ja-JP" sz="2000" b="1" dirty="0"/>
              <a:t>9.4.2</a:t>
            </a:r>
            <a:endParaRPr kumimoji="1" lang="en-US" altLang="ja-JP" sz="2000" b="1" dirty="0"/>
          </a:p>
          <a:p>
            <a:r>
              <a:rPr kumimoji="1" lang="en-US" altLang="ja-JP" sz="2000" b="1" dirty="0"/>
              <a:t>Document for: Approval </a:t>
            </a:r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00527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8491"/>
            <a:ext cx="8229600" cy="5257801"/>
          </a:xfrm>
        </p:spPr>
        <p:txBody>
          <a:bodyPr>
            <a:normAutofit lnSpcReduction="10000"/>
          </a:bodyPr>
          <a:lstStyle/>
          <a:p>
            <a:pPr marL="342900" lvl="1" indent="-342900">
              <a:buClr>
                <a:srgbClr val="CC0033"/>
              </a:buClr>
              <a:buFont typeface="Wingdings" pitchFamily="2" charset="2"/>
              <a:buChar char="l"/>
            </a:pPr>
            <a:r>
              <a:rPr lang="en-GB" altLang="ja-JP" sz="2000" b="1" dirty="0">
                <a:cs typeface="+mn-cs"/>
              </a:rPr>
              <a:t>RAN4#84bis approved a WF of R4-1711551.</a:t>
            </a:r>
            <a:endParaRPr lang="en-US" altLang="ja-JP" sz="2000" b="1" dirty="0">
              <a:cs typeface="+mn-cs"/>
            </a:endParaRPr>
          </a:p>
          <a:p>
            <a:pPr lvl="1"/>
            <a:r>
              <a:rPr lang="en-US" altLang="ja-JP" dirty="0"/>
              <a:t>Formula’s are used to define which channel combinations within difficult inter-band combinations are not affected by IM2 and 3</a:t>
            </a:r>
          </a:p>
          <a:p>
            <a:pPr lvl="2"/>
            <a:r>
              <a:rPr lang="en-US" dirty="0">
                <a:cs typeface="+mn-cs"/>
              </a:rPr>
              <a:t>In such case, simultaneous UL is mandatory</a:t>
            </a:r>
            <a:endParaRPr lang="en-GB" dirty="0">
              <a:cs typeface="+mn-cs"/>
            </a:endParaRPr>
          </a:p>
          <a:p>
            <a:pPr marL="342900" lvl="1" indent="-342900">
              <a:buClr>
                <a:srgbClr val="CC0033"/>
              </a:buClr>
              <a:buFont typeface="Wingdings" pitchFamily="2" charset="2"/>
              <a:buChar char="l"/>
            </a:pPr>
            <a:endParaRPr lang="en-GB" sz="2000" b="1" dirty="0">
              <a:cs typeface="+mn-cs"/>
            </a:endParaRPr>
          </a:p>
          <a:p>
            <a:pPr marL="342900" lvl="1" indent="-342900">
              <a:buClr>
                <a:srgbClr val="CC0033"/>
              </a:buClr>
              <a:buFont typeface="Wingdings" pitchFamily="2" charset="2"/>
              <a:buChar char="l"/>
            </a:pPr>
            <a:r>
              <a:rPr lang="en-GB" sz="2000" b="1" dirty="0">
                <a:cs typeface="+mn-cs"/>
              </a:rPr>
              <a:t>RAN4 still needs to clarify the conditions that a channel combination is defined as “difficult” within difficult inter-band combinations</a:t>
            </a:r>
          </a:p>
          <a:p>
            <a:pPr lvl="1"/>
            <a:r>
              <a:rPr lang="en-GB" altLang="ja-JP" dirty="0"/>
              <a:t>For example, RAN4 is going to discuss the</a:t>
            </a:r>
            <a:r>
              <a:rPr lang="en-US" altLang="ja-JP" dirty="0"/>
              <a:t> definition of UL and DL channels in formula from the following options.</a:t>
            </a:r>
          </a:p>
          <a:p>
            <a:pPr lvl="2"/>
            <a:r>
              <a:rPr lang="en-US" altLang="ja-JP" dirty="0"/>
              <a:t>Alt.1. spectrum holdings of a operator in a band</a:t>
            </a:r>
          </a:p>
          <a:p>
            <a:pPr lvl="2"/>
            <a:r>
              <a:rPr lang="en-US" altLang="ja-JP" dirty="0"/>
              <a:t>Alt.2. aggregated UE channel bandwidth configured by the network</a:t>
            </a:r>
          </a:p>
          <a:p>
            <a:pPr lvl="2"/>
            <a:r>
              <a:rPr lang="en-US" altLang="ja-JP" dirty="0"/>
              <a:t>Alt.3. transmission bandwidth</a:t>
            </a:r>
          </a:p>
          <a:p>
            <a:pPr lvl="1"/>
            <a:r>
              <a:rPr lang="en-US" altLang="ja-JP" sz="2000" dirty="0"/>
              <a:t>Other missing aspects not described in agreed WF also needs to be considered in detail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NW synchronization and UE measurement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IMD and DL channel locations in “difficult” channel combination</a:t>
            </a:r>
          </a:p>
          <a:p>
            <a:pPr lvl="2"/>
            <a:r>
              <a:rPr lang="en-US" dirty="0">
                <a:solidFill>
                  <a:srgbClr val="000000"/>
                </a:solidFill>
              </a:rPr>
              <a:t>IMD impact in time domain</a:t>
            </a:r>
            <a:endParaRPr lang="en-GB" dirty="0">
              <a:solidFill>
                <a:srgbClr val="000000"/>
              </a:solidFill>
            </a:endParaRPr>
          </a:p>
          <a:p>
            <a:pPr marL="0" lvl="1" indent="0">
              <a:buNone/>
            </a:pPr>
            <a:endParaRPr lang="en-GB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D3F808-D56A-4E0F-BC35-1C62FC8FD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387" y="115906"/>
            <a:ext cx="7560355" cy="865187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NW synchronization and UE measurement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1F9A2D-B673-47C8-B6B8-3D03BFA18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196975"/>
            <a:ext cx="8441871" cy="5327650"/>
          </a:xfrm>
        </p:spPr>
        <p:txBody>
          <a:bodyPr/>
          <a:lstStyle/>
          <a:p>
            <a:r>
              <a:rPr kumimoji="1" lang="en-US" altLang="ja-JP" b="1" dirty="0"/>
              <a:t>Proposal 1:</a:t>
            </a:r>
          </a:p>
          <a:p>
            <a:pPr lvl="1"/>
            <a:r>
              <a:rPr lang="en-US" altLang="ja-JP" dirty="0"/>
              <a:t>If all UE shall not support SSTD measurement for asynchronous NW, all of channel combinations should be defined as “Easy” even in difficult band combination</a:t>
            </a:r>
            <a:endParaRPr kumimoji="1" lang="en-US" altLang="ja-JP" dirty="0"/>
          </a:p>
          <a:p>
            <a:r>
              <a:rPr lang="en-US" altLang="ja-JP" b="1" dirty="0"/>
              <a:t>Background</a:t>
            </a:r>
            <a:r>
              <a:rPr kumimoji="1" lang="en-US" altLang="ja-JP" b="1" dirty="0"/>
              <a:t>:	</a:t>
            </a:r>
          </a:p>
          <a:p>
            <a:pPr lvl="1"/>
            <a:r>
              <a:rPr kumimoji="1" lang="en-US" altLang="ja-JP" dirty="0"/>
              <a:t>As pointed out </a:t>
            </a:r>
            <a:r>
              <a:rPr lang="en-US" altLang="ja-JP" dirty="0"/>
              <a:t>in our paper R4-1713185, only synchronous NW has been considered in RAN1 for single </a:t>
            </a:r>
            <a:r>
              <a:rPr lang="en-US" altLang="ja-JP" dirty="0" err="1"/>
              <a:t>Tx</a:t>
            </a:r>
            <a:r>
              <a:rPr lang="en-US" altLang="ja-JP" dirty="0"/>
              <a:t> switched UL</a:t>
            </a:r>
            <a:endParaRPr kumimoji="1" lang="en-US" altLang="ja-JP" dirty="0"/>
          </a:p>
          <a:p>
            <a:pPr lvl="1"/>
            <a:r>
              <a:rPr lang="en-US" altLang="ja-JP" dirty="0"/>
              <a:t>To enable time-switching agreed in RAN1 for asynchronous NW, </a:t>
            </a:r>
            <a:r>
              <a:rPr lang="en-US" altLang="ja-JP" dirty="0" err="1"/>
              <a:t>eNB</a:t>
            </a:r>
            <a:r>
              <a:rPr lang="en-US" altLang="ja-JP" dirty="0"/>
              <a:t> and </a:t>
            </a:r>
            <a:r>
              <a:rPr lang="en-US" altLang="ja-JP" dirty="0" err="1"/>
              <a:t>gNB</a:t>
            </a:r>
            <a:r>
              <a:rPr lang="en-US" altLang="ja-JP" dirty="0"/>
              <a:t> in DC operation need to share SFN/subframe/slot-boundary timing differences, e.g. obtained by SSTD measurement at UE side</a:t>
            </a:r>
          </a:p>
          <a:p>
            <a:pPr lvl="1"/>
            <a:endParaRPr kumimoji="1" lang="ja-JP" altLang="en-US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657D7ACC-5C83-408E-B9AC-61666C6421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88071"/>
              </p:ext>
            </p:extLst>
          </p:nvPr>
        </p:nvGraphicFramePr>
        <p:xfrm>
          <a:off x="2002095" y="4579275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FA6D36D-2C6B-415B-A073-8A3206222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747561"/>
              </p:ext>
            </p:extLst>
          </p:nvPr>
        </p:nvGraphicFramePr>
        <p:xfrm>
          <a:off x="1999515" y="4909902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388B67CD-F520-4A3C-B66F-E6F9C278D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2912045"/>
              </p:ext>
            </p:extLst>
          </p:nvPr>
        </p:nvGraphicFramePr>
        <p:xfrm>
          <a:off x="2208739" y="5406724"/>
          <a:ext cx="5473490" cy="27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349">
                  <a:extLst>
                    <a:ext uri="{9D8B030D-6E8A-4147-A177-3AD203B41FA5}">
                      <a16:colId xmlns:a16="http://schemas.microsoft.com/office/drawing/2014/main" val="292614087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0981502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456364091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07346694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224607167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88769559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1738805180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385878596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359084892"/>
                    </a:ext>
                  </a:extLst>
                </a:gridCol>
                <a:gridCol w="547349">
                  <a:extLst>
                    <a:ext uri="{9D8B030D-6E8A-4147-A177-3AD203B41FA5}">
                      <a16:colId xmlns:a16="http://schemas.microsoft.com/office/drawing/2014/main" val="2521641597"/>
                    </a:ext>
                  </a:extLst>
                </a:gridCol>
              </a:tblGrid>
              <a:tr h="23032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U</a:t>
                      </a:r>
                      <a:endParaRPr kumimoji="1" lang="ja-JP" altLang="en-US" dirty="0"/>
                    </a:p>
                  </a:txBody>
                  <a:tcPr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D</a:t>
                      </a:r>
                      <a:endParaRPr kumimoji="1" lang="ja-JP" altLang="en-US" dirty="0"/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2922591255"/>
                  </a:ext>
                </a:extLst>
              </a:tr>
            </a:tbl>
          </a:graphicData>
        </a:graphic>
      </p:graphicFrame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2D6D4C61-99CE-430A-AE03-6F4ADD4C8FE8}"/>
              </a:ext>
            </a:extLst>
          </p:cNvPr>
          <p:cNvCxnSpPr/>
          <p:nvPr/>
        </p:nvCxnSpPr>
        <p:spPr>
          <a:xfrm>
            <a:off x="7312854" y="5800336"/>
            <a:ext cx="68193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CBAAD7D-05BA-4F68-8648-41F45374B6E8}"/>
              </a:ext>
            </a:extLst>
          </p:cNvPr>
          <p:cNvSpPr txBox="1"/>
          <p:nvPr/>
        </p:nvSpPr>
        <p:spPr>
          <a:xfrm>
            <a:off x="8002531" y="5601747"/>
            <a:ext cx="572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time</a:t>
            </a:r>
            <a:endParaRPr kumimoji="1" lang="ja-JP" altLang="en-US" sz="1600" dirty="0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D9C464C-767D-4510-B511-B7911A17F074}"/>
              </a:ext>
            </a:extLst>
          </p:cNvPr>
          <p:cNvCxnSpPr/>
          <p:nvPr/>
        </p:nvCxnSpPr>
        <p:spPr>
          <a:xfrm>
            <a:off x="2539372" y="449962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CE55D5F-DE79-4814-97CD-C8DB61DDA8F1}"/>
              </a:ext>
            </a:extLst>
          </p:cNvPr>
          <p:cNvCxnSpPr/>
          <p:nvPr/>
        </p:nvCxnSpPr>
        <p:spPr>
          <a:xfrm>
            <a:off x="3652665" y="449962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D298B158-BCC7-4728-A099-2585B08A1553}"/>
              </a:ext>
            </a:extLst>
          </p:cNvPr>
          <p:cNvCxnSpPr/>
          <p:nvPr/>
        </p:nvCxnSpPr>
        <p:spPr>
          <a:xfrm>
            <a:off x="5264496" y="449704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CB8D2E1-95B7-4F75-BE2C-C5351D06A36E}"/>
              </a:ext>
            </a:extLst>
          </p:cNvPr>
          <p:cNvCxnSpPr/>
          <p:nvPr/>
        </p:nvCxnSpPr>
        <p:spPr>
          <a:xfrm>
            <a:off x="6377789" y="4497047"/>
            <a:ext cx="0" cy="140400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>
            <a:extLst>
              <a:ext uri="{FF2B5EF4-FFF2-40B4-BE49-F238E27FC236}">
                <a16:creationId xmlns:a16="http://schemas.microsoft.com/office/drawing/2014/main" id="{DE72BB1C-ABF4-4724-9500-D546294FF0B6}"/>
              </a:ext>
            </a:extLst>
          </p:cNvPr>
          <p:cNvCxnSpPr/>
          <p:nvPr/>
        </p:nvCxnSpPr>
        <p:spPr>
          <a:xfrm>
            <a:off x="2616861" y="5800341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2F97A3A5-BDC9-473C-AD63-065DF27C31E2}"/>
              </a:ext>
            </a:extLst>
          </p:cNvPr>
          <p:cNvCxnSpPr/>
          <p:nvPr/>
        </p:nvCxnSpPr>
        <p:spPr>
          <a:xfrm>
            <a:off x="5365227" y="5800341"/>
            <a:ext cx="9144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DAAE743-AC72-4EA5-8372-78E4E35FAFE8}"/>
              </a:ext>
            </a:extLst>
          </p:cNvPr>
          <p:cNvSpPr txBox="1"/>
          <p:nvPr/>
        </p:nvSpPr>
        <p:spPr>
          <a:xfrm>
            <a:off x="1570733" y="6093556"/>
            <a:ext cx="6811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rgbClr val="FF0000"/>
                </a:solidFill>
              </a:rPr>
              <a:t>In those periods, NW needs to avoid simultaneous UL in LTE and NR if single </a:t>
            </a:r>
            <a:r>
              <a:rPr lang="en-US" altLang="ja-JP" sz="1600" b="1" dirty="0" err="1">
                <a:solidFill>
                  <a:srgbClr val="FF0000"/>
                </a:solidFill>
              </a:rPr>
              <a:t>Tx</a:t>
            </a:r>
            <a:r>
              <a:rPr lang="en-US" altLang="ja-JP" sz="1600" b="1" dirty="0">
                <a:solidFill>
                  <a:srgbClr val="FF0000"/>
                </a:solidFill>
              </a:rPr>
              <a:t> should be applied</a:t>
            </a:r>
            <a:endParaRPr kumimoji="1" lang="ja-JP" altLang="en-US" sz="1600" b="1" dirty="0">
              <a:solidFill>
                <a:srgbClr val="FF0000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7598073-96F1-4840-814B-F05E33E7D704}"/>
              </a:ext>
            </a:extLst>
          </p:cNvPr>
          <p:cNvSpPr txBox="1"/>
          <p:nvPr/>
        </p:nvSpPr>
        <p:spPr>
          <a:xfrm>
            <a:off x="775573" y="4668411"/>
            <a:ext cx="10799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LTE FDD:</a:t>
            </a:r>
            <a:endParaRPr kumimoji="1" lang="ja-JP" altLang="en-US" sz="1600" dirty="0"/>
          </a:p>
        </p:txBody>
      </p:sp>
      <p:sp>
        <p:nvSpPr>
          <p:cNvPr id="17" name="左中かっこ 16">
            <a:extLst>
              <a:ext uri="{FF2B5EF4-FFF2-40B4-BE49-F238E27FC236}">
                <a16:creationId xmlns:a16="http://schemas.microsoft.com/office/drawing/2014/main" id="{DF2A011B-5536-4AFB-91C1-45BFACDD672B}"/>
              </a:ext>
            </a:extLst>
          </p:cNvPr>
          <p:cNvSpPr/>
          <p:nvPr/>
        </p:nvSpPr>
        <p:spPr>
          <a:xfrm>
            <a:off x="1810280" y="4531440"/>
            <a:ext cx="111747" cy="65278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269EEE6-2359-4C70-8C24-E155C0F0194D}"/>
              </a:ext>
            </a:extLst>
          </p:cNvPr>
          <p:cNvSpPr txBox="1"/>
          <p:nvPr/>
        </p:nvSpPr>
        <p:spPr>
          <a:xfrm>
            <a:off x="741322" y="5409746"/>
            <a:ext cx="1189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/>
              <a:t>NR TDD:</a:t>
            </a:r>
          </a:p>
          <a:p>
            <a:pPr algn="ctr"/>
            <a:r>
              <a:rPr lang="en-US" altLang="ja-JP" sz="1600" dirty="0"/>
              <a:t>(in </a:t>
            </a:r>
            <a:r>
              <a:rPr lang="en-US" altLang="ja-JP" sz="1600" dirty="0" err="1"/>
              <a:t>async</a:t>
            </a:r>
            <a:r>
              <a:rPr lang="en-US" altLang="ja-JP" sz="1600" dirty="0"/>
              <a:t>.) 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40936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5C044A6-DCD8-445C-B3F7-4F852AF21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Definition of DL and UL channels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AF4B81D4-4C8A-4C83-BE40-FDA16CC713E3}"/>
              </a:ext>
            </a:extLst>
          </p:cNvPr>
          <p:cNvSpPr txBox="1">
            <a:spLocks/>
          </p:cNvSpPr>
          <p:nvPr/>
        </p:nvSpPr>
        <p:spPr bwMode="auto">
          <a:xfrm>
            <a:off x="457199" y="1196975"/>
            <a:ext cx="8441871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C0033"/>
              </a:buClr>
              <a:buFont typeface="Wingdings" pitchFamily="2" charset="2"/>
              <a:buChar char="l"/>
              <a:defRPr kumimoji="1"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b="1" kern="0" dirty="0"/>
              <a:t>Proposal 2:</a:t>
            </a:r>
          </a:p>
          <a:p>
            <a:pPr lvl="1"/>
            <a:r>
              <a:rPr lang="en-US" altLang="ja-JP" kern="0" dirty="0"/>
              <a:t>Define DL and UL channels as Alt.3, i.e. transmission bandwidth</a:t>
            </a:r>
            <a:endParaRPr lang="en-US" altLang="ja-JP" b="1" kern="0" dirty="0"/>
          </a:p>
          <a:p>
            <a:r>
              <a:rPr lang="en-US" altLang="ja-JP" b="1" kern="0" dirty="0"/>
              <a:t>Background :	</a:t>
            </a:r>
          </a:p>
          <a:p>
            <a:pPr lvl="1"/>
            <a:r>
              <a:rPr lang="en-US" altLang="ja-JP" kern="0" dirty="0"/>
              <a:t>Agreed Formula:</a:t>
            </a:r>
          </a:p>
          <a:p>
            <a:pPr lvl="2"/>
            <a:r>
              <a:rPr lang="en-US" altLang="ja-JP" kern="0" dirty="0"/>
              <a:t>Interference bandwidth: IBW = |a| x CBW1 + |b| x CBW2</a:t>
            </a:r>
          </a:p>
          <a:p>
            <a:pPr lvl="3"/>
            <a:r>
              <a:rPr lang="en-US" altLang="ja-JP" kern="0" dirty="0"/>
              <a:t>|a| + |b| = 2 (or 3)</a:t>
            </a:r>
          </a:p>
          <a:p>
            <a:pPr lvl="3"/>
            <a:r>
              <a:rPr lang="en-US" altLang="ja-JP" kern="0" dirty="0">
                <a:solidFill>
                  <a:srgbClr val="0000FF"/>
                </a:solidFill>
              </a:rPr>
              <a:t>CBW1 and CBW2 are UL channels</a:t>
            </a:r>
          </a:p>
          <a:p>
            <a:pPr lvl="2"/>
            <a:r>
              <a:rPr lang="en-US" altLang="ja-JP" kern="0" dirty="0"/>
              <a:t>Center frequency of IBW:  </a:t>
            </a:r>
            <a:r>
              <a:rPr lang="en-US" altLang="ja-JP" kern="0" dirty="0" err="1"/>
              <a:t>fIBW</a:t>
            </a:r>
            <a:r>
              <a:rPr lang="en-US" altLang="ja-JP" kern="0" dirty="0"/>
              <a:t> = a x f1 + b x f2</a:t>
            </a:r>
          </a:p>
          <a:p>
            <a:pPr lvl="3"/>
            <a:r>
              <a:rPr lang="en-US" altLang="ja-JP" kern="0" dirty="0"/>
              <a:t>f1 and f2 are center frequency of each UL channel </a:t>
            </a:r>
          </a:p>
          <a:p>
            <a:pPr lvl="2"/>
            <a:r>
              <a:rPr lang="en-US" altLang="ja-JP" kern="0" dirty="0"/>
              <a:t>The range of IMD 2 (or 3):  [</a:t>
            </a:r>
            <a:r>
              <a:rPr lang="en-US" altLang="ja-JP" kern="0" dirty="0" err="1"/>
              <a:t>fIBW</a:t>
            </a:r>
            <a:r>
              <a:rPr lang="en-US" altLang="ja-JP" kern="0" dirty="0"/>
              <a:t> – IBW/2, </a:t>
            </a:r>
            <a:r>
              <a:rPr lang="en-US" altLang="ja-JP" kern="0" dirty="0" err="1"/>
              <a:t>fIBW</a:t>
            </a:r>
            <a:r>
              <a:rPr lang="en-US" altLang="ja-JP" kern="0" dirty="0"/>
              <a:t> + IBW/2]</a:t>
            </a:r>
          </a:p>
          <a:p>
            <a:pPr lvl="1"/>
            <a:r>
              <a:rPr lang="en-US" altLang="ja-JP" kern="0" dirty="0"/>
              <a:t>Alternatives of UL and DL channels </a:t>
            </a:r>
          </a:p>
          <a:p>
            <a:pPr lvl="2"/>
            <a:r>
              <a:rPr lang="en-US" altLang="ja-JP" kern="0" dirty="0"/>
              <a:t>Alt.1. spectrum holdings of a operator in a band</a:t>
            </a:r>
          </a:p>
          <a:p>
            <a:pPr lvl="2"/>
            <a:r>
              <a:rPr lang="en-US" altLang="ja-JP" kern="0" dirty="0"/>
              <a:t>Alt.2. aggregated UE channel bandwidth configured by the network</a:t>
            </a:r>
          </a:p>
          <a:p>
            <a:pPr lvl="2"/>
            <a:r>
              <a:rPr lang="en-US" altLang="ja-JP" kern="0" dirty="0"/>
              <a:t>Alt.3. transmission </a:t>
            </a:r>
            <a:r>
              <a:rPr lang="en-US" altLang="ja-JP" kern="0" dirty="0" err="1"/>
              <a:t>bandwidthIn</a:t>
            </a:r>
            <a:r>
              <a:rPr lang="en-US" altLang="ja-JP" kern="0" dirty="0"/>
              <a:t> agreed formula, the definition of DL and UL Alt.3. transmission bandwidth</a:t>
            </a:r>
          </a:p>
          <a:p>
            <a:pPr lvl="1"/>
            <a:r>
              <a:rPr lang="en-US" altLang="ja-JP" kern="0" dirty="0">
                <a:solidFill>
                  <a:srgbClr val="0000FF"/>
                </a:solidFill>
              </a:rPr>
              <a:t>Actual IMD location is derived by only Alt.3, hence there is no reason to use another alternatives</a:t>
            </a:r>
          </a:p>
          <a:p>
            <a:pPr marL="457200" lvl="1" indent="0">
              <a:buNone/>
            </a:pPr>
            <a:endParaRPr lang="ja-JP" altLang="en-US" kern="0" dirty="0"/>
          </a:p>
        </p:txBody>
      </p:sp>
    </p:spTree>
    <p:extLst>
      <p:ext uri="{BB962C8B-B14F-4D97-AF65-F5344CB8AC3E}">
        <p14:creationId xmlns:p14="http://schemas.microsoft.com/office/powerpoint/2010/main" val="2164897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7D78E5-ADCE-422F-BC06-5094AFD9D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IMD and DL channel locations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B22E61-5AD1-468B-9926-17A367EFA7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Proposal 3:</a:t>
            </a:r>
          </a:p>
          <a:p>
            <a:pPr lvl="1"/>
            <a:r>
              <a:rPr lang="en-US" altLang="ja-JP" dirty="0"/>
              <a:t>Channel combination is defined as difficult if more than 50% of DL channel suffers from IMD2 (or 3) in frequency domain</a:t>
            </a:r>
          </a:p>
          <a:p>
            <a:pPr lvl="1"/>
            <a:r>
              <a:rPr lang="en-US" altLang="ja-JP" dirty="0"/>
              <a:t>Specific conditions are described in slide #6 and #7</a:t>
            </a:r>
          </a:p>
          <a:p>
            <a:pPr lvl="1"/>
            <a:endParaRPr lang="en-US" altLang="ja-JP" dirty="0"/>
          </a:p>
          <a:p>
            <a:r>
              <a:rPr lang="en-US" altLang="ja-JP" b="1" dirty="0"/>
              <a:t>Background:</a:t>
            </a:r>
            <a:endParaRPr kumimoji="1" lang="en-US" altLang="ja-JP" b="1" dirty="0"/>
          </a:p>
          <a:p>
            <a:pPr lvl="1"/>
            <a:r>
              <a:rPr kumimoji="1" lang="en-US" altLang="ja-JP" dirty="0"/>
              <a:t>It is still under that relationship between IMD2 (or 3) and DL channel</a:t>
            </a:r>
          </a:p>
          <a:p>
            <a:pPr lvl="1"/>
            <a:r>
              <a:rPr kumimoji="1" lang="en-US" altLang="ja-JP" dirty="0"/>
              <a:t>Single </a:t>
            </a:r>
            <a:r>
              <a:rPr kumimoji="1" lang="en-US" altLang="ja-JP" dirty="0" err="1"/>
              <a:t>Tx</a:t>
            </a:r>
            <a:r>
              <a:rPr kumimoji="1" lang="en-US" altLang="ja-JP" dirty="0"/>
              <a:t> switch should not be allowed if most of DL channel does not suffer from IMD2 (or 3) </a:t>
            </a:r>
            <a:endParaRPr kumimoji="1" lang="ja-JP" altLang="en-US" dirty="0"/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7EAC4B4C-8E10-419B-93EC-21D13A093FC1}"/>
              </a:ext>
            </a:extLst>
          </p:cNvPr>
          <p:cNvCxnSpPr/>
          <p:nvPr/>
        </p:nvCxnSpPr>
        <p:spPr>
          <a:xfrm>
            <a:off x="6380204" y="5489392"/>
            <a:ext cx="2283871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CD0A513-F9CB-4BF9-BEB2-A5C393F760C5}"/>
              </a:ext>
            </a:extLst>
          </p:cNvPr>
          <p:cNvSpPr/>
          <p:nvPr/>
        </p:nvSpPr>
        <p:spPr>
          <a:xfrm>
            <a:off x="6571591" y="5024443"/>
            <a:ext cx="988826" cy="464949"/>
          </a:xfrm>
          <a:prstGeom prst="rect">
            <a:avLst/>
          </a:prstGeom>
          <a:gradFill rotWithShape="1">
            <a:gsLst>
              <a:gs pos="0">
                <a:srgbClr val="4472C4">
                  <a:satMod val="103000"/>
                  <a:lumMod val="102000"/>
                  <a:tint val="94000"/>
                </a:srgbClr>
              </a:gs>
              <a:gs pos="50000">
                <a:srgbClr val="4472C4">
                  <a:satMod val="110000"/>
                  <a:lumMod val="100000"/>
                  <a:shade val="100000"/>
                </a:srgbClr>
              </a:gs>
              <a:gs pos="100000">
                <a:srgbClr val="4472C4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4472C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rPr>
              <a:t>DL channel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Yu Gothic" panose="020B0400000000000000" pitchFamily="50" charset="-128"/>
              <a:cs typeface="+mn-cs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996744D-A0A9-402A-970D-A99A16BFC53A}"/>
              </a:ext>
            </a:extLst>
          </p:cNvPr>
          <p:cNvSpPr/>
          <p:nvPr/>
        </p:nvSpPr>
        <p:spPr>
          <a:xfrm>
            <a:off x="6810410" y="5021724"/>
            <a:ext cx="1633363" cy="464949"/>
          </a:xfrm>
          <a:prstGeom prst="rect">
            <a:avLst/>
          </a:prstGeom>
          <a:solidFill>
            <a:srgbClr val="FFC000">
              <a:alpha val="41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rPr>
              <a:t>IMD2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Yu Gothic" panose="020B0400000000000000" pitchFamily="50" charset="-128"/>
              <a:cs typeface="+mn-cs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28EBBE0F-F083-4AA2-8626-AC4179C789DE}"/>
              </a:ext>
            </a:extLst>
          </p:cNvPr>
          <p:cNvGrpSpPr/>
          <p:nvPr/>
        </p:nvGrpSpPr>
        <p:grpSpPr>
          <a:xfrm>
            <a:off x="727525" y="4986099"/>
            <a:ext cx="2594852" cy="633024"/>
            <a:chOff x="906004" y="2723394"/>
            <a:chExt cx="3151943" cy="633024"/>
          </a:xfrm>
        </p:grpSpPr>
        <p:cxnSp>
          <p:nvCxnSpPr>
            <p:cNvPr id="9" name="直線矢印コネクタ 8">
              <a:extLst>
                <a:ext uri="{FF2B5EF4-FFF2-40B4-BE49-F238E27FC236}">
                  <a16:creationId xmlns:a16="http://schemas.microsoft.com/office/drawing/2014/main" id="{DE9178BF-339C-4A5B-99AB-AC3F44A0479A}"/>
                </a:ext>
              </a:extLst>
            </p:cNvPr>
            <p:cNvCxnSpPr/>
            <p:nvPr/>
          </p:nvCxnSpPr>
          <p:spPr>
            <a:xfrm>
              <a:off x="906004" y="3188343"/>
              <a:ext cx="2774197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B2A72067-76F1-422A-943B-5A11E75CA277}"/>
                </a:ext>
              </a:extLst>
            </p:cNvPr>
            <p:cNvSpPr txBox="1"/>
            <p:nvPr/>
          </p:nvSpPr>
          <p:spPr>
            <a:xfrm>
              <a:off x="3757695" y="3017864"/>
              <a:ext cx="3002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</a:rPr>
                <a:t>f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E689FA47-5736-4C2C-A078-213117B02FAE}"/>
                </a:ext>
              </a:extLst>
            </p:cNvPr>
            <p:cNvSpPr/>
            <p:nvPr/>
          </p:nvSpPr>
          <p:spPr>
            <a:xfrm>
              <a:off x="946545" y="2723394"/>
              <a:ext cx="1201118" cy="464949"/>
            </a:xfrm>
            <a:prstGeom prst="rect">
              <a:avLst/>
            </a:prstGeom>
            <a:gradFill rotWithShape="1">
              <a:gsLst>
                <a:gs pos="0">
                  <a:srgbClr val="4472C4">
                    <a:satMod val="103000"/>
                    <a:lumMod val="102000"/>
                    <a:tint val="94000"/>
                  </a:srgbClr>
                </a:gs>
                <a:gs pos="50000">
                  <a:srgbClr val="4472C4">
                    <a:satMod val="110000"/>
                    <a:lumMod val="100000"/>
                    <a:shade val="100000"/>
                  </a:srgbClr>
                </a:gs>
                <a:gs pos="100000">
                  <a:srgbClr val="4472C4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  <a:cs typeface="+mn-cs"/>
                </a:rPr>
                <a:t>DL channel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E689665-2574-418F-8D99-4988F3662EA3}"/>
                </a:ext>
              </a:extLst>
            </p:cNvPr>
            <p:cNvSpPr/>
            <p:nvPr/>
          </p:nvSpPr>
          <p:spPr>
            <a:xfrm>
              <a:off x="2422842" y="2723394"/>
              <a:ext cx="1168137" cy="464949"/>
            </a:xfrm>
            <a:prstGeom prst="rect">
              <a:avLst/>
            </a:prstGeom>
            <a:solidFill>
              <a:srgbClr val="FFC000">
                <a:alpha val="41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  <a:cs typeface="+mn-cs"/>
                </a:rPr>
                <a:t>IMD2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endParaRPr>
            </a:p>
          </p:txBody>
        </p:sp>
      </p:grp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2DD6E46B-8BE8-4392-8916-E3351F974E0A}"/>
              </a:ext>
            </a:extLst>
          </p:cNvPr>
          <p:cNvGrpSpPr/>
          <p:nvPr/>
        </p:nvGrpSpPr>
        <p:grpSpPr>
          <a:xfrm>
            <a:off x="3635181" y="5004653"/>
            <a:ext cx="2594852" cy="633024"/>
            <a:chOff x="906004" y="2723394"/>
            <a:chExt cx="3151943" cy="633024"/>
          </a:xfrm>
        </p:grpSpPr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C247E820-6246-4ADF-9F27-7414C596BFD1}"/>
                </a:ext>
              </a:extLst>
            </p:cNvPr>
            <p:cNvCxnSpPr/>
            <p:nvPr/>
          </p:nvCxnSpPr>
          <p:spPr>
            <a:xfrm>
              <a:off x="906004" y="3188343"/>
              <a:ext cx="2774197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3199791B-0C87-428D-9E78-5DB191328242}"/>
                </a:ext>
              </a:extLst>
            </p:cNvPr>
            <p:cNvSpPr txBox="1"/>
            <p:nvPr/>
          </p:nvSpPr>
          <p:spPr>
            <a:xfrm>
              <a:off x="3757695" y="3017864"/>
              <a:ext cx="3002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</a:rPr>
                <a:t>f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7108A889-F4BD-430D-A447-8706ADE51F6D}"/>
                </a:ext>
              </a:extLst>
            </p:cNvPr>
            <p:cNvSpPr/>
            <p:nvPr/>
          </p:nvSpPr>
          <p:spPr>
            <a:xfrm>
              <a:off x="1138479" y="2723394"/>
              <a:ext cx="1201118" cy="464949"/>
            </a:xfrm>
            <a:prstGeom prst="rect">
              <a:avLst/>
            </a:prstGeom>
            <a:gradFill rotWithShape="1">
              <a:gsLst>
                <a:gs pos="0">
                  <a:srgbClr val="4472C4">
                    <a:satMod val="103000"/>
                    <a:lumMod val="102000"/>
                    <a:tint val="94000"/>
                  </a:srgbClr>
                </a:gs>
                <a:gs pos="50000">
                  <a:srgbClr val="4472C4">
                    <a:satMod val="110000"/>
                    <a:lumMod val="100000"/>
                    <a:shade val="100000"/>
                  </a:srgbClr>
                </a:gs>
                <a:gs pos="100000">
                  <a:srgbClr val="4472C4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  <a:cs typeface="+mn-cs"/>
                </a:rPr>
                <a:t>DL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  <a:cs typeface="+mn-cs"/>
                </a:rPr>
                <a:t>channel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B17AF1A1-6554-4C29-BE7E-12BEE25561BC}"/>
                </a:ext>
              </a:extLst>
            </p:cNvPr>
            <p:cNvSpPr/>
            <p:nvPr/>
          </p:nvSpPr>
          <p:spPr>
            <a:xfrm>
              <a:off x="1983714" y="2723394"/>
              <a:ext cx="1332854" cy="464949"/>
            </a:xfrm>
            <a:prstGeom prst="rect">
              <a:avLst/>
            </a:prstGeom>
            <a:solidFill>
              <a:srgbClr val="FFC000">
                <a:alpha val="41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  <a:cs typeface="+mn-cs"/>
                </a:rPr>
                <a:t>IMD2</a:t>
              </a:r>
              <a:endPara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  <a:cs typeface="+mn-cs"/>
              </a:endParaRPr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AD15FDA-0B87-4B5A-B8A7-399C05FDA3CE}"/>
              </a:ext>
            </a:extLst>
          </p:cNvPr>
          <p:cNvSpPr txBox="1"/>
          <p:nvPr/>
        </p:nvSpPr>
        <p:spPr>
          <a:xfrm>
            <a:off x="1584331" y="5700245"/>
            <a:ext cx="1167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1" u="sng" kern="0" dirty="0">
                <a:latin typeface="Calibri"/>
                <a:ea typeface="Yu Gothic" panose="020B0400000000000000" pitchFamily="50" charset="-128"/>
              </a:rPr>
              <a:t>Easy</a:t>
            </a:r>
            <a:endParaRPr kumimoji="0" lang="ja-JP" altLang="en-US" sz="1800" b="1" i="0" u="sng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4F1582E-087F-4603-B169-77D18B3B851A}"/>
              </a:ext>
            </a:extLst>
          </p:cNvPr>
          <p:cNvSpPr txBox="1"/>
          <p:nvPr/>
        </p:nvSpPr>
        <p:spPr>
          <a:xfrm>
            <a:off x="7054812" y="5674696"/>
            <a:ext cx="1114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1" u="sng" kern="0" dirty="0">
                <a:solidFill>
                  <a:srgbClr val="0000FF"/>
                </a:solidFill>
                <a:latin typeface="Calibri"/>
                <a:ea typeface="Yu Gothic" panose="020B0400000000000000" pitchFamily="50" charset="-128"/>
              </a:rPr>
              <a:t>Difficult</a:t>
            </a:r>
            <a:endParaRPr kumimoji="0" lang="ja-JP" altLang="en-US" sz="1800" b="1" i="0" u="sng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AB9EF3D-A84D-4E25-90CA-B4E7D3604339}"/>
              </a:ext>
            </a:extLst>
          </p:cNvPr>
          <p:cNvSpPr txBox="1"/>
          <p:nvPr/>
        </p:nvSpPr>
        <p:spPr>
          <a:xfrm>
            <a:off x="3914657" y="5656968"/>
            <a:ext cx="1492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Easy</a:t>
            </a:r>
            <a:endParaRPr kumimoji="0" lang="ja-JP" altLang="en-US" sz="1800" b="1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58366A2E-4B17-4EC7-87AA-66D362381C88}"/>
              </a:ext>
            </a:extLst>
          </p:cNvPr>
          <p:cNvCxnSpPr/>
          <p:nvPr/>
        </p:nvCxnSpPr>
        <p:spPr>
          <a:xfrm>
            <a:off x="4458152" y="4914091"/>
            <a:ext cx="357241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64725EB-B214-4446-AC72-3D7F4D9B039E}"/>
              </a:ext>
            </a:extLst>
          </p:cNvPr>
          <p:cNvSpPr txBox="1"/>
          <p:nvPr/>
        </p:nvSpPr>
        <p:spPr>
          <a:xfrm>
            <a:off x="3599190" y="4499479"/>
            <a:ext cx="1802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b="1" u="sng" kern="0" dirty="0">
                <a:solidFill>
                  <a:srgbClr val="FF0000"/>
                </a:solidFill>
                <a:latin typeface="Calibri"/>
                <a:ea typeface="Yu Gothic" panose="020B0400000000000000" pitchFamily="50" charset="-128"/>
              </a:rPr>
              <a:t>Less than 50%</a:t>
            </a:r>
            <a:endParaRPr kumimoji="0" lang="ja-JP" altLang="en-US" sz="1800" b="1" i="0" u="sng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6FCA32F8-633A-4900-B25C-3D6A9B4217FD}"/>
              </a:ext>
            </a:extLst>
          </p:cNvPr>
          <p:cNvCxnSpPr>
            <a:cxnSpLocks/>
          </p:cNvCxnSpPr>
          <p:nvPr/>
        </p:nvCxnSpPr>
        <p:spPr>
          <a:xfrm flipV="1">
            <a:off x="6810410" y="4912153"/>
            <a:ext cx="741026" cy="1938"/>
          </a:xfrm>
          <a:prstGeom prst="straightConnector1">
            <a:avLst/>
          </a:prstGeom>
          <a:ln>
            <a:solidFill>
              <a:srgbClr val="0000FF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758C0AAE-4BAC-4624-A564-6E9F78155B1A}"/>
              </a:ext>
            </a:extLst>
          </p:cNvPr>
          <p:cNvSpPr txBox="1"/>
          <p:nvPr/>
        </p:nvSpPr>
        <p:spPr>
          <a:xfrm>
            <a:off x="6163076" y="4497541"/>
            <a:ext cx="17779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sng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More than 50%</a:t>
            </a:r>
            <a:endParaRPr kumimoji="0" lang="ja-JP" altLang="en-US" sz="1800" b="1" i="0" u="sng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21311C9-DE50-4E95-AAB9-BF82AB0C7EF8}"/>
              </a:ext>
            </a:extLst>
          </p:cNvPr>
          <p:cNvSpPr txBox="1"/>
          <p:nvPr/>
        </p:nvSpPr>
        <p:spPr>
          <a:xfrm>
            <a:off x="3103595" y="5274131"/>
            <a:ext cx="203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f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71B06C5-5F3F-499A-AE57-C67214ACE974}"/>
              </a:ext>
            </a:extLst>
          </p:cNvPr>
          <p:cNvSpPr txBox="1"/>
          <p:nvPr/>
        </p:nvSpPr>
        <p:spPr>
          <a:xfrm>
            <a:off x="5982849" y="5274131"/>
            <a:ext cx="203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f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970E867-64C1-4421-9DA5-BE646F04BFE2}"/>
              </a:ext>
            </a:extLst>
          </p:cNvPr>
          <p:cNvSpPr txBox="1"/>
          <p:nvPr/>
        </p:nvSpPr>
        <p:spPr>
          <a:xfrm>
            <a:off x="8715166" y="5304067"/>
            <a:ext cx="2034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f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74252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C2DAD1-31EB-46E1-B477-581662417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IMD and DL channel locations (cont.)</a:t>
            </a:r>
            <a:endParaRPr kumimoji="1" lang="ja-JP" altLang="en-US" dirty="0"/>
          </a:p>
        </p:txBody>
      </p:sp>
      <p:sp>
        <p:nvSpPr>
          <p:cNvPr id="4" name="コンテンツ プレースホルダー 4">
            <a:extLst>
              <a:ext uri="{FF2B5EF4-FFF2-40B4-BE49-F238E27FC236}">
                <a16:creationId xmlns:a16="http://schemas.microsoft.com/office/drawing/2014/main" id="{02401218-BB25-457F-9585-DC849B725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327650"/>
          </a:xfrm>
        </p:spPr>
        <p:txBody>
          <a:bodyPr/>
          <a:lstStyle/>
          <a:p>
            <a:r>
              <a:rPr lang="en-US" altLang="ja-JP" b="1" dirty="0"/>
              <a:t>IMD formula (same as previous agreement)</a:t>
            </a:r>
          </a:p>
          <a:p>
            <a:pPr lvl="1"/>
            <a:r>
              <a:rPr lang="en-US" altLang="ja-JP" sz="1600" dirty="0"/>
              <a:t>Interference bandwidth: IBW = |a| x TxBW1 + |b| x TxBW2</a:t>
            </a:r>
          </a:p>
          <a:p>
            <a:pPr lvl="2"/>
            <a:r>
              <a:rPr lang="en-US" altLang="ja-JP" sz="1200" dirty="0"/>
              <a:t>|a| + |b| = 2 </a:t>
            </a:r>
            <a:r>
              <a:rPr lang="ja-JP" altLang="en-US" sz="1200" dirty="0"/>
              <a:t>（</a:t>
            </a:r>
            <a:r>
              <a:rPr lang="en-US" altLang="ja-JP" sz="1200" dirty="0"/>
              <a:t>for 2</a:t>
            </a:r>
            <a:r>
              <a:rPr lang="en-US" altLang="ja-JP" sz="1200" baseline="30000" dirty="0"/>
              <a:t>nd</a:t>
            </a:r>
            <a:r>
              <a:rPr lang="en-US" altLang="ja-JP" sz="1200" dirty="0"/>
              <a:t> order IMD</a:t>
            </a:r>
            <a:r>
              <a:rPr lang="ja-JP" altLang="en-US" sz="1200" dirty="0"/>
              <a:t>）</a:t>
            </a:r>
            <a:endParaRPr lang="en-US" altLang="ja-JP" sz="1200" dirty="0"/>
          </a:p>
          <a:p>
            <a:pPr lvl="1"/>
            <a:r>
              <a:rPr lang="en-US" altLang="ja-JP" sz="1600" dirty="0"/>
              <a:t>Center frequency of IBW:  </a:t>
            </a:r>
            <a:r>
              <a:rPr lang="en-US" altLang="ja-JP" sz="1600" dirty="0" err="1"/>
              <a:t>f</a:t>
            </a:r>
            <a:r>
              <a:rPr lang="en-US" altLang="ja-JP" sz="1000" dirty="0" err="1"/>
              <a:t>IBW</a:t>
            </a:r>
            <a:r>
              <a:rPr lang="en-US" altLang="ja-JP" sz="1600" dirty="0"/>
              <a:t> = a x f1 + b x f2</a:t>
            </a:r>
          </a:p>
          <a:p>
            <a:pPr lvl="2"/>
            <a:r>
              <a:rPr lang="en-US" altLang="ja-JP" sz="1200" dirty="0"/>
              <a:t>f1 and f2 are center frequency of each UL signal</a:t>
            </a:r>
          </a:p>
          <a:p>
            <a:pPr lvl="2"/>
            <a:endParaRPr lang="en-US" altLang="ja-JP" dirty="0"/>
          </a:p>
          <a:p>
            <a:r>
              <a:rPr lang="en-US" altLang="ja-JP" b="1" dirty="0"/>
              <a:t>Terminology</a:t>
            </a:r>
          </a:p>
          <a:p>
            <a:pPr lvl="1"/>
            <a:r>
              <a:rPr lang="en-US" altLang="ja-JP" sz="1400" dirty="0"/>
              <a:t>Rx frequency range: [</a:t>
            </a:r>
            <a:r>
              <a:rPr lang="en-US" altLang="ja-JP" sz="1400" dirty="0" err="1"/>
              <a:t>f</a:t>
            </a:r>
            <a:r>
              <a:rPr lang="en-US" altLang="ja-JP" sz="1050" dirty="0" err="1"/>
              <a:t>rx_low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f</a:t>
            </a:r>
            <a:r>
              <a:rPr lang="en-US" altLang="ja-JP" sz="1050" dirty="0" err="1"/>
              <a:t>rx_high</a:t>
            </a:r>
            <a:r>
              <a:rPr lang="en-US" altLang="ja-JP" sz="1400" dirty="0"/>
              <a:t>]</a:t>
            </a:r>
          </a:p>
          <a:p>
            <a:pPr lvl="1"/>
            <a:r>
              <a:rPr lang="en-US" altLang="ja-JP" sz="1400" dirty="0"/>
              <a:t>Rx channel bandwidth: </a:t>
            </a:r>
            <a:r>
              <a:rPr lang="en-US" altLang="ja-JP" sz="1400" dirty="0" err="1"/>
              <a:t>RxBW</a:t>
            </a:r>
            <a:r>
              <a:rPr lang="en-US" altLang="ja-JP" sz="1400" dirty="0"/>
              <a:t> = </a:t>
            </a:r>
            <a:r>
              <a:rPr lang="en-US" altLang="ja-JP" sz="1400" dirty="0" err="1"/>
              <a:t>f</a:t>
            </a:r>
            <a:r>
              <a:rPr lang="en-US" altLang="ja-JP" sz="1050" dirty="0" err="1"/>
              <a:t>rx_high</a:t>
            </a:r>
            <a:r>
              <a:rPr lang="en-US" altLang="ja-JP" sz="1400" dirty="0"/>
              <a:t> - </a:t>
            </a:r>
            <a:r>
              <a:rPr lang="en-US" altLang="ja-JP" sz="1400" dirty="0" err="1"/>
              <a:t>f</a:t>
            </a:r>
            <a:r>
              <a:rPr lang="en-US" altLang="ja-JP" sz="1050" dirty="0" err="1"/>
              <a:t>rx_low</a:t>
            </a:r>
            <a:endParaRPr lang="en-US" altLang="ja-JP" sz="1400" dirty="0"/>
          </a:p>
          <a:p>
            <a:pPr lvl="1"/>
            <a:r>
              <a:rPr lang="en-US" altLang="ja-JP" sz="1400" dirty="0"/>
              <a:t>IMD range: [f</a:t>
            </a:r>
            <a:r>
              <a:rPr lang="en-US" altLang="ja-JP" sz="1050" dirty="0"/>
              <a:t>IM</a:t>
            </a:r>
            <a:r>
              <a:rPr lang="en-US" altLang="ja-JP" sz="1100" dirty="0"/>
              <a:t>2_low</a:t>
            </a:r>
            <a:r>
              <a:rPr lang="en-US" altLang="ja-JP" sz="1400" dirty="0"/>
              <a:t>, f</a:t>
            </a:r>
            <a:r>
              <a:rPr lang="en-US" altLang="ja-JP" sz="1050" dirty="0"/>
              <a:t>IM2_high</a:t>
            </a:r>
            <a:r>
              <a:rPr lang="en-US" altLang="ja-JP" sz="1400" dirty="0"/>
              <a:t>] = [</a:t>
            </a:r>
            <a:r>
              <a:rPr lang="en-US" altLang="ja-JP" sz="1400" dirty="0" err="1"/>
              <a:t>f</a:t>
            </a:r>
            <a:r>
              <a:rPr lang="en-US" altLang="ja-JP" sz="1050" dirty="0" err="1"/>
              <a:t>IBW</a:t>
            </a:r>
            <a:r>
              <a:rPr lang="en-US" altLang="ja-JP" sz="1400" dirty="0"/>
              <a:t> – IBW/2, </a:t>
            </a:r>
            <a:r>
              <a:rPr lang="en-US" altLang="ja-JP" sz="1400" dirty="0" err="1"/>
              <a:t>f</a:t>
            </a:r>
            <a:r>
              <a:rPr lang="en-US" altLang="ja-JP" sz="1000" dirty="0" err="1"/>
              <a:t>IBW</a:t>
            </a:r>
            <a:r>
              <a:rPr lang="en-US" altLang="ja-JP" sz="1400" dirty="0"/>
              <a:t> + IBW/2]</a:t>
            </a:r>
            <a:r>
              <a:rPr lang="ja-JP" altLang="en-US" sz="1400" dirty="0"/>
              <a:t> </a:t>
            </a:r>
            <a:r>
              <a:rPr lang="en-US" altLang="ja-JP" sz="1400" dirty="0"/>
              <a:t>= [a x f1 + b x f2 – (|a| x TxBW1 + |b| x TxBW2) / 2, a x f1 + b x f2 + (|a| x TxBW1 + |b| x TxBW2) / 2]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92AB3218-A7B7-42DC-8B2B-BB1862096C27}"/>
              </a:ext>
            </a:extLst>
          </p:cNvPr>
          <p:cNvGrpSpPr/>
          <p:nvPr/>
        </p:nvGrpSpPr>
        <p:grpSpPr>
          <a:xfrm>
            <a:off x="1528001" y="4590434"/>
            <a:ext cx="6017067" cy="1262498"/>
            <a:chOff x="971600" y="4628430"/>
            <a:chExt cx="6606596" cy="1585335"/>
          </a:xfrm>
        </p:grpSpPr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7D2EADBA-B934-40AF-849D-996CBAB5981D}"/>
                </a:ext>
              </a:extLst>
            </p:cNvPr>
            <p:cNvCxnSpPr/>
            <p:nvPr/>
          </p:nvCxnSpPr>
          <p:spPr>
            <a:xfrm>
              <a:off x="5818445" y="4978712"/>
              <a:ext cx="0" cy="65847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7E8FDA0A-958B-44B7-A8A9-32AF60E68728}"/>
                </a:ext>
              </a:extLst>
            </p:cNvPr>
            <p:cNvCxnSpPr/>
            <p:nvPr/>
          </p:nvCxnSpPr>
          <p:spPr>
            <a:xfrm>
              <a:off x="1259632" y="5637189"/>
              <a:ext cx="5899956" cy="0"/>
            </a:xfrm>
            <a:prstGeom prst="straightConnector1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triangle"/>
            </a:ln>
            <a:effectLst/>
          </p:spPr>
        </p:cxnSp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46E6727A-E1F2-4301-A0AD-AF5414F81379}"/>
                </a:ext>
              </a:extLst>
            </p:cNvPr>
            <p:cNvSpPr txBox="1"/>
            <p:nvPr/>
          </p:nvSpPr>
          <p:spPr>
            <a:xfrm>
              <a:off x="7324394" y="5466710"/>
              <a:ext cx="253802" cy="34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f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18CF1141-4A7C-42FE-B01C-C970BD9B395E}"/>
                </a:ext>
              </a:extLst>
            </p:cNvPr>
            <p:cNvSpPr/>
            <p:nvPr/>
          </p:nvSpPr>
          <p:spPr>
            <a:xfrm>
              <a:off x="1345852" y="5172240"/>
              <a:ext cx="2102596" cy="464949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Rx channel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0FD50AEF-9FF3-4ED9-8E74-207660BF71E0}"/>
                </a:ext>
              </a:extLst>
            </p:cNvPr>
            <p:cNvSpPr/>
            <p:nvPr/>
          </p:nvSpPr>
          <p:spPr>
            <a:xfrm>
              <a:off x="971600" y="4794046"/>
              <a:ext cx="706136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f</a:t>
              </a:r>
              <a:r>
                <a:rPr kumimoji="1" lang="en-US" altLang="ja-JP" sz="10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rx_low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C26A27C-669F-4678-B1F3-239374A2400C}"/>
                </a:ext>
              </a:extLst>
            </p:cNvPr>
            <p:cNvSpPr/>
            <p:nvPr/>
          </p:nvSpPr>
          <p:spPr>
            <a:xfrm>
              <a:off x="3016399" y="4803338"/>
              <a:ext cx="765978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f</a:t>
              </a:r>
              <a:r>
                <a:rPr kumimoji="1" lang="en-US" altLang="ja-JP" sz="10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rx_high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52755053-AAA2-49B4-8ACC-487ED4CEFB86}"/>
                </a:ext>
              </a:extLst>
            </p:cNvPr>
            <p:cNvSpPr/>
            <p:nvPr/>
          </p:nvSpPr>
          <p:spPr>
            <a:xfrm>
              <a:off x="4304561" y="4803338"/>
              <a:ext cx="834620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f</a:t>
              </a:r>
              <a:r>
                <a:rPr kumimoji="1" lang="en-US" altLang="ja-JP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IM2_low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B38868BC-FCE0-4274-B4BC-7293F0753619}"/>
                </a:ext>
              </a:extLst>
            </p:cNvPr>
            <p:cNvSpPr/>
            <p:nvPr/>
          </p:nvSpPr>
          <p:spPr>
            <a:xfrm>
              <a:off x="6459742" y="4803338"/>
              <a:ext cx="894463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f</a:t>
              </a:r>
              <a:r>
                <a:rPr kumimoji="1" lang="en-US" altLang="ja-JP" sz="105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IM2_high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cxnSp>
          <p:nvCxnSpPr>
            <p:cNvPr id="14" name="直線矢印コネクタ 13">
              <a:extLst>
                <a:ext uri="{FF2B5EF4-FFF2-40B4-BE49-F238E27FC236}">
                  <a16:creationId xmlns:a16="http://schemas.microsoft.com/office/drawing/2014/main" id="{E1498DA8-B89B-4DEC-ABE9-B581EE5D1E08}"/>
                </a:ext>
              </a:extLst>
            </p:cNvPr>
            <p:cNvCxnSpPr/>
            <p:nvPr/>
          </p:nvCxnSpPr>
          <p:spPr>
            <a:xfrm>
              <a:off x="4716016" y="5805264"/>
              <a:ext cx="2253821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1F798464-3DB6-4CE5-8B85-25913FA379F7}"/>
                </a:ext>
              </a:extLst>
            </p:cNvPr>
            <p:cNvSpPr/>
            <p:nvPr/>
          </p:nvSpPr>
          <p:spPr>
            <a:xfrm>
              <a:off x="5508104" y="5827285"/>
              <a:ext cx="575892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IBW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3E0C7498-8313-4000-A557-42EE04E8FB3D}"/>
                </a:ext>
              </a:extLst>
            </p:cNvPr>
            <p:cNvCxnSpPr/>
            <p:nvPr/>
          </p:nvCxnSpPr>
          <p:spPr>
            <a:xfrm>
              <a:off x="1310067" y="5805264"/>
              <a:ext cx="2081595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0049CA78-1BE2-40C2-A525-ACA705AD0632}"/>
                </a:ext>
              </a:extLst>
            </p:cNvPr>
            <p:cNvSpPr/>
            <p:nvPr/>
          </p:nvSpPr>
          <p:spPr>
            <a:xfrm>
              <a:off x="1979712" y="5827285"/>
              <a:ext cx="762458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RxBW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3D0F68F6-02EE-4706-84D9-C789846F9CF9}"/>
                </a:ext>
              </a:extLst>
            </p:cNvPr>
            <p:cNvSpPr/>
            <p:nvPr/>
          </p:nvSpPr>
          <p:spPr>
            <a:xfrm>
              <a:off x="4716016" y="5172240"/>
              <a:ext cx="2253821" cy="464949"/>
            </a:xfrm>
            <a:prstGeom prst="rect">
              <a:avLst/>
            </a:prstGeom>
            <a:solidFill>
              <a:srgbClr val="FFC000">
                <a:alpha val="41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ＭＳ Ｐゴシック" panose="020B0600070205080204" pitchFamily="50" charset="-128"/>
                  <a:cs typeface="+mn-cs"/>
                </a:rPr>
                <a:t>IMD2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6D48372E-2174-434D-B141-7018CD986855}"/>
                </a:ext>
              </a:extLst>
            </p:cNvPr>
            <p:cNvSpPr/>
            <p:nvPr/>
          </p:nvSpPr>
          <p:spPr>
            <a:xfrm>
              <a:off x="5553160" y="4628430"/>
              <a:ext cx="549491" cy="3864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f</a:t>
              </a:r>
              <a:r>
                <a:rPr kumimoji="1" lang="en-US" altLang="ja-JP" sz="105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charset="-128"/>
                  <a:cs typeface="+mn-cs"/>
                </a:rPr>
                <a:t>IBW</a:t>
              </a:r>
              <a:endPara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8537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7D78E5-ADCE-422F-BC06-5094AFD9D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IMD and DL channel locations (cont.)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9B22E61-5AD1-468B-9926-17A367EFA7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21467"/>
            <a:ext cx="8229600" cy="5327650"/>
          </a:xfrm>
        </p:spPr>
        <p:txBody>
          <a:bodyPr/>
          <a:lstStyle/>
          <a:p>
            <a:endParaRPr kumimoji="1" lang="ja-JP" altLang="en-US" dirty="0"/>
          </a:p>
        </p:txBody>
      </p:sp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DA2575C9-1F87-4274-B915-FFF635520C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495148"/>
              </p:ext>
            </p:extLst>
          </p:nvPr>
        </p:nvGraphicFramePr>
        <p:xfrm>
          <a:off x="370136" y="1106944"/>
          <a:ext cx="8496000" cy="5338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chemeClr val="tx1"/>
                          </a:solidFill>
                        </a:rPr>
                        <a:t>Case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chemeClr val="tx1"/>
                          </a:solidFill>
                        </a:rPr>
                        <a:t>Condition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>
                          <a:solidFill>
                            <a:schemeClr val="tx1"/>
                          </a:solidFill>
                        </a:rPr>
                        <a:t>Example</a:t>
                      </a:r>
                      <a:r>
                        <a:rPr kumimoji="1" lang="en-US" altLang="ja-JP" sz="1600" baseline="0" dirty="0">
                          <a:solidFill>
                            <a:schemeClr val="tx1"/>
                          </a:solidFill>
                        </a:rPr>
                        <a:t> figure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Case1</a:t>
                      </a:r>
                    </a:p>
                    <a:p>
                      <a:pPr algn="ctr"/>
                      <a:r>
                        <a:rPr kumimoji="1" lang="en-US" altLang="ja-JP" sz="1600" baseline="0" dirty="0">
                          <a:solidFill>
                            <a:srgbClr val="FF0000"/>
                          </a:solidFill>
                        </a:rPr>
                        <a:t>Easy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-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rx_low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f</a:t>
                      </a:r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IM2_high </a:t>
                      </a: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  <a:p>
                      <a:pPr algn="l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Case2</a:t>
                      </a:r>
                    </a:p>
                    <a:p>
                      <a:pPr algn="ctr"/>
                      <a:r>
                        <a:rPr kumimoji="1" lang="en-US" altLang="ja-JP" sz="1600" baseline="0" dirty="0">
                          <a:solidFill>
                            <a:srgbClr val="FF0000"/>
                          </a:solidFill>
                        </a:rPr>
                        <a:t>Easy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-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rx_high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&lt;= f</a:t>
                      </a:r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Case3</a:t>
                      </a:r>
                    </a:p>
                    <a:p>
                      <a:pPr algn="ctr"/>
                      <a:r>
                        <a:rPr kumimoji="1" lang="en-US" altLang="ja-JP" sz="1600" baseline="0" dirty="0">
                          <a:solidFill>
                            <a:srgbClr val="FF0000"/>
                          </a:solidFill>
                        </a:rPr>
                        <a:t>Easy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en-US" altLang="ja-JP" sz="1600" dirty="0">
                          <a:solidFill>
                            <a:srgbClr val="000000"/>
                          </a:solidFill>
                        </a:rPr>
                        <a:t>- </a:t>
                      </a:r>
                      <a:r>
                        <a:rPr lang="en-US" altLang="ja-JP" sz="1600" dirty="0" err="1">
                          <a:solidFill>
                            <a:srgbClr val="000000"/>
                          </a:solidFill>
                        </a:rPr>
                        <a:t>f</a:t>
                      </a:r>
                      <a:r>
                        <a:rPr lang="en-US" altLang="ja-JP" sz="1200" dirty="0" err="1">
                          <a:solidFill>
                            <a:srgbClr val="000000"/>
                          </a:solidFill>
                        </a:rPr>
                        <a:t>rx_high</a:t>
                      </a:r>
                      <a:r>
                        <a:rPr lang="en-US" altLang="ja-JP" sz="1600" dirty="0">
                          <a:solidFill>
                            <a:srgbClr val="000000"/>
                          </a:solidFill>
                        </a:rPr>
                        <a:t> &gt;= f</a:t>
                      </a:r>
                      <a:r>
                        <a:rPr lang="en-US" altLang="ja-JP" sz="1200" dirty="0">
                          <a:solidFill>
                            <a:srgbClr val="000000"/>
                          </a:solidFill>
                        </a:rPr>
                        <a:t>IM2_high</a:t>
                      </a:r>
                      <a:r>
                        <a:rPr lang="en-US" altLang="ja-JP" sz="1600" dirty="0">
                          <a:solidFill>
                            <a:srgbClr val="000000"/>
                          </a:solidFill>
                        </a:rPr>
                        <a:t> &gt; f</a:t>
                      </a:r>
                      <a:r>
                        <a:rPr lang="en-US" altLang="ja-JP" sz="1200" dirty="0">
                          <a:solidFill>
                            <a:srgbClr val="000000"/>
                          </a:solidFill>
                        </a:rPr>
                        <a:t>IM2_low</a:t>
                      </a:r>
                      <a:r>
                        <a:rPr lang="en-US" altLang="ja-JP" sz="1600" dirty="0">
                          <a:solidFill>
                            <a:srgbClr val="000000"/>
                          </a:solidFill>
                        </a:rPr>
                        <a:t> &gt;= </a:t>
                      </a:r>
                      <a:r>
                        <a:rPr lang="en-US" altLang="ja-JP" sz="1600" dirty="0" err="1">
                          <a:solidFill>
                            <a:srgbClr val="000000"/>
                          </a:solidFill>
                        </a:rPr>
                        <a:t>f</a:t>
                      </a:r>
                      <a:r>
                        <a:rPr lang="en-US" altLang="ja-JP" sz="1100" dirty="0" err="1">
                          <a:solidFill>
                            <a:srgbClr val="000000"/>
                          </a:solidFill>
                        </a:rPr>
                        <a:t>rx_low</a:t>
                      </a:r>
                      <a:r>
                        <a:rPr lang="en-US" altLang="ja-JP" sz="160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kumimoji="1" lang="ja-JP" alt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　 </a:t>
                      </a: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-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IBW &lt;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RxBW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x 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50%</a:t>
                      </a: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Case4</a:t>
                      </a:r>
                    </a:p>
                    <a:p>
                      <a:pPr algn="ctr"/>
                      <a:r>
                        <a:rPr kumimoji="1" lang="en-US" altLang="ja-JP" sz="1600" baseline="0" dirty="0">
                          <a:solidFill>
                            <a:srgbClr val="FF0000"/>
                          </a:solidFill>
                        </a:rPr>
                        <a:t>Easy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- 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IM2_high</a:t>
                      </a:r>
                      <a:r>
                        <a:rPr kumimoji="1" lang="ja-JP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&gt;=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rx_high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f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IM2_low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rx_low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- 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IM2_high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– f</a:t>
                      </a:r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IM2_low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&lt;=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RxBW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x 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50%</a:t>
                      </a:r>
                      <a:endParaRPr kumimoji="1" lang="en-US" altLang="ja-JP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Case5</a:t>
                      </a:r>
                    </a:p>
                    <a:p>
                      <a:pPr algn="ctr"/>
                      <a:r>
                        <a:rPr kumimoji="1" lang="en-US" altLang="ja-JP" sz="1600" baseline="0" dirty="0">
                          <a:solidFill>
                            <a:srgbClr val="FF0000"/>
                          </a:solidFill>
                        </a:rPr>
                        <a:t>Easy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-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rx_high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f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IM2_high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</a:t>
                      </a:r>
                      <a:r>
                        <a:rPr kumimoji="1" lang="en-US" altLang="ja-JP" sz="16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rx_low</a:t>
                      </a: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&gt;= f</a:t>
                      </a:r>
                      <a:r>
                        <a:rPr kumimoji="1" lang="en-US" altLang="ja-JP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IM2_low</a:t>
                      </a:r>
                      <a:endParaRPr kumimoji="1" lang="en-US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- f</a:t>
                      </a:r>
                      <a:r>
                        <a:rPr kumimoji="1" lang="en-US" altLang="ja-JP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IM2_high 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–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f</a:t>
                      </a:r>
                      <a:r>
                        <a:rPr kumimoji="1" lang="en-US" altLang="ja-JP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rx_low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&lt;= </a:t>
                      </a:r>
                      <a:r>
                        <a:rPr kumimoji="1" lang="en-US" altLang="ja-JP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RxBW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x </a:t>
                      </a: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50% </a:t>
                      </a:r>
                      <a:endParaRPr kumimoji="1" lang="en-US" altLang="ja-JP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charset="0"/>
                        <a:ea typeface="ＭＳ Ｐゴシック" charset="-128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u="sng" dirty="0">
                          <a:solidFill>
                            <a:schemeClr val="tx1"/>
                          </a:solidFill>
                        </a:rPr>
                        <a:t>Case6</a:t>
                      </a:r>
                    </a:p>
                    <a:p>
                      <a:pPr algn="ctr"/>
                      <a:r>
                        <a:rPr kumimoji="1" lang="en-US" altLang="ja-JP" sz="1600" dirty="0">
                          <a:solidFill>
                            <a:srgbClr val="0000FF"/>
                          </a:solidFill>
                        </a:rPr>
                        <a:t>Difficult</a:t>
                      </a:r>
                      <a:endParaRPr kumimoji="1" lang="ja-JP" altLang="en-US" sz="1600" dirty="0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168400" algn="l"/>
                        </a:tabLst>
                        <a:defRPr/>
                      </a:pPr>
                      <a:r>
                        <a:rPr kumimoji="1" lang="en-US" altLang="ja-JP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charset="0"/>
                          <a:ea typeface="ＭＳ Ｐゴシック" charset="-128"/>
                          <a:cs typeface="+mn-cs"/>
                        </a:rPr>
                        <a:t> - other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899F5DAE-1A8A-4521-B55F-546A004433B7}"/>
              </a:ext>
            </a:extLst>
          </p:cNvPr>
          <p:cNvCxnSpPr/>
          <p:nvPr/>
        </p:nvCxnSpPr>
        <p:spPr>
          <a:xfrm>
            <a:off x="6069053" y="3615259"/>
            <a:ext cx="2413476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34AD7216-FE52-4CE9-A0A2-40EB9ABF36B4}"/>
              </a:ext>
            </a:extLst>
          </p:cNvPr>
          <p:cNvSpPr/>
          <p:nvPr/>
        </p:nvSpPr>
        <p:spPr>
          <a:xfrm>
            <a:off x="6641909" y="3392893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0AC0141-F8EA-4515-A01C-25537EA5AC02}"/>
              </a:ext>
            </a:extLst>
          </p:cNvPr>
          <p:cNvSpPr/>
          <p:nvPr/>
        </p:nvSpPr>
        <p:spPr>
          <a:xfrm>
            <a:off x="7101427" y="3392892"/>
            <a:ext cx="504000" cy="224478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1CB2F9E2-B92E-4B46-A0BB-D6D393B87D75}"/>
              </a:ext>
            </a:extLst>
          </p:cNvPr>
          <p:cNvCxnSpPr/>
          <p:nvPr/>
        </p:nvCxnSpPr>
        <p:spPr>
          <a:xfrm>
            <a:off x="6069053" y="2811763"/>
            <a:ext cx="2413476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3B07FCE3-FAE8-4D16-949E-5D3786E1486A}"/>
              </a:ext>
            </a:extLst>
          </p:cNvPr>
          <p:cNvSpPr/>
          <p:nvPr/>
        </p:nvSpPr>
        <p:spPr>
          <a:xfrm>
            <a:off x="6104323" y="2589397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FEB39BD4-3483-42F0-930B-D699DC1C24BD}"/>
              </a:ext>
            </a:extLst>
          </p:cNvPr>
          <p:cNvSpPr/>
          <p:nvPr/>
        </p:nvSpPr>
        <p:spPr>
          <a:xfrm>
            <a:off x="7355335" y="2589396"/>
            <a:ext cx="791775" cy="214433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cxnSp>
        <p:nvCxnSpPr>
          <p:cNvPr id="31" name="直線矢印コネクタ 30">
            <a:extLst>
              <a:ext uri="{FF2B5EF4-FFF2-40B4-BE49-F238E27FC236}">
                <a16:creationId xmlns:a16="http://schemas.microsoft.com/office/drawing/2014/main" id="{22DEDA39-969C-48A2-B6F8-83E6313BC9FA}"/>
              </a:ext>
            </a:extLst>
          </p:cNvPr>
          <p:cNvCxnSpPr>
            <a:cxnSpLocks/>
          </p:cNvCxnSpPr>
          <p:nvPr/>
        </p:nvCxnSpPr>
        <p:spPr>
          <a:xfrm>
            <a:off x="5829300" y="1931105"/>
            <a:ext cx="2626613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89D6161-F0F3-4F65-B3D3-FB14A41AC1A0}"/>
              </a:ext>
            </a:extLst>
          </p:cNvPr>
          <p:cNvSpPr txBox="1"/>
          <p:nvPr/>
        </p:nvSpPr>
        <p:spPr>
          <a:xfrm>
            <a:off x="8523330" y="1849571"/>
            <a:ext cx="54502" cy="307777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black"/>
                </a:solidFill>
                <a:latin typeface="Calibri"/>
                <a:ea typeface="ＭＳ Ｐゴシック" panose="020B0600070205080204" pitchFamily="50" charset="-128"/>
              </a:rPr>
              <a:t>f</a:t>
            </a:r>
            <a:endParaRPr kumimoji="0" lang="ja-JP" altLang="en-US" sz="1400" kern="0" dirty="0">
              <a:solidFill>
                <a:prstClr val="black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E9D8C94B-4BF9-4ACE-B109-B891185A4FC1}"/>
              </a:ext>
            </a:extLst>
          </p:cNvPr>
          <p:cNvSpPr/>
          <p:nvPr/>
        </p:nvSpPr>
        <p:spPr>
          <a:xfrm>
            <a:off x="7021684" y="1708739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E68A4A1F-4683-4731-8464-47BA646EA39A}"/>
              </a:ext>
            </a:extLst>
          </p:cNvPr>
          <p:cNvSpPr/>
          <p:nvPr/>
        </p:nvSpPr>
        <p:spPr>
          <a:xfrm>
            <a:off x="5961008" y="1708738"/>
            <a:ext cx="936000" cy="214433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CCAD5102-07A1-4E94-9668-DB94DD8AD383}"/>
              </a:ext>
            </a:extLst>
          </p:cNvPr>
          <p:cNvCxnSpPr/>
          <p:nvPr/>
        </p:nvCxnSpPr>
        <p:spPr>
          <a:xfrm>
            <a:off x="6010430" y="4467947"/>
            <a:ext cx="2413476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E4CCB556-8C60-42FC-B0D7-EBB3292ECD3A}"/>
              </a:ext>
            </a:extLst>
          </p:cNvPr>
          <p:cNvSpPr/>
          <p:nvPr/>
        </p:nvSpPr>
        <p:spPr>
          <a:xfrm>
            <a:off x="6530465" y="4245581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D68AC39E-464B-488C-B0AA-80102AAED013}"/>
              </a:ext>
            </a:extLst>
          </p:cNvPr>
          <p:cNvSpPr/>
          <p:nvPr/>
        </p:nvSpPr>
        <p:spPr>
          <a:xfrm>
            <a:off x="7142867" y="4245580"/>
            <a:ext cx="703186" cy="214433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72A20718-94D1-4F9E-870F-0FDE1CD97756}"/>
              </a:ext>
            </a:extLst>
          </p:cNvPr>
          <p:cNvCxnSpPr/>
          <p:nvPr/>
        </p:nvCxnSpPr>
        <p:spPr>
          <a:xfrm>
            <a:off x="6046956" y="5332043"/>
            <a:ext cx="2413476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257A91DA-353F-46AA-9E5D-3FB1C80C293C}"/>
              </a:ext>
            </a:extLst>
          </p:cNvPr>
          <p:cNvSpPr/>
          <p:nvPr/>
        </p:nvSpPr>
        <p:spPr>
          <a:xfrm>
            <a:off x="6577286" y="5109677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082F431-4AF0-4516-BF0B-1EF311F546EE}"/>
              </a:ext>
            </a:extLst>
          </p:cNvPr>
          <p:cNvSpPr/>
          <p:nvPr/>
        </p:nvSpPr>
        <p:spPr>
          <a:xfrm>
            <a:off x="6325592" y="5109676"/>
            <a:ext cx="703186" cy="214433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DD4EEAB2-054B-45FF-AE6F-7E8D84F825A5}"/>
              </a:ext>
            </a:extLst>
          </p:cNvPr>
          <p:cNvCxnSpPr/>
          <p:nvPr/>
        </p:nvCxnSpPr>
        <p:spPr>
          <a:xfrm>
            <a:off x="6046956" y="6170739"/>
            <a:ext cx="2413476" cy="0"/>
          </a:xfrm>
          <a:prstGeom prst="straightConnector1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triangle"/>
          </a:ln>
          <a:effectLst/>
        </p:spPr>
      </p:cxn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AFE28590-ABFE-4FFA-9B01-35472C926827}"/>
              </a:ext>
            </a:extLst>
          </p:cNvPr>
          <p:cNvSpPr/>
          <p:nvPr/>
        </p:nvSpPr>
        <p:spPr>
          <a:xfrm>
            <a:off x="6767911" y="5948373"/>
            <a:ext cx="1171468" cy="214432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Rx channel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9CBD96BD-0EC5-4D9E-BF95-C388B98CB951}"/>
              </a:ext>
            </a:extLst>
          </p:cNvPr>
          <p:cNvSpPr/>
          <p:nvPr/>
        </p:nvSpPr>
        <p:spPr>
          <a:xfrm>
            <a:off x="6516216" y="5948372"/>
            <a:ext cx="1541907" cy="222367"/>
          </a:xfrm>
          <a:prstGeom prst="rect">
            <a:avLst/>
          </a:prstGeom>
          <a:solidFill>
            <a:srgbClr val="FFC000">
              <a:alpha val="41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prstClr val="white"/>
                </a:solidFill>
                <a:latin typeface="Calibri"/>
                <a:ea typeface="ＭＳ Ｐゴシック" panose="020B0600070205080204" pitchFamily="50" charset="-128"/>
              </a:rPr>
              <a:t>IMD2</a:t>
            </a:r>
            <a:endParaRPr kumimoji="0" lang="ja-JP" altLang="en-US" sz="1400" kern="0" dirty="0">
              <a:solidFill>
                <a:prstClr val="white"/>
              </a:solidFill>
              <a:latin typeface="Calibri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51131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93F35-4B92-4DCC-9B96-4E6D59C01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IMD impact in time domain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6B68FB2-8B27-4598-A19B-72C117318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b="1" dirty="0"/>
              <a:t>Proposal 4:</a:t>
            </a:r>
          </a:p>
          <a:p>
            <a:pPr lvl="1"/>
            <a:r>
              <a:rPr lang="en-US" altLang="ja-JP" dirty="0"/>
              <a:t>Define difficult channel considering IMD impact on DL channel in time domain </a:t>
            </a:r>
          </a:p>
          <a:p>
            <a:r>
              <a:rPr lang="en-US" altLang="ja-JP" b="1" dirty="0"/>
              <a:t>Background:</a:t>
            </a:r>
          </a:p>
          <a:p>
            <a:pPr lvl="1"/>
            <a:r>
              <a:rPr lang="en-US" altLang="ja-JP" dirty="0"/>
              <a:t>In some cases as shown in blow figures, IMD2 (or 3) does not impact on DL channel in certain time instance</a:t>
            </a:r>
          </a:p>
          <a:p>
            <a:pPr marL="457200" lvl="1" indent="0">
              <a:buNone/>
            </a:pP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3A015D5-D2FE-48E0-A2FF-AB3A0B86B4EC}"/>
              </a:ext>
            </a:extLst>
          </p:cNvPr>
          <p:cNvSpPr txBox="1"/>
          <p:nvPr/>
        </p:nvSpPr>
        <p:spPr>
          <a:xfrm>
            <a:off x="326571" y="3282041"/>
            <a:ext cx="4008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u="sng" dirty="0">
                <a:solidFill>
                  <a:srgbClr val="0000FF"/>
                </a:solidFill>
              </a:rPr>
              <a:t>1. Different numerology between LTE and NR</a:t>
            </a:r>
            <a:endParaRPr kumimoji="1" lang="ja-JP" altLang="en-US" sz="1400" b="1" u="sng" dirty="0">
              <a:solidFill>
                <a:srgbClr val="0000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3D409F6-80CA-4B7E-849E-6603BCC0582A}"/>
              </a:ext>
            </a:extLst>
          </p:cNvPr>
          <p:cNvSpPr txBox="1"/>
          <p:nvPr/>
        </p:nvSpPr>
        <p:spPr>
          <a:xfrm>
            <a:off x="5661267" y="3282041"/>
            <a:ext cx="23118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b="1" u="sng" dirty="0">
                <a:solidFill>
                  <a:srgbClr val="0000FF"/>
                </a:solidFill>
              </a:rPr>
              <a:t>2. Different slot structure</a:t>
            </a:r>
            <a:endParaRPr kumimoji="1" lang="ja-JP" altLang="en-US" sz="1400" b="1" u="sng" dirty="0">
              <a:solidFill>
                <a:srgbClr val="0000FF"/>
              </a:solidFill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8C9B4958-A07F-41CF-B07B-265C3F6BF2DA}"/>
              </a:ext>
            </a:extLst>
          </p:cNvPr>
          <p:cNvGrpSpPr/>
          <p:nvPr/>
        </p:nvGrpSpPr>
        <p:grpSpPr>
          <a:xfrm>
            <a:off x="69857" y="3622070"/>
            <a:ext cx="4297175" cy="3011507"/>
            <a:chOff x="2674508" y="2414276"/>
            <a:chExt cx="5180581" cy="3968716"/>
          </a:xfrm>
        </p:grpSpPr>
        <p:cxnSp>
          <p:nvCxnSpPr>
            <p:cNvPr id="6" name="直線矢印コネクタ 5">
              <a:extLst>
                <a:ext uri="{FF2B5EF4-FFF2-40B4-BE49-F238E27FC236}">
                  <a16:creationId xmlns:a16="http://schemas.microsoft.com/office/drawing/2014/main" id="{E5EEF9F5-83C1-45C4-9B00-3D1778C741C8}"/>
                </a:ext>
              </a:extLst>
            </p:cNvPr>
            <p:cNvCxnSpPr>
              <a:cxnSpLocks/>
            </p:cNvCxnSpPr>
            <p:nvPr/>
          </p:nvCxnSpPr>
          <p:spPr>
            <a:xfrm>
              <a:off x="3923380" y="5949168"/>
              <a:ext cx="37363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矢印コネクタ 6">
              <a:extLst>
                <a:ext uri="{FF2B5EF4-FFF2-40B4-BE49-F238E27FC236}">
                  <a16:creationId xmlns:a16="http://schemas.microsoft.com/office/drawing/2014/main" id="{61D6BDFA-AE6B-4A16-B9DA-9D3113E327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75779" y="2780816"/>
              <a:ext cx="0" cy="332075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C4C60748-D577-44D9-8B59-45505C089BC2}"/>
                </a:ext>
              </a:extLst>
            </p:cNvPr>
            <p:cNvSpPr/>
            <p:nvPr/>
          </p:nvSpPr>
          <p:spPr>
            <a:xfrm>
              <a:off x="4075779" y="3248980"/>
              <a:ext cx="3240360" cy="25191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UL</a:t>
              </a:r>
              <a:endParaRPr kumimoji="1" lang="ja-JP" altLang="en-US" sz="1200" dirty="0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6C7777AC-D1C4-46B1-9B29-F0AB907E7755}"/>
                </a:ext>
              </a:extLst>
            </p:cNvPr>
            <p:cNvSpPr/>
            <p:nvPr/>
          </p:nvSpPr>
          <p:spPr>
            <a:xfrm>
              <a:off x="4076601" y="5013176"/>
              <a:ext cx="810000" cy="3600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DL</a:t>
              </a:r>
              <a:endParaRPr kumimoji="1" lang="ja-JP" altLang="en-US" sz="1200" dirty="0"/>
            </a:p>
          </p:txBody>
        </p:sp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601D85EF-E87F-47E1-8F56-DF16CCF7A486}"/>
                </a:ext>
              </a:extLst>
            </p:cNvPr>
            <p:cNvSpPr/>
            <p:nvPr/>
          </p:nvSpPr>
          <p:spPr>
            <a:xfrm>
              <a:off x="5687690" y="5013176"/>
              <a:ext cx="810000" cy="36004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UL</a:t>
              </a:r>
              <a:endParaRPr kumimoji="1" lang="ja-JP" altLang="en-US" sz="1200" dirty="0"/>
            </a:p>
          </p:txBody>
        </p: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2FD64FB4-C7B8-4DFF-8EFA-1A94E2BA9FF9}"/>
                </a:ext>
              </a:extLst>
            </p:cNvPr>
            <p:cNvSpPr/>
            <p:nvPr/>
          </p:nvSpPr>
          <p:spPr>
            <a:xfrm>
              <a:off x="4075779" y="3674538"/>
              <a:ext cx="3240360" cy="25191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DL</a:t>
              </a:r>
              <a:endParaRPr kumimoji="1" lang="ja-JP" altLang="en-US" sz="1200" dirty="0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01359143-BFD9-427D-B8B5-97DD2089F9B3}"/>
                </a:ext>
              </a:extLst>
            </p:cNvPr>
            <p:cNvSpPr txBox="1"/>
            <p:nvPr/>
          </p:nvSpPr>
          <p:spPr>
            <a:xfrm>
              <a:off x="2674508" y="3236113"/>
              <a:ext cx="1302923" cy="608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200" dirty="0"/>
                <a:t>FDD LTE</a:t>
              </a:r>
              <a:r>
                <a:rPr lang="ja-JP" altLang="en-US" sz="1200" dirty="0"/>
                <a:t> </a:t>
              </a:r>
              <a:endParaRPr lang="en-US" altLang="ja-JP" sz="1200" dirty="0"/>
            </a:p>
            <a:p>
              <a:pPr algn="ctr"/>
              <a:r>
                <a:rPr lang="en-US" altLang="ja-JP" sz="1200" dirty="0"/>
                <a:t>(15kHz SCS)</a:t>
              </a:r>
              <a:endParaRPr kumimoji="1" lang="ja-JP" altLang="en-US" sz="1200" dirty="0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46B7C952-8256-433D-B800-E78530C7626A}"/>
                </a:ext>
              </a:extLst>
            </p:cNvPr>
            <p:cNvSpPr/>
            <p:nvPr/>
          </p:nvSpPr>
          <p:spPr>
            <a:xfrm>
              <a:off x="4876869" y="5013176"/>
              <a:ext cx="810000" cy="3600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DL</a:t>
              </a:r>
              <a:endParaRPr kumimoji="1" lang="ja-JP" altLang="en-US" sz="1200" dirty="0"/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0981E37D-A290-47C9-ACA0-F2251F771534}"/>
                </a:ext>
              </a:extLst>
            </p:cNvPr>
            <p:cNvSpPr/>
            <p:nvPr/>
          </p:nvSpPr>
          <p:spPr>
            <a:xfrm>
              <a:off x="6506139" y="5013176"/>
              <a:ext cx="810000" cy="36004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200" dirty="0"/>
                <a:t>DL</a:t>
              </a:r>
              <a:endParaRPr kumimoji="1" lang="ja-JP" altLang="en-US" sz="1200" dirty="0"/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5BAEF32D-687B-44B5-85F9-071A0C141D9B}"/>
                </a:ext>
              </a:extLst>
            </p:cNvPr>
            <p:cNvSpPr txBox="1"/>
            <p:nvPr/>
          </p:nvSpPr>
          <p:spPr>
            <a:xfrm>
              <a:off x="2675057" y="4869160"/>
              <a:ext cx="1302922" cy="608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200" dirty="0"/>
                <a:t>TDD NR</a:t>
              </a:r>
              <a:r>
                <a:rPr lang="ja-JP" altLang="en-US" sz="1200" dirty="0"/>
                <a:t> </a:t>
              </a:r>
              <a:endParaRPr lang="en-US" altLang="ja-JP" sz="1200" dirty="0"/>
            </a:p>
            <a:p>
              <a:pPr algn="ctr"/>
              <a:r>
                <a:rPr lang="en-US" altLang="ja-JP" sz="1200" dirty="0"/>
                <a:t>(60kHz SCS)</a:t>
              </a:r>
              <a:endParaRPr kumimoji="1" lang="ja-JP" altLang="en-US" sz="1200" dirty="0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A870874E-BEB0-40F3-93CB-1CBCC99AC21D}"/>
                </a:ext>
              </a:extLst>
            </p:cNvPr>
            <p:cNvSpPr/>
            <p:nvPr/>
          </p:nvSpPr>
          <p:spPr>
            <a:xfrm>
              <a:off x="5679241" y="3717031"/>
              <a:ext cx="818449" cy="517199"/>
            </a:xfrm>
            <a:prstGeom prst="rect">
              <a:avLst/>
            </a:prstGeom>
            <a:solidFill>
              <a:schemeClr val="accent6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200" dirty="0"/>
                <a:t>IMD2</a:t>
              </a:r>
              <a:endParaRPr kumimoji="1" lang="ja-JP" altLang="en-US" sz="1200" dirty="0"/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7B62388D-07F0-422D-9C79-B7EBFE1B6087}"/>
                </a:ext>
              </a:extLst>
            </p:cNvPr>
            <p:cNvCxnSpPr>
              <a:cxnSpLocks/>
            </p:cNvCxnSpPr>
            <p:nvPr/>
          </p:nvCxnSpPr>
          <p:spPr>
            <a:xfrm>
              <a:off x="5679241" y="3215446"/>
              <a:ext cx="0" cy="27363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8A144AD7-98D2-4423-A2EA-A74510ABC0B2}"/>
                </a:ext>
              </a:extLst>
            </p:cNvPr>
            <p:cNvCxnSpPr>
              <a:cxnSpLocks/>
            </p:cNvCxnSpPr>
            <p:nvPr/>
          </p:nvCxnSpPr>
          <p:spPr>
            <a:xfrm>
              <a:off x="6508467" y="3215446"/>
              <a:ext cx="0" cy="273630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8F220531-1ACE-4CE2-8919-FD7C7776A112}"/>
                </a:ext>
              </a:extLst>
            </p:cNvPr>
            <p:cNvSpPr txBox="1"/>
            <p:nvPr/>
          </p:nvSpPr>
          <p:spPr>
            <a:xfrm>
              <a:off x="3494474" y="2414276"/>
              <a:ext cx="607206" cy="36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Yu Gothic" panose="020B0400000000000000" pitchFamily="50" charset="-128"/>
                </a:rPr>
                <a:t>Freq.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9AEFFBA1-F1A7-4AD5-9A43-0B513238ADA5}"/>
                </a:ext>
              </a:extLst>
            </p:cNvPr>
            <p:cNvSpPr txBox="1"/>
            <p:nvPr/>
          </p:nvSpPr>
          <p:spPr>
            <a:xfrm>
              <a:off x="7257545" y="6017949"/>
              <a:ext cx="597544" cy="36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200" kern="0" dirty="0">
                  <a:solidFill>
                    <a:prstClr val="black"/>
                  </a:solidFill>
                  <a:latin typeface="Calibri"/>
                  <a:ea typeface="Yu Gothic" panose="020B0400000000000000" pitchFamily="50" charset="-128"/>
                </a:rPr>
                <a:t>Time</a:t>
              </a: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endParaRPr>
            </a:p>
          </p:txBody>
        </p: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AFDEF796-1B72-4C60-9B3B-E30F09BEE23A}"/>
                </a:ext>
              </a:extLst>
            </p:cNvPr>
            <p:cNvCxnSpPr/>
            <p:nvPr/>
          </p:nvCxnSpPr>
          <p:spPr>
            <a:xfrm>
              <a:off x="4075779" y="3140968"/>
              <a:ext cx="3233071" cy="0"/>
            </a:xfrm>
            <a:prstGeom prst="straightConnector1">
              <a:avLst/>
            </a:prstGeom>
            <a:ln>
              <a:solidFill>
                <a:schemeClr val="accent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065FD554-F0BA-417C-A615-901D7D7B8449}"/>
                </a:ext>
              </a:extLst>
            </p:cNvPr>
            <p:cNvSpPr txBox="1"/>
            <p:nvPr/>
          </p:nvSpPr>
          <p:spPr>
            <a:xfrm>
              <a:off x="5004048" y="2833190"/>
              <a:ext cx="1745475" cy="36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200" dirty="0">
                  <a:solidFill>
                    <a:srgbClr val="C00000"/>
                  </a:solidFill>
                </a:rPr>
                <a:t>Subframe (1msec)</a:t>
              </a:r>
              <a:endParaRPr kumimoji="1" lang="ja-JP" altLang="en-US" sz="1200" dirty="0">
                <a:solidFill>
                  <a:srgbClr val="C00000"/>
                </a:solidFill>
              </a:endParaRPr>
            </a:p>
          </p:txBody>
        </p:sp>
        <p:cxnSp>
          <p:nvCxnSpPr>
            <p:cNvPr id="23" name="直線矢印コネクタ 22">
              <a:extLst>
                <a:ext uri="{FF2B5EF4-FFF2-40B4-BE49-F238E27FC236}">
                  <a16:creationId xmlns:a16="http://schemas.microsoft.com/office/drawing/2014/main" id="{8EDF2A2D-1375-4AFD-BCC3-68988669DE13}"/>
                </a:ext>
              </a:extLst>
            </p:cNvPr>
            <p:cNvCxnSpPr>
              <a:cxnSpLocks/>
            </p:cNvCxnSpPr>
            <p:nvPr/>
          </p:nvCxnSpPr>
          <p:spPr>
            <a:xfrm>
              <a:off x="5645197" y="4905226"/>
              <a:ext cx="852493" cy="0"/>
            </a:xfrm>
            <a:prstGeom prst="straightConnector1">
              <a:avLst/>
            </a:prstGeom>
            <a:ln>
              <a:solidFill>
                <a:schemeClr val="accent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4F43367F-D432-47E5-BD1E-1191019C9238}"/>
                </a:ext>
              </a:extLst>
            </p:cNvPr>
            <p:cNvSpPr txBox="1"/>
            <p:nvPr/>
          </p:nvSpPr>
          <p:spPr>
            <a:xfrm>
              <a:off x="5580112" y="4597448"/>
              <a:ext cx="1488447" cy="365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dirty="0">
                  <a:solidFill>
                    <a:srgbClr val="C00000"/>
                  </a:solidFill>
                </a:rPr>
                <a:t>slot</a:t>
              </a:r>
              <a:r>
                <a:rPr kumimoji="1" lang="en-US" altLang="ja-JP" sz="1200" dirty="0">
                  <a:solidFill>
                    <a:srgbClr val="C00000"/>
                  </a:solidFill>
                </a:rPr>
                <a:t> (0.25msec)</a:t>
              </a:r>
              <a:endParaRPr kumimoji="1" lang="ja-JP" altLang="en-US" sz="1200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9C9AB4FD-5666-4C5C-9B76-21145ABCCF3C}"/>
              </a:ext>
            </a:extLst>
          </p:cNvPr>
          <p:cNvCxnSpPr>
            <a:cxnSpLocks/>
          </p:cNvCxnSpPr>
          <p:nvPr/>
        </p:nvCxnSpPr>
        <p:spPr>
          <a:xfrm>
            <a:off x="5276726" y="6473896"/>
            <a:ext cx="372757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6724BD6C-79F5-4DE0-A152-5BEE1AB04550}"/>
              </a:ext>
            </a:extLst>
          </p:cNvPr>
          <p:cNvCxnSpPr>
            <a:cxnSpLocks/>
          </p:cNvCxnSpPr>
          <p:nvPr/>
        </p:nvCxnSpPr>
        <p:spPr>
          <a:xfrm flipV="1">
            <a:off x="5429126" y="3760569"/>
            <a:ext cx="0" cy="27693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C0B806D-B509-4941-9600-E88C0B176ADA}"/>
              </a:ext>
            </a:extLst>
          </p:cNvPr>
          <p:cNvSpPr txBox="1"/>
          <p:nvPr/>
        </p:nvSpPr>
        <p:spPr>
          <a:xfrm>
            <a:off x="4376624" y="3918802"/>
            <a:ext cx="1080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200" dirty="0"/>
              <a:t>FDD LTE</a:t>
            </a:r>
            <a:r>
              <a:rPr lang="ja-JP" altLang="en-US" sz="1200" dirty="0"/>
              <a:t> </a:t>
            </a:r>
            <a:endParaRPr lang="en-US" altLang="ja-JP" sz="1200" dirty="0"/>
          </a:p>
          <a:p>
            <a:pPr algn="ctr"/>
            <a:r>
              <a:rPr lang="en-US" altLang="ja-JP" sz="1200" dirty="0"/>
              <a:t>(15kHz SCS)</a:t>
            </a:r>
            <a:endParaRPr kumimoji="1" lang="ja-JP" altLang="en-US" sz="1200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0D7D944-18E0-4C2A-A16B-36A372585771}"/>
              </a:ext>
            </a:extLst>
          </p:cNvPr>
          <p:cNvSpPr txBox="1"/>
          <p:nvPr/>
        </p:nvSpPr>
        <p:spPr>
          <a:xfrm>
            <a:off x="4377174" y="5551851"/>
            <a:ext cx="10807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200" dirty="0"/>
              <a:t>TDD NR</a:t>
            </a:r>
            <a:r>
              <a:rPr lang="ja-JP" altLang="en-US" sz="1200" dirty="0"/>
              <a:t> </a:t>
            </a:r>
            <a:endParaRPr lang="en-US" altLang="ja-JP" sz="1200" dirty="0"/>
          </a:p>
          <a:p>
            <a:pPr algn="ctr"/>
            <a:r>
              <a:rPr lang="en-US" altLang="ja-JP" sz="1200" dirty="0"/>
              <a:t>(15kHz SCS)</a:t>
            </a:r>
            <a:endParaRPr kumimoji="1" lang="ja-JP" altLang="en-US" sz="1200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406B0B7-4E99-4D86-84FE-AD42F7069BD0}"/>
              </a:ext>
            </a:extLst>
          </p:cNvPr>
          <p:cNvSpPr txBox="1"/>
          <p:nvPr/>
        </p:nvSpPr>
        <p:spPr>
          <a:xfrm>
            <a:off x="4953704" y="3568024"/>
            <a:ext cx="5036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kern="0" dirty="0">
                <a:solidFill>
                  <a:prstClr val="black"/>
                </a:solidFill>
                <a:latin typeface="Calibri"/>
                <a:ea typeface="Yu Gothic" panose="020B0400000000000000" pitchFamily="50" charset="-128"/>
              </a:rPr>
              <a:t>Freq.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F57AA29-FE3E-4EBC-B9D5-161E246C183D}"/>
              </a:ext>
            </a:extLst>
          </p:cNvPr>
          <p:cNvSpPr txBox="1"/>
          <p:nvPr/>
        </p:nvSpPr>
        <p:spPr>
          <a:xfrm>
            <a:off x="8366924" y="6529916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Yu Gothic" panose="020B0400000000000000" pitchFamily="50" charset="-128"/>
              </a:rPr>
              <a:t>Time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Yu Gothic" panose="020B0400000000000000" pitchFamily="50" charset="-128"/>
            </a:endParaRPr>
          </a:p>
        </p:txBody>
      </p:sp>
      <p:graphicFrame>
        <p:nvGraphicFramePr>
          <p:cNvPr id="33" name="表 32">
            <a:extLst>
              <a:ext uri="{FF2B5EF4-FFF2-40B4-BE49-F238E27FC236}">
                <a16:creationId xmlns:a16="http://schemas.microsoft.com/office/drawing/2014/main" id="{B5448D15-76C6-4DF9-9D42-9882B8182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08630"/>
              </p:ext>
            </p:extLst>
          </p:nvPr>
        </p:nvGraphicFramePr>
        <p:xfrm>
          <a:off x="5421291" y="4591274"/>
          <a:ext cx="3252228" cy="289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2">
                  <a:extLst>
                    <a:ext uri="{9D8B030D-6E8A-4147-A177-3AD203B41FA5}">
                      <a16:colId xmlns:a16="http://schemas.microsoft.com/office/drawing/2014/main" val="251722653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4255136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00949748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37300459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99633376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3561829949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7267195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21597781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02961535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2060131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1912862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76323264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8495480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1091793266"/>
                    </a:ext>
                  </a:extLst>
                </a:gridCol>
              </a:tblGrid>
              <a:tr h="289068"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200" dirty="0"/>
                        <a:t>D</a:t>
                      </a:r>
                      <a:endParaRPr kumimoji="1" lang="ja-JP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150374"/>
                  </a:ext>
                </a:extLst>
              </a:tr>
            </a:tbl>
          </a:graphicData>
        </a:graphic>
      </p:graphicFrame>
      <p:graphicFrame>
        <p:nvGraphicFramePr>
          <p:cNvPr id="34" name="表 33">
            <a:extLst>
              <a:ext uri="{FF2B5EF4-FFF2-40B4-BE49-F238E27FC236}">
                <a16:creationId xmlns:a16="http://schemas.microsoft.com/office/drawing/2014/main" id="{E40851B0-DA88-472A-B057-B9D8EBED55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508109"/>
              </p:ext>
            </p:extLst>
          </p:nvPr>
        </p:nvGraphicFramePr>
        <p:xfrm>
          <a:off x="5421291" y="4195798"/>
          <a:ext cx="3252228" cy="25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2">
                  <a:extLst>
                    <a:ext uri="{9D8B030D-6E8A-4147-A177-3AD203B41FA5}">
                      <a16:colId xmlns:a16="http://schemas.microsoft.com/office/drawing/2014/main" val="251722653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4255136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00949748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37300459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99633376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3561829949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7267195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21597781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02961535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2060131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1912862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76323264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8495480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1091793266"/>
                    </a:ext>
                  </a:extLst>
                </a:gridCol>
              </a:tblGrid>
              <a:tr h="251501"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100" dirty="0"/>
                        <a:t>U</a:t>
                      </a:r>
                      <a:endParaRPr kumimoji="1" lang="ja-JP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150374"/>
                  </a:ext>
                </a:extLst>
              </a:tr>
            </a:tbl>
          </a:graphicData>
        </a:graphic>
      </p:graphicFrame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11A083C1-F27B-4D96-8382-E003704B2E6D}"/>
              </a:ext>
            </a:extLst>
          </p:cNvPr>
          <p:cNvCxnSpPr>
            <a:cxnSpLocks/>
          </p:cNvCxnSpPr>
          <p:nvPr/>
        </p:nvCxnSpPr>
        <p:spPr>
          <a:xfrm>
            <a:off x="5457918" y="4039630"/>
            <a:ext cx="3244393" cy="0"/>
          </a:xfrm>
          <a:prstGeom prst="straightConnector1">
            <a:avLst/>
          </a:prstGeom>
          <a:ln>
            <a:solidFill>
              <a:schemeClr val="accent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08802A50-ADD2-4EFF-AEE1-A5B032383B2B}"/>
              </a:ext>
            </a:extLst>
          </p:cNvPr>
          <p:cNvSpPr txBox="1"/>
          <p:nvPr/>
        </p:nvSpPr>
        <p:spPr>
          <a:xfrm>
            <a:off x="5770653" y="3793612"/>
            <a:ext cx="27767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rgbClr val="C00000"/>
                </a:solidFill>
              </a:rPr>
              <a:t>Subframe (1msec = 14OFDM symbol)</a:t>
            </a:r>
            <a:endParaRPr kumimoji="1" lang="ja-JP" altLang="en-US" sz="1200" dirty="0">
              <a:solidFill>
                <a:srgbClr val="C00000"/>
              </a:solidFill>
            </a:endParaRPr>
          </a:p>
        </p:txBody>
      </p:sp>
      <p:graphicFrame>
        <p:nvGraphicFramePr>
          <p:cNvPr id="37" name="表 36">
            <a:extLst>
              <a:ext uri="{FF2B5EF4-FFF2-40B4-BE49-F238E27FC236}">
                <a16:creationId xmlns:a16="http://schemas.microsoft.com/office/drawing/2014/main" id="{60B4D8D6-B1F2-473B-B3E7-E1A590C9E7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983149"/>
              </p:ext>
            </p:extLst>
          </p:nvPr>
        </p:nvGraphicFramePr>
        <p:xfrm>
          <a:off x="5421291" y="5382832"/>
          <a:ext cx="3252228" cy="824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302">
                  <a:extLst>
                    <a:ext uri="{9D8B030D-6E8A-4147-A177-3AD203B41FA5}">
                      <a16:colId xmlns:a16="http://schemas.microsoft.com/office/drawing/2014/main" val="251722653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4255136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00949748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37300459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996333765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3561829949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7267195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21597781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02961535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20601317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4191286250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76323264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2884954806"/>
                    </a:ext>
                  </a:extLst>
                </a:gridCol>
                <a:gridCol w="232302">
                  <a:extLst>
                    <a:ext uri="{9D8B030D-6E8A-4147-A177-3AD203B41FA5}">
                      <a16:colId xmlns:a16="http://schemas.microsoft.com/office/drawing/2014/main" val="1091793266"/>
                    </a:ext>
                  </a:extLst>
                </a:gridCol>
              </a:tblGrid>
              <a:tr h="824892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D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GAP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1400" dirty="0"/>
                        <a:t>U</a:t>
                      </a:r>
                      <a:endParaRPr kumimoji="1" lang="ja-JP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5150374"/>
                  </a:ext>
                </a:extLst>
              </a:tr>
            </a:tbl>
          </a:graphicData>
        </a:graphic>
      </p:graphicFrame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7E0F151-C968-43C0-85AD-EF6FBD3761A0}"/>
              </a:ext>
            </a:extLst>
          </p:cNvPr>
          <p:cNvSpPr/>
          <p:nvPr/>
        </p:nvSpPr>
        <p:spPr>
          <a:xfrm>
            <a:off x="8463993" y="4535904"/>
            <a:ext cx="198490" cy="703830"/>
          </a:xfrm>
          <a:prstGeom prst="rect">
            <a:avLst/>
          </a:prstGeom>
          <a:solidFill>
            <a:schemeClr val="accent6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IMD2</a:t>
            </a:r>
            <a:endParaRPr kumimoji="1" lang="ja-JP" altLang="en-US" sz="1200" dirty="0"/>
          </a:p>
        </p:txBody>
      </p: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07615A3D-EE7B-469E-91D9-69BCFAD9D36D}"/>
              </a:ext>
            </a:extLst>
          </p:cNvPr>
          <p:cNvCxnSpPr>
            <a:cxnSpLocks/>
          </p:cNvCxnSpPr>
          <p:nvPr/>
        </p:nvCxnSpPr>
        <p:spPr>
          <a:xfrm>
            <a:off x="8682396" y="3920612"/>
            <a:ext cx="0" cy="2592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4EB15C1-6102-4BEF-AB2A-04719F1BF982}"/>
              </a:ext>
            </a:extLst>
          </p:cNvPr>
          <p:cNvCxnSpPr>
            <a:cxnSpLocks/>
          </p:cNvCxnSpPr>
          <p:nvPr/>
        </p:nvCxnSpPr>
        <p:spPr>
          <a:xfrm>
            <a:off x="8442776" y="3920612"/>
            <a:ext cx="0" cy="259200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001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70EB64-62FB-4BD9-B8E2-5B96E44CE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7DC113-6218-4BC0-9388-68866D63C2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b="1" dirty="0"/>
              <a:t>Proposal 1:</a:t>
            </a:r>
          </a:p>
          <a:p>
            <a:pPr lvl="1"/>
            <a:r>
              <a:rPr lang="en-US" altLang="ja-JP" dirty="0"/>
              <a:t>If all UE shall not support SSTD measurement for asynchronous NW, all of channel combinations should be defined as “Easy” even in difficult band combination</a:t>
            </a:r>
          </a:p>
          <a:p>
            <a:r>
              <a:rPr lang="en-US" altLang="ja-JP" b="1" dirty="0"/>
              <a:t>Proposal 2:</a:t>
            </a:r>
          </a:p>
          <a:p>
            <a:pPr lvl="1"/>
            <a:r>
              <a:rPr lang="en-US" altLang="ja-JP" dirty="0"/>
              <a:t>Define DL and UL channels as Alt.3, i.e. transmission bandwidth</a:t>
            </a:r>
          </a:p>
          <a:p>
            <a:r>
              <a:rPr lang="en-US" altLang="ja-JP" b="1" dirty="0"/>
              <a:t>Proposal 3:</a:t>
            </a:r>
          </a:p>
          <a:p>
            <a:pPr lvl="1"/>
            <a:r>
              <a:rPr lang="en-US" altLang="ja-JP" dirty="0"/>
              <a:t>Channel combination is defined as difficult if more than 50% of DL channel suffers from IMD2 (or 3) in frequency domain</a:t>
            </a:r>
          </a:p>
          <a:p>
            <a:pPr lvl="1"/>
            <a:r>
              <a:rPr lang="en-US" altLang="ja-JP" dirty="0"/>
              <a:t>Specific conditions are described in slide #6 and #7</a:t>
            </a:r>
          </a:p>
          <a:p>
            <a:r>
              <a:rPr lang="en-US" altLang="ja-JP" b="1" dirty="0"/>
              <a:t>Proposal 4:</a:t>
            </a:r>
          </a:p>
          <a:p>
            <a:pPr lvl="1"/>
            <a:r>
              <a:rPr lang="en-US" altLang="ja-JP" dirty="0"/>
              <a:t>Define difficult channel considering IMD impact on DL channel in time domain 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22394994"/>
      </p:ext>
    </p:extLst>
  </p:cSld>
  <p:clrMapOvr>
    <a:masterClrMapping/>
  </p:clrMapOvr>
</p:sld>
</file>

<file path=ppt/theme/theme1.xml><?xml version="1.0" encoding="utf-8"?>
<a:theme xmlns:a="http://schemas.openxmlformats.org/drawingml/2006/main" name="NR検討会ご相談(RAN4)_2017111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R4-1713185_Discussion on async LTE-NR DC</Template>
  <TotalTime>3643</TotalTime>
  <Words>1003</Words>
  <Application>Microsoft Office PowerPoint</Application>
  <PresentationFormat>画面に合わせる (4:3)</PresentationFormat>
  <Paragraphs>251</Paragraphs>
  <Slides>9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ＭＳ Ｐゴシック</vt:lpstr>
      <vt:lpstr>Yu Gothic</vt:lpstr>
      <vt:lpstr>Arial</vt:lpstr>
      <vt:lpstr>Calibri</vt:lpstr>
      <vt:lpstr>Wingdings</vt:lpstr>
      <vt:lpstr>NR検討会ご相談(RAN4)_20171110</vt:lpstr>
      <vt:lpstr>Conditions on single Tx switched UL</vt:lpstr>
      <vt:lpstr>Introduction</vt:lpstr>
      <vt:lpstr>NW synchronization and UE measurement</vt:lpstr>
      <vt:lpstr>Definition of DL and UL channels</vt:lpstr>
      <vt:lpstr>IMD and DL channel locations</vt:lpstr>
      <vt:lpstr>IMD and DL channel locations (cont.)</vt:lpstr>
      <vt:lpstr>IMD and DL channel locations (cont.)</vt:lpstr>
      <vt:lpstr>IMD impact in time domain</vt:lpstr>
      <vt:lpstr>Conclusion</vt:lpstr>
    </vt:vector>
  </TitlesOfParts>
  <Company>Apple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single uplink transmission for LTE-NR DC</dc:title>
  <dc:creator>Dawei Zhang</dc:creator>
  <cp:lastModifiedBy>佐野洋介</cp:lastModifiedBy>
  <cp:revision>91</cp:revision>
  <cp:lastPrinted>2017-09-18T23:05:38Z</cp:lastPrinted>
  <dcterms:created xsi:type="dcterms:W3CDTF">2017-09-17T23:26:52Z</dcterms:created>
  <dcterms:modified xsi:type="dcterms:W3CDTF">2017-11-17T23:02:00Z</dcterms:modified>
</cp:coreProperties>
</file>