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snapToGrid="0">
      <p:cViewPr varScale="1">
        <p:scale>
          <a:sx n="90" d="100"/>
          <a:sy n="90" d="100"/>
        </p:scale>
        <p:origin x="576"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 Id="rId9" Type="http://schemas.microsoft.com/office/2015/10/relationships/revisionInfo" Target="revisionInfo.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6648C7F4-13AF-48F3-AC15-68074B1A4FD5}" type="datetimeFigureOut">
              <a:rPr lang="en-US" smtClean="0"/>
              <a:pPr/>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33125405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573821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5065063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648C7F4-13AF-48F3-AC15-68074B1A4FD5}" type="datetimeFigureOut">
              <a:rPr lang="en-US" smtClean="0"/>
              <a:pPr/>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33963894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648C7F4-13AF-48F3-AC15-68074B1A4FD5}" type="datetimeFigureOut">
              <a:rPr lang="en-US" smtClean="0"/>
              <a:pPr/>
              <a:t>12/1/2017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9242115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6648C7F4-13AF-48F3-AC15-68074B1A4FD5}" type="datetimeFigureOut">
              <a:rPr lang="en-US" smtClean="0"/>
              <a:pPr/>
              <a:t>12/1/2017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4869402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48C7F4-13AF-48F3-AC15-68074B1A4FD5}" type="datetimeFigureOut">
              <a:rPr lang="en-US" smtClean="0"/>
              <a:pPr/>
              <a:t>12/1/2017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1757670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648C7F4-13AF-48F3-AC15-68074B1A4FD5}" type="datetimeFigureOut">
              <a:rPr lang="en-US" smtClean="0"/>
              <a:pPr/>
              <a:t>12/1/2017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2962469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648C7F4-13AF-48F3-AC15-68074B1A4FD5}" type="datetimeFigureOut">
              <a:rPr lang="en-US" smtClean="0"/>
              <a:pPr/>
              <a:t>12/1/2017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6601317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12/1/2017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31350356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648C7F4-13AF-48F3-AC15-68074B1A4FD5}" type="datetimeFigureOut">
              <a:rPr lang="en-US" smtClean="0"/>
              <a:pPr/>
              <a:t>12/1/2017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B70F0CA-85E8-44C2-963C-59E8C77AF8E4}" type="slidenum">
              <a:rPr lang="en-US" smtClean="0"/>
              <a:pPr/>
              <a:t>‹#›</a:t>
            </a:fld>
            <a:endParaRPr lang="en-US"/>
          </a:p>
        </p:txBody>
      </p:sp>
    </p:spTree>
    <p:extLst>
      <p:ext uri="{BB962C8B-B14F-4D97-AF65-F5344CB8AC3E}">
        <p14:creationId xmlns:p14="http://schemas.microsoft.com/office/powerpoint/2010/main" val="7540448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48C7F4-13AF-48F3-AC15-68074B1A4FD5}" type="datetimeFigureOut">
              <a:rPr lang="en-US" smtClean="0"/>
              <a:pPr/>
              <a:t>12/1/2017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70F0CA-85E8-44C2-963C-59E8C77AF8E4}" type="slidenum">
              <a:rPr lang="en-US" smtClean="0"/>
              <a:pPr/>
              <a:t>‹#›</a:t>
            </a:fld>
            <a:endParaRPr lang="en-US"/>
          </a:p>
        </p:txBody>
      </p:sp>
    </p:spTree>
    <p:extLst>
      <p:ext uri="{BB962C8B-B14F-4D97-AF65-F5344CB8AC3E}">
        <p14:creationId xmlns:p14="http://schemas.microsoft.com/office/powerpoint/2010/main" val="12884349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0369" y="1640987"/>
            <a:ext cx="11345839" cy="2133572"/>
          </a:xfrm>
        </p:spPr>
        <p:txBody>
          <a:bodyPr>
            <a:normAutofit/>
          </a:bodyPr>
          <a:lstStyle/>
          <a:p>
            <a:r>
              <a:rPr lang="en-US" dirty="0"/>
              <a:t>WF on RRM requirements for </a:t>
            </a:r>
            <a:r>
              <a:rPr lang="en-US" dirty="0" err="1"/>
              <a:t>euCA</a:t>
            </a:r>
            <a:endParaRPr lang="en-US" dirty="0"/>
          </a:p>
        </p:txBody>
      </p:sp>
      <p:sp>
        <p:nvSpPr>
          <p:cNvPr id="3" name="Subtitle 2"/>
          <p:cNvSpPr>
            <a:spLocks noGrp="1"/>
          </p:cNvSpPr>
          <p:nvPr>
            <p:ph type="subTitle" idx="1"/>
          </p:nvPr>
        </p:nvSpPr>
        <p:spPr>
          <a:xfrm>
            <a:off x="1555898" y="4030858"/>
            <a:ext cx="9144000" cy="958755"/>
          </a:xfrm>
        </p:spPr>
        <p:txBody>
          <a:bodyPr>
            <a:normAutofit/>
          </a:bodyPr>
          <a:lstStyle/>
          <a:p>
            <a:r>
              <a:rPr lang="fi-FI" sz="2800" dirty="0"/>
              <a:t>Nokia</a:t>
            </a:r>
            <a:r>
              <a:rPr lang="en-US" sz="2800" dirty="0"/>
              <a:t>, Nokia Shanghai Bell,….</a:t>
            </a:r>
          </a:p>
        </p:txBody>
      </p:sp>
      <p:sp>
        <p:nvSpPr>
          <p:cNvPr id="4" name="Rectangle 3"/>
          <p:cNvSpPr/>
          <p:nvPr/>
        </p:nvSpPr>
        <p:spPr>
          <a:xfrm>
            <a:off x="378940" y="199033"/>
            <a:ext cx="11302313" cy="923330"/>
          </a:xfrm>
          <a:prstGeom prst="rect">
            <a:avLst/>
          </a:prstGeom>
        </p:spPr>
        <p:txBody>
          <a:bodyPr wrap="square">
            <a:spAutoFit/>
          </a:bodyPr>
          <a:lstStyle/>
          <a:p>
            <a:pPr marL="0" marR="0" lvl="0" indent="0" algn="l" defTabSz="914400" rtl="0" eaLnBrk="1" fontAlgn="auto" latinLnBrk="0" hangingPunct="0">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a:ea typeface="+mn-ea"/>
                <a:cs typeface="+mn-cs"/>
              </a:rPr>
              <a:t>3GPP TSG-RAN WG4 Meeting #85 	                                                                                                                        R4-1713142</a:t>
            </a:r>
            <a:endParaRPr kumimoji="0" lang="en-US" sz="1800" b="1" i="0" u="none" strike="noStrike" kern="1200" cap="none" spc="0" normalizeH="0" baseline="0" noProof="0" dirty="0">
              <a:ln>
                <a:noFill/>
              </a:ln>
              <a:solidFill>
                <a:srgbClr val="FF0000"/>
              </a:solidFill>
              <a:effectLst/>
              <a:uLnTx/>
              <a:uFillTx/>
              <a:latin typeface="Calibri"/>
              <a:ea typeface="+mn-ea"/>
              <a:cs typeface="+mn-cs"/>
            </a:endParaRPr>
          </a:p>
          <a:p>
            <a:pPr marL="0" marR="0" lvl="0" indent="0" algn="l" defTabSz="914400" rtl="0" eaLnBrk="1" fontAlgn="auto" latinLnBrk="0" hangingPunct="0">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a:ea typeface="+mn-ea"/>
                <a:cs typeface="+mn-cs"/>
              </a:rPr>
              <a:t>Reno, Nevada, USA, November 27</a:t>
            </a:r>
            <a:r>
              <a:rPr kumimoji="0" lang="en-GB" sz="1800" b="1" i="0" u="none" strike="noStrike" kern="1200" cap="none" spc="0" normalizeH="0" baseline="30000" noProof="0" dirty="0">
                <a:ln>
                  <a:noFill/>
                </a:ln>
                <a:solidFill>
                  <a:prstClr val="black"/>
                </a:solidFill>
                <a:effectLst/>
                <a:uLnTx/>
                <a:uFillTx/>
                <a:latin typeface="Calibri"/>
                <a:ea typeface="+mn-ea"/>
                <a:cs typeface="+mn-cs"/>
              </a:rPr>
              <a:t>th</a:t>
            </a:r>
            <a:r>
              <a:rPr kumimoji="0" lang="en-GB" sz="1800" b="1" i="0" u="none" strike="noStrike" kern="1200" cap="none" spc="0" normalizeH="0" baseline="0" noProof="0" dirty="0">
                <a:ln>
                  <a:noFill/>
                </a:ln>
                <a:solidFill>
                  <a:prstClr val="black"/>
                </a:solidFill>
                <a:effectLst/>
                <a:uLnTx/>
                <a:uFillTx/>
                <a:latin typeface="Calibri"/>
                <a:ea typeface="+mn-ea"/>
                <a:cs typeface="+mn-cs"/>
              </a:rPr>
              <a:t> – December 1</a:t>
            </a:r>
            <a:r>
              <a:rPr kumimoji="0" lang="en-GB" sz="1800" b="1" i="0" u="none" strike="noStrike" kern="1200" cap="none" spc="0" normalizeH="0" baseline="30000" noProof="0" dirty="0">
                <a:ln>
                  <a:noFill/>
                </a:ln>
                <a:solidFill>
                  <a:prstClr val="black"/>
                </a:solidFill>
                <a:effectLst/>
                <a:uLnTx/>
                <a:uFillTx/>
                <a:latin typeface="Calibri"/>
                <a:ea typeface="+mn-ea"/>
                <a:cs typeface="+mn-cs"/>
              </a:rPr>
              <a:t>st</a:t>
            </a:r>
            <a:r>
              <a:rPr kumimoji="0" lang="en-GB" sz="1800" b="1" i="0" u="none" strike="noStrike" kern="1200" cap="none" spc="0" normalizeH="0" baseline="0" noProof="0" dirty="0">
                <a:ln>
                  <a:noFill/>
                </a:ln>
                <a:solidFill>
                  <a:prstClr val="black"/>
                </a:solidFill>
                <a:effectLst/>
                <a:uLnTx/>
                <a:uFillTx/>
                <a:latin typeface="Calibri"/>
                <a:ea typeface="+mn-ea"/>
                <a:cs typeface="+mn-cs"/>
              </a:rPr>
              <a:t> 2017</a:t>
            </a:r>
          </a:p>
          <a:p>
            <a:pPr marL="0" marR="0" lvl="0" indent="0" algn="l" defTabSz="914400" rtl="0" eaLnBrk="1" fontAlgn="auto" latinLnBrk="0" hangingPunct="0">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Calibri"/>
                <a:ea typeface="+mn-ea"/>
                <a:cs typeface="+mn-cs"/>
              </a:rPr>
              <a:t>Agenda Item: </a:t>
            </a:r>
            <a:r>
              <a:rPr lang="en-GB" b="1" dirty="0">
                <a:solidFill>
                  <a:prstClr val="black"/>
                </a:solidFill>
                <a:latin typeface="Calibri"/>
              </a:rPr>
              <a:t>8</a:t>
            </a:r>
            <a:r>
              <a:rPr kumimoji="0" lang="en-GB" sz="1800" b="1" i="0" u="none" strike="noStrike" kern="1200" cap="none" spc="0" normalizeH="0" baseline="0" noProof="0" dirty="0">
                <a:ln>
                  <a:noFill/>
                </a:ln>
                <a:solidFill>
                  <a:prstClr val="black"/>
                </a:solidFill>
                <a:effectLst/>
                <a:uLnTx/>
                <a:uFillTx/>
                <a:latin typeface="Calibri"/>
                <a:ea typeface="+mn-ea"/>
                <a:cs typeface="+mn-cs"/>
              </a:rPr>
              <a:t>.30.1</a:t>
            </a:r>
            <a:endParaRPr kumimoji="0" lang="en-US" sz="1800" b="1" i="0" u="none" strike="noStrike" kern="1200" cap="none" spc="0" normalizeH="0" baseline="0" noProof="0" dirty="0">
              <a:ln>
                <a:noFill/>
              </a:ln>
              <a:solidFill>
                <a:srgbClr val="FF0000"/>
              </a:solidFill>
              <a:effectLst/>
              <a:uLnTx/>
              <a:uFillTx/>
              <a:latin typeface="Calibri"/>
              <a:ea typeface="+mn-ea"/>
              <a:cs typeface="+mn-cs"/>
            </a:endParaRPr>
          </a:p>
        </p:txBody>
      </p:sp>
    </p:spTree>
    <p:extLst>
      <p:ext uri="{BB962C8B-B14F-4D97-AF65-F5344CB8AC3E}">
        <p14:creationId xmlns:p14="http://schemas.microsoft.com/office/powerpoint/2010/main" val="1886820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574B1D-AD20-4612-A658-9C41F5D297D9}"/>
              </a:ext>
            </a:extLst>
          </p:cNvPr>
          <p:cNvSpPr>
            <a:spLocks noGrp="1"/>
          </p:cNvSpPr>
          <p:nvPr>
            <p:ph type="title"/>
          </p:nvPr>
        </p:nvSpPr>
        <p:spPr>
          <a:xfrm>
            <a:off x="838200" y="365125"/>
            <a:ext cx="10515600" cy="889517"/>
          </a:xfrm>
        </p:spPr>
        <p:txBody>
          <a:bodyPr/>
          <a:lstStyle/>
          <a:p>
            <a:r>
              <a:rPr lang="en-US" dirty="0"/>
              <a:t>Background</a:t>
            </a:r>
          </a:p>
        </p:txBody>
      </p:sp>
      <p:sp>
        <p:nvSpPr>
          <p:cNvPr id="3" name="Content Placeholder 2">
            <a:extLst>
              <a:ext uri="{FF2B5EF4-FFF2-40B4-BE49-F238E27FC236}">
                <a16:creationId xmlns:a16="http://schemas.microsoft.com/office/drawing/2014/main" id="{4DD8E164-7B41-42DF-B219-2844CFD25249}"/>
              </a:ext>
            </a:extLst>
          </p:cNvPr>
          <p:cNvSpPr>
            <a:spLocks noGrp="1"/>
          </p:cNvSpPr>
          <p:nvPr>
            <p:ph idx="1"/>
          </p:nvPr>
        </p:nvSpPr>
        <p:spPr>
          <a:xfrm>
            <a:off x="838200" y="1254642"/>
            <a:ext cx="10515600" cy="4922321"/>
          </a:xfrm>
        </p:spPr>
        <p:txBody>
          <a:bodyPr>
            <a:normAutofit fontScale="92500" lnSpcReduction="20000"/>
          </a:bodyPr>
          <a:lstStyle/>
          <a:p>
            <a:pPr marL="0" indent="0">
              <a:buNone/>
            </a:pPr>
            <a:r>
              <a:rPr lang="fi-FI" sz="2000" u="sng" dirty="0"/>
              <a:t>LS </a:t>
            </a:r>
            <a:r>
              <a:rPr lang="en-GB" sz="2000" u="sng" dirty="0"/>
              <a:t>R4-1713920</a:t>
            </a:r>
          </a:p>
          <a:p>
            <a:pPr lvl="1"/>
            <a:r>
              <a:rPr lang="en-GB" sz="1600" dirty="0"/>
              <a:t>Q1: For measurements indicated from UE to eNB at connection setup, what kind of requirements could be defined (e.g. for measurement accuracy) for inter-frequency measurements done by UE during IDLE mode? </a:t>
            </a:r>
            <a:endParaRPr lang="en-US" sz="1600" dirty="0"/>
          </a:p>
          <a:p>
            <a:pPr lvl="2"/>
            <a:r>
              <a:rPr lang="en-GB" sz="1400" dirty="0"/>
              <a:t>A1: RAN4 will investigate the possibility of defining a measurement accuracy requirement for inter-frequency measurements done by UE during IDLE mode for </a:t>
            </a:r>
            <a:r>
              <a:rPr lang="en-GB" sz="1400" dirty="0" err="1"/>
              <a:t>Scell</a:t>
            </a:r>
            <a:r>
              <a:rPr lang="en-GB" sz="1400" dirty="0"/>
              <a:t> candidates. The work is ongoing and RAN4 will inform RAN2 as necessary.</a:t>
            </a:r>
            <a:endParaRPr lang="en-US" sz="1400" dirty="0"/>
          </a:p>
          <a:p>
            <a:pPr lvl="1"/>
            <a:r>
              <a:rPr lang="en-GB" sz="1600" dirty="0"/>
              <a:t>Q2: Would there be any difference in measurement accuracy?  What would be acceptable measurement period for such inter-frequency measurements of potential </a:t>
            </a:r>
            <a:r>
              <a:rPr lang="en-GB" sz="1600" dirty="0" err="1"/>
              <a:t>SCells</a:t>
            </a:r>
            <a:r>
              <a:rPr lang="en-GB" sz="1600" dirty="0"/>
              <a:t> during IDLE mode?</a:t>
            </a:r>
            <a:endParaRPr lang="en-US" sz="1600" dirty="0"/>
          </a:p>
          <a:p>
            <a:pPr lvl="2"/>
            <a:r>
              <a:rPr lang="en-GB" sz="1400" dirty="0"/>
              <a:t>A2: RAN4 is still discussing the possible measurement accuracy and measurement period.</a:t>
            </a:r>
            <a:endParaRPr lang="en-US" sz="1400" dirty="0"/>
          </a:p>
          <a:p>
            <a:endParaRPr lang="fi-FI" sz="2000" dirty="0"/>
          </a:p>
          <a:p>
            <a:pPr marL="0" indent="0">
              <a:buNone/>
            </a:pPr>
            <a:r>
              <a:rPr lang="fi-FI" sz="2000" u="sng" dirty="0"/>
              <a:t>LS  </a:t>
            </a:r>
            <a:r>
              <a:rPr lang="en-GB" sz="2000" u="sng" dirty="0"/>
              <a:t>R4-1713921</a:t>
            </a:r>
            <a:endParaRPr lang="fi-FI" sz="2000" u="sng" dirty="0"/>
          </a:p>
          <a:p>
            <a:pPr lvl="1"/>
            <a:r>
              <a:rPr lang="en-GB" sz="1600" i="1" dirty="0"/>
              <a:t>When activating an SCell, how long (in </a:t>
            </a:r>
            <a:r>
              <a:rPr lang="en-GB" sz="1600" i="1" dirty="0" err="1"/>
              <a:t>ms</a:t>
            </a:r>
            <a:r>
              <a:rPr lang="en-GB" sz="1600" i="1" dirty="0"/>
              <a:t>) does take for the UE to compute a valid CQI? </a:t>
            </a:r>
            <a:endParaRPr lang="en-US" sz="1600" dirty="0"/>
          </a:p>
          <a:p>
            <a:pPr lvl="2"/>
            <a:r>
              <a:rPr lang="en-GB" sz="1400" dirty="0"/>
              <a:t>Upon UE receiving SCell activation command, overall it takes up to 24ms (when </a:t>
            </a:r>
            <a:r>
              <a:rPr lang="en-GB" sz="1400" dirty="0" err="1"/>
              <a:t>Scell</a:t>
            </a:r>
            <a:r>
              <a:rPr lang="en-GB" sz="1400" dirty="0"/>
              <a:t> is known at the time of activation) for UE to obtain the first </a:t>
            </a:r>
            <a:r>
              <a:rPr lang="en-GB" sz="1400" i="1" dirty="0"/>
              <a:t>valid</a:t>
            </a:r>
            <a:r>
              <a:rPr lang="en-GB" sz="1400" dirty="0"/>
              <a:t> CQI available for reporting. This includes the amount of the time spent for the prerequisite steps including MAC CE processing, RF switching, AGC settling, and the loop convergence to ensure the validity of the computed CQI and the actual CQI computation delay of 4-6ms after the completion of all the prerequisite steps. </a:t>
            </a:r>
            <a:endParaRPr lang="en-US" sz="1400" dirty="0"/>
          </a:p>
          <a:p>
            <a:pPr lvl="1"/>
            <a:r>
              <a:rPr lang="en-GB" sz="1600" i="1" dirty="0"/>
              <a:t>If UE would be requested to compute and report CQI for deactivated SCell as proposed by R2-1710138, what kind of accuracy requirements would apply for UE when reporting these CQI measurements to eNB?</a:t>
            </a:r>
            <a:endParaRPr lang="en-US" sz="1600" dirty="0"/>
          </a:p>
          <a:p>
            <a:pPr lvl="2"/>
            <a:r>
              <a:rPr lang="en-GB" sz="1400" dirty="0"/>
              <a:t>The performance requirements regarding the accuracy of the reported CQI for an activated SCell are defined in TS 36.101 </a:t>
            </a:r>
            <a:r>
              <a:rPr lang="en-GB" sz="1400" dirty="0" err="1"/>
              <a:t>subclause</a:t>
            </a:r>
            <a:r>
              <a:rPr lang="en-GB" sz="1400" dirty="0"/>
              <a:t> 9.6.</a:t>
            </a:r>
            <a:endParaRPr lang="en-US" sz="1400" dirty="0"/>
          </a:p>
          <a:p>
            <a:pPr lvl="2"/>
            <a:r>
              <a:rPr lang="en-GB" sz="1400" dirty="0"/>
              <a:t>The accuracy of the reported valid CQI is not part of the existing SCell activation delay requirements. Therefore, the CQI performance requirement defined in TS 36.101 </a:t>
            </a:r>
            <a:r>
              <a:rPr lang="en-GB" sz="1400" dirty="0" err="1"/>
              <a:t>subclause</a:t>
            </a:r>
            <a:r>
              <a:rPr lang="en-GB" sz="1400" dirty="0"/>
              <a:t> 9.6 may be applicable only for the CQI reported after the first 24ms (when </a:t>
            </a:r>
            <a:r>
              <a:rPr lang="en-GB" sz="1400" dirty="0" err="1"/>
              <a:t>Scell</a:t>
            </a:r>
            <a:r>
              <a:rPr lang="en-GB" sz="1400" dirty="0"/>
              <a:t> is known at the time of entering the </a:t>
            </a:r>
            <a:r>
              <a:rPr lang="en-GB" sz="1400" i="1" dirty="0"/>
              <a:t>fast </a:t>
            </a:r>
            <a:r>
              <a:rPr lang="en-GB" sz="1400" i="1" dirty="0" err="1"/>
              <a:t>Scell</a:t>
            </a:r>
            <a:r>
              <a:rPr lang="en-GB" sz="1400" i="1" dirty="0"/>
              <a:t> activation state</a:t>
            </a:r>
            <a:r>
              <a:rPr lang="en-GB" sz="1400" dirty="0"/>
              <a:t>) when the </a:t>
            </a:r>
            <a:r>
              <a:rPr lang="en-GB" sz="1400" dirty="0" err="1"/>
              <a:t>Scell</a:t>
            </a:r>
            <a:r>
              <a:rPr lang="en-GB" sz="1400" dirty="0"/>
              <a:t> enters the </a:t>
            </a:r>
            <a:r>
              <a:rPr lang="en-GB" sz="1400" i="1" dirty="0"/>
              <a:t>fast </a:t>
            </a:r>
            <a:r>
              <a:rPr lang="en-GB" sz="1400" i="1" dirty="0" err="1"/>
              <a:t>Scell</a:t>
            </a:r>
            <a:r>
              <a:rPr lang="en-GB" sz="1400" i="1" dirty="0"/>
              <a:t> activation state</a:t>
            </a:r>
            <a:r>
              <a:rPr lang="en-GB" sz="1400" dirty="0"/>
              <a:t> from the deactivated state.</a:t>
            </a:r>
            <a:endParaRPr lang="en-US" sz="1400" dirty="0"/>
          </a:p>
          <a:p>
            <a:pPr lvl="2"/>
            <a:r>
              <a:rPr lang="en-GB" sz="1400" dirty="0"/>
              <a:t>It is FFS whether the CQI performance requirement defined in TS 36.101 </a:t>
            </a:r>
            <a:r>
              <a:rPr lang="en-GB" sz="1400" dirty="0" err="1"/>
              <a:t>subclause</a:t>
            </a:r>
            <a:r>
              <a:rPr lang="en-GB" sz="1400" dirty="0"/>
              <a:t> 9.6 needs to be relaxed or not for the CQI reported from the </a:t>
            </a:r>
            <a:r>
              <a:rPr lang="en-GB" sz="1400" dirty="0" err="1"/>
              <a:t>Scell</a:t>
            </a:r>
            <a:r>
              <a:rPr lang="en-GB" sz="1400" dirty="0"/>
              <a:t> in the fast </a:t>
            </a:r>
            <a:r>
              <a:rPr lang="en-GB" sz="1400" dirty="0" err="1"/>
              <a:t>Scell</a:t>
            </a:r>
            <a:r>
              <a:rPr lang="en-GB" sz="1400" dirty="0"/>
              <a:t> activation state</a:t>
            </a:r>
            <a:endParaRPr lang="en-US" sz="1400" dirty="0"/>
          </a:p>
        </p:txBody>
      </p:sp>
    </p:spTree>
    <p:extLst>
      <p:ext uri="{BB962C8B-B14F-4D97-AF65-F5344CB8AC3E}">
        <p14:creationId xmlns:p14="http://schemas.microsoft.com/office/powerpoint/2010/main" val="39660120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1DC2B-8AA8-40B7-B0D6-233A09906999}"/>
              </a:ext>
            </a:extLst>
          </p:cNvPr>
          <p:cNvSpPr>
            <a:spLocks noGrp="1"/>
          </p:cNvSpPr>
          <p:nvPr>
            <p:ph type="title"/>
          </p:nvPr>
        </p:nvSpPr>
        <p:spPr>
          <a:xfrm>
            <a:off x="838200" y="365126"/>
            <a:ext cx="10515600" cy="985210"/>
          </a:xfrm>
        </p:spPr>
        <p:txBody>
          <a:bodyPr/>
          <a:lstStyle/>
          <a:p>
            <a:r>
              <a:rPr lang="fi-FI" dirty="0" err="1"/>
              <a:t>Way</a:t>
            </a:r>
            <a:r>
              <a:rPr lang="fi-FI" dirty="0"/>
              <a:t> </a:t>
            </a:r>
            <a:r>
              <a:rPr lang="fi-FI" dirty="0" err="1"/>
              <a:t>Forward</a:t>
            </a:r>
            <a:endParaRPr lang="en-US" dirty="0"/>
          </a:p>
        </p:txBody>
      </p:sp>
      <p:sp>
        <p:nvSpPr>
          <p:cNvPr id="3" name="Content Placeholder 2">
            <a:extLst>
              <a:ext uri="{FF2B5EF4-FFF2-40B4-BE49-F238E27FC236}">
                <a16:creationId xmlns:a16="http://schemas.microsoft.com/office/drawing/2014/main" id="{79E9DA12-22A3-45DC-BF18-08AD80E212FC}"/>
              </a:ext>
            </a:extLst>
          </p:cNvPr>
          <p:cNvSpPr>
            <a:spLocks noGrp="1"/>
          </p:cNvSpPr>
          <p:nvPr>
            <p:ph idx="1"/>
          </p:nvPr>
        </p:nvSpPr>
        <p:spPr>
          <a:xfrm>
            <a:off x="838200" y="1350336"/>
            <a:ext cx="10515600" cy="4826627"/>
          </a:xfrm>
        </p:spPr>
        <p:txBody>
          <a:bodyPr>
            <a:normAutofit lnSpcReduction="10000"/>
          </a:bodyPr>
          <a:lstStyle/>
          <a:p>
            <a:r>
              <a:rPr lang="en-US" dirty="0"/>
              <a:t>Early Reporting:</a:t>
            </a:r>
          </a:p>
          <a:p>
            <a:pPr lvl="1"/>
            <a:r>
              <a:rPr lang="en-GB" dirty="0"/>
              <a:t>Investigate the possibility of defining a measurement accuracy requirement for inter-frequency measurements done by UE during IDLE mode for </a:t>
            </a:r>
            <a:r>
              <a:rPr lang="en-GB" dirty="0" err="1"/>
              <a:t>Scell</a:t>
            </a:r>
            <a:r>
              <a:rPr lang="en-GB" dirty="0"/>
              <a:t> candidates.</a:t>
            </a:r>
            <a:endParaRPr lang="fi-FI" dirty="0"/>
          </a:p>
          <a:p>
            <a:pPr lvl="1"/>
            <a:r>
              <a:rPr lang="en-US" dirty="0"/>
              <a:t>Investigate the </a:t>
            </a:r>
            <a:r>
              <a:rPr lang="en-GB" dirty="0"/>
              <a:t>possible measurement accuracy and measurement period.</a:t>
            </a:r>
          </a:p>
          <a:p>
            <a:pPr lvl="1"/>
            <a:r>
              <a:rPr lang="en-US" dirty="0"/>
              <a:t>Investigate the possibility for aperiodic measurement.</a:t>
            </a:r>
            <a:endParaRPr lang="en-GB" dirty="0"/>
          </a:p>
          <a:p>
            <a:r>
              <a:rPr lang="en-US" dirty="0"/>
              <a:t>Fast Activation:</a:t>
            </a:r>
          </a:p>
          <a:p>
            <a:pPr lvl="1"/>
            <a:r>
              <a:rPr lang="en-GB" dirty="0"/>
              <a:t>Study whether the CQI performance requirement defined in TS 36.101 </a:t>
            </a:r>
            <a:r>
              <a:rPr lang="en-GB" dirty="0" err="1"/>
              <a:t>subclause</a:t>
            </a:r>
            <a:r>
              <a:rPr lang="en-GB" dirty="0"/>
              <a:t> 9.6 needs to be relaxed or not for the CQI reported from the </a:t>
            </a:r>
            <a:r>
              <a:rPr lang="en-GB" dirty="0" err="1"/>
              <a:t>Scell</a:t>
            </a:r>
            <a:r>
              <a:rPr lang="en-GB" dirty="0"/>
              <a:t> in the fast </a:t>
            </a:r>
            <a:r>
              <a:rPr lang="en-GB" dirty="0" err="1"/>
              <a:t>Scell</a:t>
            </a:r>
            <a:r>
              <a:rPr lang="en-GB" dirty="0"/>
              <a:t> activation state.</a:t>
            </a:r>
          </a:p>
          <a:p>
            <a:r>
              <a:rPr lang="en-US" dirty="0"/>
              <a:t>Consider impact from latencies, e.g. cell detection and measurements</a:t>
            </a:r>
          </a:p>
          <a:p>
            <a:r>
              <a:rPr lang="en-US" dirty="0"/>
              <a:t>Investigate possible power consumption impact.</a:t>
            </a:r>
          </a:p>
        </p:txBody>
      </p:sp>
    </p:spTree>
    <p:extLst>
      <p:ext uri="{BB962C8B-B14F-4D97-AF65-F5344CB8AC3E}">
        <p14:creationId xmlns:p14="http://schemas.microsoft.com/office/powerpoint/2010/main" val="3648914915"/>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344</TotalTime>
  <Words>511</Words>
  <Application>Microsoft Office PowerPoint</Application>
  <PresentationFormat>Widescreen</PresentationFormat>
  <Paragraphs>28</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Calibri Light</vt:lpstr>
      <vt:lpstr>1_Office Theme</vt:lpstr>
      <vt:lpstr>WF on RRM requirements for euCA</vt:lpstr>
      <vt:lpstr>Background</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RRM requirements for euCA</dc:title>
  <dc:creator>Nokia</dc:creator>
  <cp:lastModifiedBy>Nokia</cp:lastModifiedBy>
  <cp:revision>15</cp:revision>
  <dcterms:created xsi:type="dcterms:W3CDTF">2017-11-29T19:57:41Z</dcterms:created>
  <dcterms:modified xsi:type="dcterms:W3CDTF">2017-12-01T16:52:08Z</dcterms:modified>
</cp:coreProperties>
</file>