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8"/>
  </p:notesMasterIdLst>
  <p:sldIdLst>
    <p:sldId id="256" r:id="rId2"/>
    <p:sldId id="259" r:id="rId3"/>
    <p:sldId id="258" r:id="rId4"/>
    <p:sldId id="260" r:id="rId5"/>
    <p:sldId id="269" r:id="rId6"/>
    <p:sldId id="267" r:id="rId7"/>
  </p:sldIdLst>
  <p:sldSz cx="9144000" cy="5143500" type="screen16x9"/>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1304" autoAdjust="0"/>
  </p:normalViewPr>
  <p:slideViewPr>
    <p:cSldViewPr snapToObjects="1" showGuides="1">
      <p:cViewPr varScale="1">
        <p:scale>
          <a:sx n="90" d="100"/>
          <a:sy n="90" d="100"/>
        </p:scale>
        <p:origin x="584" y="224"/>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11/17/2017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dirty="0"/>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a:t>Enter title of presentation</a:t>
            </a:r>
            <a:br>
              <a:rPr lang="en-US" dirty="0"/>
            </a:br>
            <a:r>
              <a:rPr lang="en-US" dirty="0"/>
              <a:t>(max. 3 lines)</a:t>
            </a:r>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dirty="0"/>
              <a:t>Click icon to add picture</a:t>
            </a:r>
            <a:endParaRPr dirty="0"/>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dirty="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dirty="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dirty="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dirty="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dirty="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dirty="0"/>
              <a:t>Click icon to add picture</a:t>
            </a:r>
            <a:endParaRPr dirty="0"/>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dirty="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dirty="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Enter subtitle (max. 1 line)</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
        <p:nvSpPr>
          <p:cNvPr id="7" name="Title 1"/>
          <p:cNvSpPr>
            <a:spLocks noGrp="1"/>
          </p:cNvSpPr>
          <p:nvPr>
            <p:ph type="title" hasCustomPrompt="1"/>
          </p:nvPr>
        </p:nvSpPr>
        <p:spPr>
          <a:xfrm>
            <a:off x="360000" y="162000"/>
            <a:ext cx="6300000" cy="1215000"/>
          </a:xfrm>
        </p:spPr>
        <p:txBody>
          <a:bodyPr/>
          <a:lstStyle/>
          <a:p>
            <a:r>
              <a:rPr lang="en-US" dirty="0"/>
              <a:t>Enter intertitle (max. 3 lines)</a:t>
            </a:r>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dirty="0"/>
              <a:t>September 2017</a:t>
            </a:r>
          </a:p>
        </p:txBody>
      </p:sp>
      <p:sp>
        <p:nvSpPr>
          <p:cNvPr id="8" name="Footer Placeholder 7"/>
          <p:cNvSpPr>
            <a:spLocks noGrp="1"/>
          </p:cNvSpPr>
          <p:nvPr>
            <p:ph type="ftr" sz="quarter" idx="11"/>
          </p:nvPr>
        </p:nvSpPr>
        <p:spPr/>
        <p:txBody>
          <a:bodyPr/>
          <a:lstStyle/>
          <a:p>
            <a:r>
              <a:rPr lang="en-US" dirty="0"/>
              <a:t>R4-1709810</a:t>
            </a:r>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br>
              <a:rPr lang="en-US" dirty="0"/>
            </a:br>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September 2017</a:t>
            </a:r>
          </a:p>
        </p:txBody>
      </p:sp>
      <p:sp>
        <p:nvSpPr>
          <p:cNvPr id="3" name="Footer Placeholder 2"/>
          <p:cNvSpPr>
            <a:spLocks noGrp="1"/>
          </p:cNvSpPr>
          <p:nvPr>
            <p:ph type="ftr" sz="quarter" idx="11"/>
          </p:nvPr>
        </p:nvSpPr>
        <p:spPr/>
        <p:txBody>
          <a:bodyPr/>
          <a:lstStyle/>
          <a:p>
            <a:r>
              <a:rPr lang="en-US" dirty="0"/>
              <a:t>R4-1709810</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a:t>Enter slide title (max. 2 lines)</a:t>
            </a:r>
            <a:br>
              <a:rPr lang="en-US" dirty="0"/>
            </a:br>
            <a:r>
              <a:rPr lang="en-US" dirty="0"/>
              <a:t>The 2nd line may be black if reasonable</a:t>
            </a:r>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a:t>Click to enter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dirty="0"/>
              <a:t>September 2017</a:t>
            </a:r>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dirty="0"/>
              <a:t>R4-1709810</a:t>
            </a:r>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a:latin typeface="Arial" panose="020B0604020202020204" pitchFamily="34" charset="0"/>
                <a:ea typeface="Times New Roman" panose="02020603050405020304" pitchFamily="18" charset="0"/>
              </a:rPr>
              <a:t>Keysight Technologies, MVG Industries</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US" sz="1200" dirty="0">
                <a:latin typeface="Arial" panose="020B0604020202020204" pitchFamily="34" charset="0"/>
                <a:ea typeface="Times New Roman" panose="02020603050405020304" pitchFamily="18" charset="0"/>
              </a:rPr>
              <a:t>Extension of quiet zone characterization method to include phase characterization</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9.8.2</a:t>
            </a:r>
          </a:p>
          <a:p>
            <a:pPr marL="1260475" indent="-1260475">
              <a:spcAft>
                <a:spcPts val="600"/>
              </a:spcAft>
            </a:pPr>
            <a:r>
              <a:rPr lang="en-US" sz="1200" b="1" dirty="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Approval</a:t>
            </a:r>
            <a:endParaRPr lang="en-GB" sz="1200" dirty="0"/>
          </a:p>
        </p:txBody>
      </p:sp>
      <p:sp>
        <p:nvSpPr>
          <p:cNvPr id="3" name="Title 2"/>
          <p:cNvSpPr>
            <a:spLocks noGrp="1"/>
          </p:cNvSpPr>
          <p:nvPr>
            <p:ph type="ctrTitle"/>
          </p:nvPr>
        </p:nvSpPr>
        <p:spPr>
          <a:xfrm>
            <a:off x="360000" y="162000"/>
            <a:ext cx="8479200" cy="1215000"/>
          </a:xfrm>
        </p:spPr>
        <p:txBody>
          <a:bodyPr/>
          <a:lstStyle/>
          <a:p>
            <a:pPr hangingPunct="0"/>
            <a:r>
              <a:rPr lang="en-GB" sz="1100" b="1" dirty="0">
                <a:solidFill>
                  <a:schemeClr val="tx1"/>
                </a:solidFill>
                <a:latin typeface="Arial" panose="020B0604020202020204" pitchFamily="34" charset="0"/>
                <a:ea typeface="Times New Roman" panose="02020603050405020304" pitchFamily="18" charset="0"/>
              </a:rPr>
              <a:t>3GPP TSG-RAN WG4 Meeting #85			 			        </a:t>
            </a:r>
            <a:r>
              <a:rPr lang="de-DE" sz="1100" b="1" dirty="0">
                <a:solidFill>
                  <a:schemeClr val="tx1"/>
                </a:solidFill>
                <a:latin typeface="Arial" panose="020B0604020202020204" pitchFamily="34" charset="0"/>
                <a:ea typeface="Times New Roman" panose="02020603050405020304" pitchFamily="18" charset="0"/>
              </a:rPr>
              <a:t>R4-1712661 </a:t>
            </a:r>
            <a:br>
              <a:rPr lang="es-ES_tradnl" sz="1100" b="1" dirty="0">
                <a:solidFill>
                  <a:schemeClr val="tx1"/>
                </a:solidFill>
                <a:latin typeface="Arial" panose="020B0604020202020204" pitchFamily="34" charset="0"/>
                <a:ea typeface="Times New Roman" panose="02020603050405020304" pitchFamily="18" charset="0"/>
              </a:rPr>
            </a:br>
            <a:r>
              <a:rPr lang="en-GB" sz="1100" b="1" dirty="0">
                <a:solidFill>
                  <a:schemeClr val="tx1"/>
                </a:solidFill>
                <a:latin typeface="Arial" panose="020B0604020202020204" pitchFamily="34" charset="0"/>
                <a:ea typeface="Times New Roman" panose="02020603050405020304" pitchFamily="18" charset="0"/>
              </a:rPr>
              <a:t>Reno, NV (USA), 27th Nov – 1st Dec 2017</a:t>
            </a:r>
            <a:br>
              <a:rPr lang="es-ES_tradnl" dirty="0"/>
            </a:br>
            <a:r>
              <a:rPr lang="de-DE" sz="1100" b="1" dirty="0">
                <a:solidFill>
                  <a:schemeClr val="tx1"/>
                </a:solidFill>
                <a:latin typeface="Arial" panose="020B0604020202020204" pitchFamily="34" charset="0"/>
                <a:ea typeface="Times New Roman" panose="02020603050405020304" pitchFamily="18" charset="0"/>
              </a:rPr>
              <a:t>		           			            										</a:t>
            </a:r>
            <a:br>
              <a:rPr lang="de-DE" sz="1100" b="1" dirty="0">
                <a:solidFill>
                  <a:schemeClr val="tx1"/>
                </a:solidFill>
                <a:latin typeface="Arial" panose="020B0604020202020204" pitchFamily="34" charset="0"/>
                <a:ea typeface="Times New Roman" panose="02020603050405020304" pitchFamily="18" charset="0"/>
              </a:rPr>
            </a:br>
            <a:endParaRPr lang="en-US" sz="1100" dirty="0">
              <a:solidFill>
                <a:schemeClr val="tx1"/>
              </a:solidFill>
              <a:effectLst/>
              <a:latin typeface="Times New Roman" panose="02020603050405020304" pitchFamily="18" charset="0"/>
              <a:ea typeface="Times New Roman" panose="02020603050405020304" pitchFamily="18" charset="0"/>
            </a:endParaRP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of this Contribution</a:t>
            </a:r>
          </a:p>
        </p:txBody>
      </p:sp>
      <p:sp>
        <p:nvSpPr>
          <p:cNvPr id="3" name="Content Placeholder 2"/>
          <p:cNvSpPr>
            <a:spLocks noGrp="1"/>
          </p:cNvSpPr>
          <p:nvPr>
            <p:ph idx="1"/>
          </p:nvPr>
        </p:nvSpPr>
        <p:spPr/>
        <p:txBody>
          <a:bodyPr/>
          <a:lstStyle/>
          <a:p>
            <a:r>
              <a:rPr lang="en-GB" dirty="0">
                <a:latin typeface="+mj-lt"/>
              </a:rPr>
              <a:t>This document addresses the method to characterize phase in the quiet zone. The outcome from the characterization would give the as phase ripple/curvature </a:t>
            </a:r>
          </a:p>
          <a:p>
            <a:r>
              <a:rPr lang="en-GB" dirty="0">
                <a:latin typeface="+mj-lt"/>
              </a:rPr>
              <a:t>R4-1711278 presents a TP (TR38810) describing the amplitude ripple characterization procedure for FR2.</a:t>
            </a:r>
          </a:p>
          <a:p>
            <a:pPr lvl="1"/>
            <a:r>
              <a:rPr lang="en-GB" dirty="0">
                <a:latin typeface="+mj-lt"/>
              </a:rPr>
              <a:t>The outcome of the amplitude ripple test gives </a:t>
            </a:r>
          </a:p>
          <a:p>
            <a:pPr lvl="2"/>
            <a:r>
              <a:rPr lang="en-GB" dirty="0">
                <a:latin typeface="+mj-lt"/>
              </a:rPr>
              <a:t>surface standard deviation that effectively predicts the variation of the TRP/TRS measurements</a:t>
            </a:r>
          </a:p>
          <a:p>
            <a:pPr lvl="2"/>
            <a:r>
              <a:rPr lang="en-GB" dirty="0">
                <a:latin typeface="+mj-lt"/>
              </a:rPr>
              <a:t>spherical surface integrals of EIRP/EIS. </a:t>
            </a:r>
          </a:p>
          <a:p>
            <a:r>
              <a:rPr lang="en-US" dirty="0">
                <a:latin typeface="+mj-lt"/>
              </a:rPr>
              <a:t>The objective of this contribution is to introduce a ‘Characterization of the phase ripple/ curvature in the Quiet Zone’ test procedure.</a:t>
            </a:r>
          </a:p>
          <a:p>
            <a:r>
              <a:rPr lang="en-US" dirty="0">
                <a:latin typeface="+mj-lt"/>
              </a:rPr>
              <a:t>The reference antenna for the setup is FFS based on certain boundary conditions (R4-1711825)</a:t>
            </a:r>
          </a:p>
          <a:p>
            <a:r>
              <a:rPr lang="en-US" dirty="0">
                <a:latin typeface="+mj-lt"/>
              </a:rPr>
              <a:t>Once agreement is reached, the TP (R4-1711278) will be appended.</a:t>
            </a:r>
          </a:p>
          <a:p>
            <a:endParaRPr lang="en-US" dirty="0">
              <a:latin typeface="+mj-lt"/>
            </a:endParaRPr>
          </a:p>
          <a:p>
            <a:endParaRPr lang="en-US" dirty="0">
              <a:latin typeface="+mj-lt"/>
            </a:endParaRPr>
          </a:p>
          <a:p>
            <a:endParaRPr lang="en-US" dirty="0">
              <a:latin typeface="+mj-lt"/>
            </a:endParaRPr>
          </a:p>
        </p:txBody>
      </p:sp>
      <p:sp>
        <p:nvSpPr>
          <p:cNvPr id="4" name="Date Placeholder 3"/>
          <p:cNvSpPr>
            <a:spLocks noGrp="1"/>
          </p:cNvSpPr>
          <p:nvPr>
            <p:ph type="dt" sz="half" idx="10"/>
          </p:nvPr>
        </p:nvSpPr>
        <p:spPr/>
        <p:txBody>
          <a:bodyPr/>
          <a:lstStyle/>
          <a:p>
            <a:r>
              <a:rPr lang="en-US" dirty="0"/>
              <a:t>November 2017</a:t>
            </a:r>
          </a:p>
        </p:txBody>
      </p:sp>
      <p:sp>
        <p:nvSpPr>
          <p:cNvPr id="5" name="Footer Placeholder 4"/>
          <p:cNvSpPr>
            <a:spLocks noGrp="1"/>
          </p:cNvSpPr>
          <p:nvPr>
            <p:ph type="ftr" sz="quarter" idx="11"/>
          </p:nvPr>
        </p:nvSpPr>
        <p:spPr/>
        <p:txBody>
          <a:bodyPr/>
          <a:lstStyle/>
          <a:p>
            <a:r>
              <a:rPr lang="en-US" dirty="0"/>
              <a:t>R4-171XXXX</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to MU due to phase and amplitude variation</a:t>
            </a:r>
          </a:p>
        </p:txBody>
      </p:sp>
      <p:sp>
        <p:nvSpPr>
          <p:cNvPr id="3" name="Content Placeholder 2"/>
          <p:cNvSpPr>
            <a:spLocks noGrp="1"/>
          </p:cNvSpPr>
          <p:nvPr>
            <p:ph idx="1"/>
          </p:nvPr>
        </p:nvSpPr>
        <p:spPr/>
        <p:txBody>
          <a:bodyPr/>
          <a:lstStyle/>
          <a:p>
            <a:r>
              <a:rPr lang="en-US" sz="1400" dirty="0">
                <a:latin typeface="+mj-lt"/>
              </a:rPr>
              <a:t>Due to the use of phased array in the FR2 both amplitude and phase characteristics of the quiet zone is important to be characterized.</a:t>
            </a:r>
          </a:p>
          <a:p>
            <a:r>
              <a:rPr lang="en-US" sz="1400" dirty="0">
                <a:latin typeface="+mj-lt"/>
              </a:rPr>
              <a:t>High amplitude or phase variation will cause non-coherent summation of the wave fronts from the individual elements. </a:t>
            </a:r>
          </a:p>
          <a:p>
            <a:r>
              <a:rPr lang="en-US" sz="1400" dirty="0">
                <a:latin typeface="+mj-lt"/>
              </a:rPr>
              <a:t>The variation of MU due to these variations in the DUT performance depends on the size of the phase array, topology of the array, element type used and the offset distance of the array from center of the quiet zone.</a:t>
            </a:r>
          </a:p>
          <a:p>
            <a:r>
              <a:rPr lang="en-US" sz="1400" dirty="0">
                <a:latin typeface="+mj-lt"/>
              </a:rPr>
              <a:t>Since the type of antenna and its topology cannot be estimated beforehand due to blackbox approach the following proposal is suggested</a:t>
            </a:r>
          </a:p>
          <a:p>
            <a:r>
              <a:rPr lang="en-US" sz="1400" b="1" dirty="0">
                <a:latin typeface="+mj-lt"/>
              </a:rPr>
              <a:t>Proposal 1: Agree on maximum allowed phase variation allowed in the quiet zone </a:t>
            </a:r>
          </a:p>
          <a:p>
            <a:r>
              <a:rPr lang="en-US" sz="1400" b="1" dirty="0">
                <a:latin typeface="+mj-lt"/>
              </a:rPr>
              <a:t>Observation 1: At a separation distance of 2D</a:t>
            </a:r>
            <a:r>
              <a:rPr lang="en-US" sz="1400" b="1" baseline="30000" dirty="0">
                <a:latin typeface="+mj-lt"/>
              </a:rPr>
              <a:t>2</a:t>
            </a:r>
            <a:r>
              <a:rPr lang="en-US" sz="1400" b="1" dirty="0">
                <a:latin typeface="+mj-lt"/>
              </a:rPr>
              <a:t>/</a:t>
            </a:r>
            <a:r>
              <a:rPr lang="el-GR" sz="1400" b="1" dirty="0">
                <a:latin typeface="+mj-lt"/>
                <a:ea typeface="Tahoma" panose="020B0604030504040204" pitchFamily="34" charset="0"/>
                <a:cs typeface="Tahoma" panose="020B0604030504040204" pitchFamily="34" charset="0"/>
              </a:rPr>
              <a:t>λ</a:t>
            </a:r>
            <a:r>
              <a:rPr lang="en-US" sz="1400" b="1" dirty="0">
                <a:latin typeface="+mj-lt"/>
                <a:ea typeface="Tahoma" panose="020B0604030504040204" pitchFamily="34" charset="0"/>
                <a:cs typeface="Tahoma" panose="020B0604030504040204" pitchFamily="34" charset="0"/>
              </a:rPr>
              <a:t>, agreed far field definition, phase taper is 22.5˚.</a:t>
            </a:r>
          </a:p>
        </p:txBody>
      </p:sp>
      <p:sp>
        <p:nvSpPr>
          <p:cNvPr id="4" name="Date Placeholder 3"/>
          <p:cNvSpPr>
            <a:spLocks noGrp="1"/>
          </p:cNvSpPr>
          <p:nvPr>
            <p:ph type="dt" sz="half" idx="10"/>
          </p:nvPr>
        </p:nvSpPr>
        <p:spPr/>
        <p:txBody>
          <a:bodyPr/>
          <a:lstStyle/>
          <a:p>
            <a:r>
              <a:rPr lang="en-US" dirty="0"/>
              <a:t>September 2017</a:t>
            </a:r>
          </a:p>
        </p:txBody>
      </p:sp>
      <p:sp>
        <p:nvSpPr>
          <p:cNvPr id="5" name="Footer Placeholder 4"/>
          <p:cNvSpPr>
            <a:spLocks noGrp="1"/>
          </p:cNvSpPr>
          <p:nvPr>
            <p:ph type="ftr" sz="quarter" idx="11"/>
          </p:nvPr>
        </p:nvSpPr>
        <p:spPr/>
        <p:txBody>
          <a:bodyPr/>
          <a:lstStyle/>
          <a:p>
            <a:r>
              <a:rPr lang="en-US" dirty="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 of Reference Positions and procedure</a:t>
            </a:r>
          </a:p>
        </p:txBody>
      </p:sp>
      <p:sp>
        <p:nvSpPr>
          <p:cNvPr id="3" name="Content Placeholder 2"/>
          <p:cNvSpPr>
            <a:spLocks noGrp="1"/>
          </p:cNvSpPr>
          <p:nvPr>
            <p:ph idx="1"/>
          </p:nvPr>
        </p:nvSpPr>
        <p:spPr>
          <a:xfrm>
            <a:off x="288000" y="704567"/>
            <a:ext cx="5736000" cy="1256043"/>
          </a:xfrm>
        </p:spPr>
        <p:txBody>
          <a:bodyPr/>
          <a:lstStyle/>
          <a:p>
            <a:r>
              <a:rPr lang="en-US" sz="1200" dirty="0">
                <a:latin typeface="+mj-lt"/>
              </a:rPr>
              <a:t>Any number of positions between the 7 reference points can be selected. </a:t>
            </a:r>
          </a:p>
          <a:p>
            <a:pPr lvl="1"/>
            <a:r>
              <a:rPr lang="en-US" sz="1200" dirty="0">
                <a:latin typeface="+mj-lt"/>
              </a:rPr>
              <a:t>The resolution of the step size will effectively capture any phase ripple</a:t>
            </a:r>
          </a:p>
          <a:p>
            <a:r>
              <a:rPr lang="en-US" sz="1200" dirty="0">
                <a:latin typeface="+mj-lt"/>
              </a:rPr>
              <a:t>The 7 extreme positions will highlight the phase taper </a:t>
            </a:r>
          </a:p>
          <a:p>
            <a:r>
              <a:rPr lang="en-US" sz="1200" dirty="0">
                <a:latin typeface="+mj-lt"/>
              </a:rPr>
              <a:t>It is enough to make this measurement when the reference probe is pointing towards the measurement probe </a:t>
            </a:r>
          </a:p>
        </p:txBody>
      </p:sp>
      <p:sp>
        <p:nvSpPr>
          <p:cNvPr id="4" name="Date Placeholder 3"/>
          <p:cNvSpPr>
            <a:spLocks noGrp="1"/>
          </p:cNvSpPr>
          <p:nvPr>
            <p:ph type="dt" sz="half" idx="10"/>
          </p:nvPr>
        </p:nvSpPr>
        <p:spPr/>
        <p:txBody>
          <a:bodyPr/>
          <a:lstStyle/>
          <a:p>
            <a:r>
              <a:rPr lang="en-US" dirty="0"/>
              <a:t>September 2017</a:t>
            </a:r>
          </a:p>
        </p:txBody>
      </p:sp>
      <p:sp>
        <p:nvSpPr>
          <p:cNvPr id="5" name="Footer Placeholder 4"/>
          <p:cNvSpPr>
            <a:spLocks noGrp="1"/>
          </p:cNvSpPr>
          <p:nvPr>
            <p:ph type="ftr" sz="quarter" idx="11"/>
          </p:nvPr>
        </p:nvSpPr>
        <p:spPr/>
        <p:txBody>
          <a:bodyPr/>
          <a:lstStyle/>
          <a:p>
            <a:r>
              <a:rPr lang="en-US" dirty="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dirty="0"/>
          </a:p>
        </p:txBody>
      </p:sp>
      <p:sp>
        <p:nvSpPr>
          <p:cNvPr id="2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pic>
        <p:nvPicPr>
          <p:cNvPr id="7" name="Picture 6"/>
          <p:cNvPicPr>
            <a:picLocks noChangeAspect="1"/>
          </p:cNvPicPr>
          <p:nvPr/>
        </p:nvPicPr>
        <p:blipFill>
          <a:blip r:embed="rId3"/>
          <a:stretch>
            <a:fillRect/>
          </a:stretch>
        </p:blipFill>
        <p:spPr>
          <a:xfrm>
            <a:off x="5590295" y="500018"/>
            <a:ext cx="3179400" cy="1788632"/>
          </a:xfrm>
          <a:prstGeom prst="rect">
            <a:avLst/>
          </a:prstGeom>
        </p:spPr>
      </p:pic>
      <p:sp>
        <p:nvSpPr>
          <p:cNvPr id="11" name="Content Placeholder 2"/>
          <p:cNvSpPr txBox="1">
            <a:spLocks/>
          </p:cNvSpPr>
          <p:nvPr/>
        </p:nvSpPr>
        <p:spPr>
          <a:xfrm>
            <a:off x="264994" y="1702266"/>
            <a:ext cx="8649269" cy="2926884"/>
          </a:xfrm>
          <a:prstGeom prst="rect">
            <a:avLst/>
          </a:prstGeom>
        </p:spPr>
        <p:txBody>
          <a:bodyPr vert="horz" lIns="0" tIns="0" rIns="0" bIns="0" rtlCol="0">
            <a:noAutofit/>
          </a:bodyPr>
          <a:lst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a:lstStyle>
          <a:p>
            <a:r>
              <a:rPr lang="en-US" sz="1200" dirty="0">
                <a:latin typeface="+mj-lt"/>
              </a:rPr>
              <a:t>Any number of positions between the 7 reference points can be selected. </a:t>
            </a:r>
          </a:p>
          <a:p>
            <a:pPr lvl="1"/>
            <a:r>
              <a:rPr lang="en-US" sz="1200" dirty="0">
                <a:latin typeface="+mj-lt"/>
              </a:rPr>
              <a:t>The resolution of the step size will effectively capture any phase ripple</a:t>
            </a:r>
          </a:p>
          <a:p>
            <a:r>
              <a:rPr lang="en-US" sz="1200" dirty="0">
                <a:latin typeface="+mj-lt"/>
              </a:rPr>
              <a:t>The 7 extreme positions will highlight the phase taper </a:t>
            </a:r>
          </a:p>
          <a:p>
            <a:r>
              <a:rPr lang="en-US" sz="1200" dirty="0">
                <a:latin typeface="+mj-lt"/>
              </a:rPr>
              <a:t>It is enough to make this measurement when the reference probe is pointing towards the measurement probe </a:t>
            </a:r>
          </a:p>
          <a:p>
            <a:r>
              <a:rPr lang="en-US" sz="1200" dirty="0">
                <a:latin typeface="+mj-lt"/>
              </a:rPr>
              <a:t>The phase characterization is a relative measurement</a:t>
            </a:r>
          </a:p>
          <a:p>
            <a:pPr lvl="1"/>
            <a:r>
              <a:rPr lang="en-US" sz="1200" dirty="0">
                <a:latin typeface="+mj-lt"/>
              </a:rPr>
              <a:t>Place the reference antenna at the center of the QZ and point it straight to the measurement antenna.</a:t>
            </a:r>
          </a:p>
          <a:p>
            <a:pPr lvl="1"/>
            <a:r>
              <a:rPr lang="en-US" sz="1200" dirty="0">
                <a:latin typeface="+mj-lt"/>
              </a:rPr>
              <a:t>Connect both the antennas to a VNA</a:t>
            </a:r>
          </a:p>
          <a:p>
            <a:pPr lvl="1"/>
            <a:r>
              <a:rPr lang="en-US" sz="1200" dirty="0">
                <a:latin typeface="+mj-lt"/>
              </a:rPr>
              <a:t>Calibrate this position with through measurement (S21) to set this as 0</a:t>
            </a:r>
            <a:r>
              <a:rPr lang="en-US" sz="1200" dirty="0">
                <a:latin typeface="+mj-lt"/>
                <a:ea typeface="Tahoma" panose="020B0604030504040204" pitchFamily="34" charset="0"/>
                <a:cs typeface="Tahoma" panose="020B0604030504040204" pitchFamily="34" charset="0"/>
              </a:rPr>
              <a:t>˚</a:t>
            </a:r>
          </a:p>
          <a:p>
            <a:pPr lvl="1"/>
            <a:r>
              <a:rPr lang="en-US" sz="1200" dirty="0">
                <a:latin typeface="+mj-lt"/>
                <a:ea typeface="Tahoma" panose="020B0604030504040204" pitchFamily="34" charset="0"/>
                <a:cs typeface="Tahoma" panose="020B0604030504040204" pitchFamily="34" charset="0"/>
              </a:rPr>
              <a:t>Measurement in both polarizations need to be performed.</a:t>
            </a:r>
          </a:p>
          <a:p>
            <a:pPr lvl="1"/>
            <a:r>
              <a:rPr lang="en-US" sz="1200" dirty="0">
                <a:latin typeface="+mj-lt"/>
                <a:ea typeface="Tahoma" panose="020B0604030504040204" pitchFamily="34" charset="0"/>
                <a:cs typeface="Tahoma" panose="020B0604030504040204" pitchFamily="34" charset="0"/>
              </a:rPr>
              <a:t>Move the reference antenna in the directions P2-P7 with a step size of 0.5˚ and capture S21</a:t>
            </a:r>
            <a:endParaRPr lang="en-US" sz="1200" dirty="0">
              <a:latin typeface="+mj-lt"/>
            </a:endParaRPr>
          </a:p>
          <a:p>
            <a:r>
              <a:rPr lang="en-US" sz="1200" b="1" dirty="0">
                <a:latin typeface="+mj-lt"/>
              </a:rPr>
              <a:t>Proposal 2: Make phase characterization using vector measurement to highlight phase ripple and taper in the quiet zone</a:t>
            </a:r>
          </a:p>
          <a:p>
            <a:r>
              <a:rPr lang="en-US" sz="1200" b="1" dirty="0">
                <a:latin typeface="+mj-lt"/>
              </a:rPr>
              <a:t>Proposal 3: Make phase measurements with a step size of 0.5</a:t>
            </a:r>
            <a:r>
              <a:rPr lang="en-US" sz="1200" b="1" dirty="0">
                <a:latin typeface="+mj-lt"/>
                <a:ea typeface="Tahoma" panose="020B0604030504040204" pitchFamily="34" charset="0"/>
                <a:cs typeface="Tahoma" panose="020B0604030504040204" pitchFamily="34" charset="0"/>
              </a:rPr>
              <a:t>˚ for the radius of the quiet zone</a:t>
            </a:r>
          </a:p>
          <a:p>
            <a:r>
              <a:rPr lang="en-US" sz="1200" b="1" dirty="0">
                <a:latin typeface="+mj-lt"/>
                <a:ea typeface="Tahoma" panose="020B0604030504040204" pitchFamily="34" charset="0"/>
                <a:cs typeface="Tahoma" panose="020B0604030504040204" pitchFamily="34" charset="0"/>
              </a:rPr>
              <a:t>Proposal 4: Characterization is to be done for both polarizations individually</a:t>
            </a:r>
          </a:p>
          <a:p>
            <a:r>
              <a:rPr lang="en-US" sz="1200" b="1" dirty="0">
                <a:latin typeface="+mj-lt"/>
                <a:ea typeface="Tahoma" panose="020B0604030504040204" pitchFamily="34" charset="0"/>
                <a:cs typeface="Tahoma" panose="020B0604030504040204" pitchFamily="34" charset="0"/>
              </a:rPr>
              <a:t>Proposal 5: Characterization is to be done for agreed frequency points which is FFS</a:t>
            </a:r>
            <a:endParaRPr lang="en-US" sz="1200" b="1" dirty="0">
              <a:latin typeface="+mj-lt"/>
            </a:endParaRPr>
          </a:p>
        </p:txBody>
      </p:sp>
    </p:spTree>
    <p:custDataLst>
      <p:tags r:id="rId1"/>
    </p:custDataLst>
    <p:extLst>
      <p:ext uri="{BB962C8B-B14F-4D97-AF65-F5344CB8AC3E}">
        <p14:creationId xmlns:p14="http://schemas.microsoft.com/office/powerpoint/2010/main" val="479362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a:xfrm>
            <a:off x="360000" y="742950"/>
            <a:ext cx="8280000" cy="3766050"/>
          </a:xfrm>
        </p:spPr>
        <p:txBody>
          <a:bodyPr>
            <a:normAutofit/>
          </a:bodyPr>
          <a:lstStyle/>
          <a:p>
            <a:r>
              <a:rPr lang="en-US" sz="1600" b="1" dirty="0">
                <a:latin typeface="+mj-lt"/>
              </a:rPr>
              <a:t>Proposal 1: Agree on maximum allowed phase variation allowed in the quiet zone </a:t>
            </a:r>
          </a:p>
          <a:p>
            <a:r>
              <a:rPr lang="en-US" sz="1600" b="1" dirty="0">
                <a:latin typeface="+mj-lt"/>
              </a:rPr>
              <a:t>Proposal 2: Make phase characterization using vector measurement to highlight phase ripple and taper in the quiet zone</a:t>
            </a:r>
          </a:p>
          <a:p>
            <a:r>
              <a:rPr lang="en-US" sz="1600" b="1" dirty="0">
                <a:latin typeface="+mj-lt"/>
              </a:rPr>
              <a:t>Proposal 3: Make phase measurements with a step size of 0.5</a:t>
            </a:r>
            <a:r>
              <a:rPr lang="en-US" sz="1600" b="1" dirty="0">
                <a:latin typeface="+mj-lt"/>
                <a:ea typeface="Tahoma" panose="020B0604030504040204" pitchFamily="34" charset="0"/>
                <a:cs typeface="Tahoma" panose="020B0604030504040204" pitchFamily="34" charset="0"/>
              </a:rPr>
              <a:t>˚ for the radius of the quiet zone</a:t>
            </a:r>
          </a:p>
          <a:p>
            <a:r>
              <a:rPr lang="en-US" sz="1600" b="1" dirty="0">
                <a:latin typeface="+mj-lt"/>
                <a:ea typeface="Tahoma" panose="020B0604030504040204" pitchFamily="34" charset="0"/>
                <a:cs typeface="Tahoma" panose="020B0604030504040204" pitchFamily="34" charset="0"/>
              </a:rPr>
              <a:t>Proposal 4: Characterization is to be done for both polarizations individually</a:t>
            </a:r>
          </a:p>
          <a:p>
            <a:r>
              <a:rPr lang="en-US" sz="1600" b="1" dirty="0">
                <a:latin typeface="+mj-lt"/>
                <a:ea typeface="Tahoma" panose="020B0604030504040204" pitchFamily="34" charset="0"/>
                <a:cs typeface="Tahoma" panose="020B0604030504040204" pitchFamily="34" charset="0"/>
              </a:rPr>
              <a:t>Proposal 5: Characterization is to be done for agreed frequency points which is FFS</a:t>
            </a:r>
            <a:endParaRPr lang="en-US" sz="1600" b="1" dirty="0">
              <a:latin typeface="+mj-lt"/>
            </a:endParaRPr>
          </a:p>
          <a:p>
            <a:endParaRPr lang="en-US" sz="1600" b="1" dirty="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r>
              <a:rPr lang="en-US" dirty="0"/>
              <a:t>September 2017</a:t>
            </a:r>
          </a:p>
        </p:txBody>
      </p:sp>
      <p:sp>
        <p:nvSpPr>
          <p:cNvPr id="5" name="Footer Placeholder 4"/>
          <p:cNvSpPr>
            <a:spLocks noGrp="1"/>
          </p:cNvSpPr>
          <p:nvPr>
            <p:ph type="ftr" sz="quarter" idx="11"/>
          </p:nvPr>
        </p:nvSpPr>
        <p:spPr/>
        <p:txBody>
          <a:bodyPr/>
          <a:lstStyle/>
          <a:p>
            <a:r>
              <a:rPr lang="en-US" dirty="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pPr lvl="0" fontAlgn="base" hangingPunct="0"/>
            <a:r>
              <a:rPr lang="en-GB" dirty="0"/>
              <a:t>R4-1711278, “TP (TR38.810) on Quality of the Quiet Zone Characterization for FR2” Rohde &amp; Schwarz, 3GPP TSG RAN WG4 #84bis, Dubrovnik, Croatia, October 2017</a:t>
            </a:r>
            <a:endParaRPr lang="en-US" dirty="0"/>
          </a:p>
          <a:p>
            <a:pPr lvl="0" fontAlgn="base" hangingPunct="0"/>
            <a:r>
              <a:rPr lang="en-GB" dirty="0"/>
              <a:t>R4-1710077, WF on NR MU and test tolerance, CATR, Intel Corporation, Keysight Technologies, Rohde &amp; Schwarz, Anritsu, 3GPP TSG RAN WG4 NR#3, Nagoya, Japan, September 2017</a:t>
            </a:r>
            <a:endParaRPr lang="en-US" dirty="0"/>
          </a:p>
          <a:p>
            <a:pPr lvl="0" fontAlgn="base" hangingPunct="0"/>
            <a:r>
              <a:rPr lang="en-GB" dirty="0"/>
              <a:t>R4-1707221, Meaning of Quiet Zone in MU discussions, Anritsu, 3GPP TSG-RAN4 WG#84, Berlin, Germany, August 2017</a:t>
            </a:r>
            <a:endParaRPr lang="en-US" dirty="0"/>
          </a:p>
          <a:p>
            <a:pPr fontAlgn="base" hangingPunct="0"/>
            <a:r>
              <a:rPr lang="en-US" dirty="0"/>
              <a:t>R4-1711825</a:t>
            </a:r>
            <a:r>
              <a:rPr lang="en-GB" dirty="0"/>
              <a:t>, MVG Industries, 3GPP TSG RAN WG4 #84bis, Dubrovnik, Croatia, October 2017</a:t>
            </a:r>
            <a:endParaRPr lang="en-US" dirty="0"/>
          </a:p>
          <a:p>
            <a:pPr fontAlgn="base" hangingPunct="0"/>
            <a:endParaRPr lang="en-US" dirty="0"/>
          </a:p>
        </p:txBody>
      </p:sp>
      <p:sp>
        <p:nvSpPr>
          <p:cNvPr id="4" name="Date Placeholder 3"/>
          <p:cNvSpPr>
            <a:spLocks noGrp="1"/>
          </p:cNvSpPr>
          <p:nvPr>
            <p:ph type="dt" sz="half" idx="10"/>
          </p:nvPr>
        </p:nvSpPr>
        <p:spPr/>
        <p:txBody>
          <a:bodyPr/>
          <a:lstStyle/>
          <a:p>
            <a:r>
              <a:rPr lang="en-US" dirty="0"/>
              <a:t>September 2017</a:t>
            </a:r>
          </a:p>
        </p:txBody>
      </p:sp>
      <p:sp>
        <p:nvSpPr>
          <p:cNvPr id="5" name="Footer Placeholder 4"/>
          <p:cNvSpPr>
            <a:spLocks noGrp="1"/>
          </p:cNvSpPr>
          <p:nvPr>
            <p:ph type="ftr" sz="quarter" idx="11"/>
          </p:nvPr>
        </p:nvSpPr>
        <p:spPr/>
        <p:txBody>
          <a:bodyPr/>
          <a:lstStyle/>
          <a:p>
            <a:r>
              <a:rPr lang="en-US" dirty="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5672174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149</TotalTime>
  <Words>757</Words>
  <Application>Microsoft Office PowerPoint</Application>
  <PresentationFormat>On-screen Show (16:9)</PresentationFormat>
  <Paragraphs>67</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 Unicode MS</vt:lpstr>
      <vt:lpstr>Arial</vt:lpstr>
      <vt:lpstr>Arial Black</vt:lpstr>
      <vt:lpstr>Arial Narrow</vt:lpstr>
      <vt:lpstr>Calibri</vt:lpstr>
      <vt:lpstr>Tahoma</vt:lpstr>
      <vt:lpstr>Times New Roman</vt:lpstr>
      <vt:lpstr>Wingdings</vt:lpstr>
      <vt:lpstr>US 16 to 9 Rohde und Schwarz</vt:lpstr>
      <vt:lpstr>3GPP TSG-RAN WG4 Meeting #85               R4-1712661  Reno, NV (USA), 27th Nov – 1st Dec 2017                                        </vt:lpstr>
      <vt:lpstr>Objective of this Contribution</vt:lpstr>
      <vt:lpstr>Contribution to MU due to phase and amplitude variation</vt:lpstr>
      <vt:lpstr>Number of Reference Positions and procedure</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R&amp;S</dc:creator>
  <cp:keywords>2016-06-01</cp:keywords>
  <cp:lastModifiedBy>RUMNEY,MORAY (K-Scotland,ex1)</cp:lastModifiedBy>
  <cp:revision>117</cp:revision>
  <dcterms:created xsi:type="dcterms:W3CDTF">2017-09-06T04:29:38Z</dcterms:created>
  <dcterms:modified xsi:type="dcterms:W3CDTF">2017-11-17T20:37:33Z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