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79" r:id="rId3"/>
    <p:sldId id="282" r:id="rId4"/>
    <p:sldId id="28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  <p:cmAuthor id="1" name="RUMNEY,MORAY (K-Scotland,ex1)" initials="R(" lastIdx="7" clrIdx="1">
    <p:extLst>
      <p:ext uri="{19B8F6BF-5375-455C-9EA6-DF929625EA0E}">
        <p15:presenceInfo xmlns:p15="http://schemas.microsoft.com/office/powerpoint/2012/main" userId="S-1-5-21-1876727327-1672651232-3010941439-319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39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</a:t>
            </a:r>
            <a:r>
              <a:rPr lang="en-US" sz="4800" dirty="0">
                <a:solidFill>
                  <a:srgbClr val="FF0000"/>
                </a:solidFill>
              </a:rPr>
              <a:t>performance</a:t>
            </a:r>
            <a:r>
              <a:rPr lang="en-US" sz="4800" dirty="0"/>
              <a:t> test scope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Verizon </a:t>
            </a:r>
            <a:r>
              <a:rPr lang="en-US" sz="2800" dirty="0" smtClean="0"/>
              <a:t>Wireless, Spirent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R4-171977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16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#84bis</a:t>
            </a:r>
          </a:p>
          <a:p>
            <a:r>
              <a:rPr lang="en-GB" b="1" dirty="0"/>
              <a:t>Dubrovnik, Croatia, October 9-13, 2017</a:t>
            </a:r>
          </a:p>
          <a:p>
            <a:r>
              <a:rPr lang="en-GB" b="1" dirty="0"/>
              <a:t>Agenda: 9.8.5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has discussed a number of aspects concerning the UE </a:t>
            </a:r>
            <a:r>
              <a:rPr lang="en-US" dirty="0">
                <a:solidFill>
                  <a:srgbClr val="FF0000"/>
                </a:solidFill>
              </a:rPr>
              <a:t>performance</a:t>
            </a:r>
            <a:r>
              <a:rPr lang="en-US" dirty="0"/>
              <a:t> test methodology development for NR FR2</a:t>
            </a:r>
          </a:p>
          <a:p>
            <a:r>
              <a:rPr lang="en-US" dirty="0"/>
              <a:t>It was the Chairman’s guidance to prepare a list of questions to solicit the input from RAN4 dem</a:t>
            </a:r>
            <a:r>
              <a:rPr lang="en-US" dirty="0">
                <a:solidFill>
                  <a:srgbClr val="FF0000"/>
                </a:solidFill>
              </a:rPr>
              <a:t>odulation/CSI </a:t>
            </a:r>
            <a:r>
              <a:rPr lang="en-US" dirty="0"/>
              <a:t>experts to provide further guidance to the SI on test methods for NR</a:t>
            </a:r>
          </a:p>
        </p:txBody>
      </p:sp>
    </p:spTree>
    <p:extLst>
      <p:ext uri="{BB962C8B-B14F-4D97-AF65-F5344CB8AC3E}">
        <p14:creationId xmlns:p14="http://schemas.microsoft.com/office/powerpoint/2010/main" val="1452049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Demodulation/CSI </a:t>
            </a:r>
            <a:r>
              <a:rPr lang="en-US" dirty="0"/>
              <a:t>experts are encouraged to provide view on the NR FR2 UE performance test </a:t>
            </a:r>
            <a:r>
              <a:rPr lang="en-US" dirty="0" smtClean="0"/>
              <a:t>scope </a:t>
            </a:r>
            <a:r>
              <a:rPr lang="en-US" dirty="0" smtClean="0">
                <a:solidFill>
                  <a:srgbClr val="FF0000"/>
                </a:solidFill>
              </a:rPr>
              <a:t>and requirements within the Rel-15 timeframe</a:t>
            </a:r>
            <a:r>
              <a:rPr lang="en-US" dirty="0" smtClean="0"/>
              <a:t>, </a:t>
            </a:r>
            <a:r>
              <a:rPr lang="en-US" dirty="0"/>
              <a:t>e.g.</a:t>
            </a:r>
          </a:p>
          <a:p>
            <a:r>
              <a:rPr lang="en-US" dirty="0"/>
              <a:t>Expectations from test methodology</a:t>
            </a:r>
          </a:p>
          <a:p>
            <a:pPr lvl="1"/>
            <a:r>
              <a:rPr lang="en-US" dirty="0"/>
              <a:t>Anticipated antenna correlation models for BS and UE (i.e. whether test setup should allow flexible control of correlation)</a:t>
            </a:r>
          </a:p>
          <a:p>
            <a:pPr lvl="1"/>
            <a:r>
              <a:rPr lang="en-US" dirty="0"/>
              <a:t>Anticipated tolerance on SNR</a:t>
            </a:r>
          </a:p>
          <a:p>
            <a:r>
              <a:rPr lang="en-US" dirty="0"/>
              <a:t>Scenarios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Baseband or end-to-end test</a:t>
            </a:r>
          </a:p>
          <a:p>
            <a:pPr lvl="1"/>
            <a:r>
              <a:rPr lang="en-US" dirty="0" smtClean="0"/>
              <a:t>Number </a:t>
            </a:r>
            <a:r>
              <a:rPr lang="en-US" dirty="0"/>
              <a:t>of UE Rx ports</a:t>
            </a:r>
          </a:p>
          <a:p>
            <a:pPr lvl="1"/>
            <a:r>
              <a:rPr lang="en-US" dirty="0"/>
              <a:t>Number of MIMO layers</a:t>
            </a:r>
          </a:p>
          <a:p>
            <a:pPr lvl="1"/>
            <a:r>
              <a:rPr lang="en-US" dirty="0"/>
              <a:t>Maximum distance between simultaneously active Rx antenna elements (antenna aperture)</a:t>
            </a:r>
          </a:p>
          <a:p>
            <a:pPr lvl="1"/>
            <a:r>
              <a:rPr lang="en-US" dirty="0"/>
              <a:t>Number of BS TX antennas</a:t>
            </a:r>
          </a:p>
          <a:p>
            <a:pPr lvl="1"/>
            <a:r>
              <a:rPr lang="en-US" dirty="0"/>
              <a:t>Number of cells</a:t>
            </a:r>
          </a:p>
          <a:p>
            <a:pPr lvl="1"/>
            <a:r>
              <a:rPr lang="en-US" dirty="0"/>
              <a:t>Channel models</a:t>
            </a:r>
          </a:p>
          <a:p>
            <a:pPr lvl="1"/>
            <a:r>
              <a:rPr lang="en-US" dirty="0"/>
              <a:t>Impact of UE antenna pattern on channel models</a:t>
            </a:r>
          </a:p>
          <a:p>
            <a:pPr lvl="1"/>
            <a:r>
              <a:rPr lang="en-US" dirty="0"/>
              <a:t>Interference and channel conditions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UE tracking of beam directions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Channel state information reporting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Impact of UE antenna pattern for baseband performance</a:t>
            </a:r>
          </a:p>
          <a:p>
            <a:r>
              <a:rPr lang="en-US" dirty="0"/>
              <a:t>Whether multiple TX/RX beam modeling is needed for UE demodulation and CSI performance verification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Whether the test method should include TX/RX FR2 RF impairments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Experts </a:t>
            </a:r>
            <a:r>
              <a:rPr lang="en-US" dirty="0">
                <a:solidFill>
                  <a:srgbClr val="FF0000"/>
                </a:solidFill>
              </a:rPr>
              <a:t>are requested to give their views on UE demodulation requirements necessary to ensure good network performance</a:t>
            </a:r>
          </a:p>
          <a:p>
            <a:r>
              <a:rPr lang="en-US" dirty="0" smtClean="0"/>
              <a:t>Any </a:t>
            </a:r>
            <a:r>
              <a:rPr lang="en-US" dirty="0"/>
              <a:t>other expectations</a:t>
            </a:r>
          </a:p>
        </p:txBody>
      </p:sp>
    </p:spTree>
    <p:extLst>
      <p:ext uri="{BB962C8B-B14F-4D97-AF65-F5344CB8AC3E}">
        <p14:creationId xmlns:p14="http://schemas.microsoft.com/office/powerpoint/2010/main" val="3810962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780391"/>
              </p:ext>
            </p:extLst>
          </p:nvPr>
        </p:nvGraphicFramePr>
        <p:xfrm>
          <a:off x="1612323" y="2015115"/>
          <a:ext cx="8339011" cy="12801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175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912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3023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TDoc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Title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R4-1711497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Demodulation and RRM requirements and test scope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Keysight Technologies UK Ltd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R4-1710927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Test method for NR UE performance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R4-1711513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NR FR2 Demod Testing: baseband or full end-to-end UE test 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ROHDE &amp; SCHWARZ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R4-1710389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demodulation baseline system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R4-1711500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Further analysis of applicability of RTS to mmWave demodulation testing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Keysight</a:t>
                      </a:r>
                      <a:r>
                        <a:rPr lang="en-US" sz="1400" u="none" strike="noStrike" dirty="0">
                          <a:effectLst/>
                        </a:rPr>
                        <a:t> Technologies UK Ltd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31750">
          <a:solidFill>
            <a:srgbClr val="FF0000"/>
          </a:solidFill>
        </a:ln>
      </a:spPr>
      <a:bodyPr rtlCol="0" anchor="ctr"/>
      <a:lstStyle>
        <a:defPPr algn="ctr">
          <a:defRPr dirty="0" smtClean="0">
            <a:solidFill>
              <a:srgbClr val="0070C0"/>
            </a:solidFill>
          </a:defRPr>
        </a:defPPr>
      </a:lstStyle>
      <a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307</Words>
  <Application>Microsoft Office PowerPoint</Application>
  <PresentationFormat>Widescreen</PresentationFormat>
  <Paragraphs>51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Intel Clear</vt:lpstr>
      <vt:lpstr>Office Theme</vt:lpstr>
      <vt:lpstr>WF on UE performance test scope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Ioffe, Anatoliy</cp:lastModifiedBy>
  <cp:revision>284</cp:revision>
  <dcterms:created xsi:type="dcterms:W3CDTF">2017-05-16T04:27:47Z</dcterms:created>
  <dcterms:modified xsi:type="dcterms:W3CDTF">2017-10-13T14:52:27Z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904e33c6-e6f8-4e2e-b601-5ccde2df6b14</vt:lpwstr>
  </property>
  <property fmtid="{D5CDD505-2E9C-101B-9397-08002B2CF9AE}" pid="3" name="CTP_TimeStamp">
    <vt:lpwstr>2017-10-13 14:52:25Z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