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82" r:id="rId3"/>
    <p:sldId id="281" r:id="rId4"/>
    <p:sldId id="283" r:id="rId5"/>
    <p:sldId id="284" r:id="rId6"/>
    <p:sldId id="288" r:id="rId7"/>
    <p:sldId id="287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89" d="100"/>
          <a:sy n="89" d="100"/>
        </p:scale>
        <p:origin x="1282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</a:t>
            </a:r>
            <a:r>
              <a:rPr lang="en-US" altLang="ja-JP" dirty="0" smtClean="0"/>
              <a:t>measurement capability and measurement gap </a:t>
            </a:r>
            <a:r>
              <a:rPr lang="en-US" altLang="ja-JP" dirty="0"/>
              <a:t>for NR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Intel</a:t>
            </a:r>
            <a:endParaRPr lang="en-US" altLang="ja-JP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1894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RAN#84 Bis	</a:t>
            </a:r>
            <a:endParaRPr lang="ja-JP" altLang="ja-JP" dirty="0"/>
          </a:p>
          <a:p>
            <a:r>
              <a:rPr lang="en-GB" altLang="ja-JP" b="1" dirty="0"/>
              <a:t>Dubrovnik, Croatia, October 9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-13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, 2017</a:t>
            </a:r>
            <a:endParaRPr lang="ja-JP" altLang="ja-JP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R4-1711936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Agreement on UE capability for FR1/2 measurements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To do in RAN4#85: introduce measurement gap based requirements for per-UE based measurement gap and FR1/2 independent measurement gap (best effort based)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60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 on MGL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>For UE supports single and per UE gap, three MGL are introduced, 6ms, [4]</a:t>
            </a:r>
            <a:r>
              <a:rPr lang="en-US" sz="2000" dirty="0" err="1" smtClean="0"/>
              <a:t>ms</a:t>
            </a:r>
            <a:r>
              <a:rPr lang="en-US" sz="2000" dirty="0" smtClean="0"/>
              <a:t> and 3ms</a:t>
            </a:r>
          </a:p>
          <a:p>
            <a:r>
              <a:rPr lang="en-US" sz="2000" dirty="0" smtClean="0"/>
              <a:t>For UE support independent gap for FR1/2, the following MGL are introduced</a:t>
            </a:r>
          </a:p>
          <a:p>
            <a:pPr lvl="1"/>
            <a:r>
              <a:rPr lang="en-US" sz="1800" dirty="0" smtClean="0"/>
              <a:t>FR1 measurement objects: 6ms, [4]</a:t>
            </a:r>
            <a:r>
              <a:rPr lang="en-US" sz="1800" dirty="0" err="1" smtClean="0"/>
              <a:t>ms</a:t>
            </a:r>
            <a:r>
              <a:rPr lang="en-US" sz="1800" dirty="0" smtClean="0"/>
              <a:t> and 3ms</a:t>
            </a:r>
          </a:p>
          <a:p>
            <a:pPr lvl="1"/>
            <a:r>
              <a:rPr lang="en-US" sz="1800" dirty="0" smtClean="0"/>
              <a:t>FR2</a:t>
            </a:r>
            <a:r>
              <a:rPr lang="en-US" sz="1800" dirty="0"/>
              <a:t> </a:t>
            </a:r>
            <a:r>
              <a:rPr lang="en-US" sz="1800" dirty="0" smtClean="0"/>
              <a:t>measurement objects: </a:t>
            </a:r>
          </a:p>
          <a:p>
            <a:pPr lvl="2"/>
            <a:r>
              <a:rPr lang="en-US" sz="1600" dirty="0" smtClean="0"/>
              <a:t>With </a:t>
            </a:r>
            <a:r>
              <a:rPr lang="en-US" sz="1600" dirty="0"/>
              <a:t>FR1/LTE serving </a:t>
            </a:r>
            <a:r>
              <a:rPr lang="en-US" sz="1600" dirty="0" smtClean="0"/>
              <a:t>cell only: </a:t>
            </a:r>
            <a:r>
              <a:rPr lang="en-US" sz="1600" dirty="0"/>
              <a:t>6ms, [4]</a:t>
            </a:r>
            <a:r>
              <a:rPr lang="en-US" sz="1600" dirty="0" err="1"/>
              <a:t>ms</a:t>
            </a:r>
            <a:r>
              <a:rPr lang="en-US" sz="1600" dirty="0"/>
              <a:t> and </a:t>
            </a:r>
            <a:r>
              <a:rPr lang="en-US" sz="1600" dirty="0" smtClean="0"/>
              <a:t>3ms</a:t>
            </a:r>
          </a:p>
          <a:p>
            <a:pPr lvl="2"/>
            <a:r>
              <a:rPr lang="en-US" sz="1600" dirty="0" smtClean="0"/>
              <a:t>With FR2 serving cell: </a:t>
            </a:r>
          </a:p>
          <a:p>
            <a:pPr lvl="3"/>
            <a:r>
              <a:rPr lang="en-US" sz="1600" dirty="0" smtClean="0"/>
              <a:t>If identical gap is configured for both FR1 and FR2: 6ms</a:t>
            </a:r>
            <a:r>
              <a:rPr lang="en-US" sz="1600" dirty="0"/>
              <a:t>, [4]</a:t>
            </a:r>
            <a:r>
              <a:rPr lang="en-US" sz="1600" dirty="0" err="1"/>
              <a:t>ms</a:t>
            </a:r>
            <a:r>
              <a:rPr lang="en-US" sz="1600" dirty="0"/>
              <a:t>, 3ms, </a:t>
            </a:r>
            <a:endParaRPr lang="en-US" sz="1600" dirty="0" smtClean="0"/>
          </a:p>
          <a:p>
            <a:pPr lvl="3"/>
            <a:r>
              <a:rPr lang="en-US" sz="1600" dirty="0" smtClean="0"/>
              <a:t>If independent gap is configured for FR1 and FR2:[1+x] ms, [2.</a:t>
            </a:r>
            <a:r>
              <a:rPr lang="en-US" sz="1600" dirty="0" smtClean="0">
                <a:solidFill>
                  <a:srgbClr val="FF0000"/>
                </a:solidFill>
              </a:rPr>
              <a:t>2</a:t>
            </a:r>
            <a:r>
              <a:rPr lang="en-US" sz="1600" dirty="0" smtClean="0"/>
              <a:t>5+x] ms, [5+x]ms</a:t>
            </a:r>
            <a:endParaRPr lang="en-US" sz="1600" dirty="0"/>
          </a:p>
          <a:p>
            <a:pPr marL="914400" lvl="2" indent="0">
              <a:buNone/>
            </a:pPr>
            <a:r>
              <a:rPr lang="en-US" sz="1600" dirty="0" smtClean="0"/>
              <a:t>Note: x is defined based on RF switching time and TBD in RAN4#85</a:t>
            </a:r>
          </a:p>
          <a:p>
            <a:pPr marL="342900" lvl="2" indent="-342900"/>
            <a:r>
              <a:rPr lang="en-US" sz="2000" dirty="0" smtClean="0"/>
              <a:t>Non-NR-capable UE does not need to support new gap other than 3ms or 6ms</a:t>
            </a:r>
          </a:p>
        </p:txBody>
      </p:sp>
    </p:spTree>
    <p:extLst>
      <p:ext uri="{BB962C8B-B14F-4D97-AF65-F5344CB8AC3E}">
        <p14:creationId xmlns:p14="http://schemas.microsoft.com/office/powerpoint/2010/main" val="174613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 on MGRP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55000" lnSpcReduction="20000"/>
          </a:bodyPr>
          <a:lstStyle/>
          <a:p>
            <a:r>
              <a:rPr lang="en-US" sz="5100" dirty="0" smtClean="0"/>
              <a:t>Four MGRP to be introduced: 20ms, 40ms, 80ms and 160ms for NSA and SA NR UE</a:t>
            </a:r>
          </a:p>
          <a:p>
            <a:pPr lvl="1"/>
            <a:r>
              <a:rPr lang="en-US" sz="3800" dirty="0" smtClean="0"/>
              <a:t>If non-NR measurement objects are configured, 160ms MGRP should not be used</a:t>
            </a:r>
          </a:p>
          <a:p>
            <a:pPr lvl="1"/>
            <a:r>
              <a:rPr lang="en-US" sz="3800" dirty="0" smtClean="0"/>
              <a:t>FFS: 40ms </a:t>
            </a:r>
            <a:r>
              <a:rPr lang="en-US" sz="3800" dirty="0"/>
              <a:t>MGRP LTE requirements will apply if 20ms MGRP common gap is </a:t>
            </a:r>
            <a:r>
              <a:rPr lang="en-US" sz="3800" dirty="0" smtClean="0"/>
              <a:t>configured</a:t>
            </a:r>
          </a:p>
          <a:p>
            <a:pPr lvl="1"/>
            <a:r>
              <a:rPr lang="en-US" sz="3800" strike="sngStrike" dirty="0" smtClean="0"/>
              <a:t>Use of 20ms MGRP configured by LTE </a:t>
            </a:r>
            <a:r>
              <a:rPr lang="en-US" sz="3800" strike="sngStrike" dirty="0" err="1" smtClean="0"/>
              <a:t>PCell</a:t>
            </a:r>
            <a:r>
              <a:rPr lang="en-US" sz="3800" strike="sngStrike" dirty="0" smtClean="0"/>
              <a:t> needs update to gap pattern IDs supported in 36.133</a:t>
            </a:r>
          </a:p>
          <a:p>
            <a:pPr lvl="1"/>
            <a:r>
              <a:rPr lang="en-US" sz="3800" dirty="0" smtClean="0"/>
              <a:t>For UE not supporting NR, both 20ms and 160ms should not be configured </a:t>
            </a:r>
          </a:p>
          <a:p>
            <a:r>
              <a:rPr lang="en-US" sz="4200" dirty="0" smtClean="0"/>
              <a:t>Necessity </a:t>
            </a:r>
            <a:r>
              <a:rPr lang="en-US" sz="4200" dirty="0"/>
              <a:t>of 20ms MGRP +6ms MGL to be confirmed by </a:t>
            </a:r>
            <a:r>
              <a:rPr lang="en-US" sz="4200" dirty="0" smtClean="0"/>
              <a:t>RAN4#85</a:t>
            </a:r>
          </a:p>
          <a:p>
            <a:r>
              <a:rPr lang="en-US" sz="4200" dirty="0" smtClean="0"/>
              <a:t>To </a:t>
            </a:r>
            <a:r>
              <a:rPr lang="en-US" sz="4200" dirty="0"/>
              <a:t>do in RAN4#85: </a:t>
            </a:r>
          </a:p>
          <a:p>
            <a:pPr lvl="1"/>
            <a:r>
              <a:rPr lang="en-US" sz="3300" dirty="0">
                <a:solidFill>
                  <a:srgbClr val="FF0000"/>
                </a:solidFill>
              </a:rPr>
              <a:t>Identify the combinations of MGRP and MGL, which are necessarily to be introduced in Rel-15</a:t>
            </a:r>
          </a:p>
          <a:p>
            <a:pPr lvl="1"/>
            <a:r>
              <a:rPr lang="en-US" sz="3300" dirty="0">
                <a:solidFill>
                  <a:srgbClr val="FF0000"/>
                </a:solidFill>
              </a:rPr>
              <a:t>Update measurement gap configuration table based on updated MGL and MGRP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965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Agreement on intra-frequency measurements for FR1/2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It </a:t>
            </a:r>
            <a:r>
              <a:rPr lang="en-US" sz="2400" dirty="0"/>
              <a:t>shall be assumed in release 15 that all UE are not expected to transmit PUCCH/PUSCH or receive PDCCH/PDSCH on FR2 serving cells during FR2 </a:t>
            </a:r>
            <a:r>
              <a:rPr lang="en-US" sz="2400" dirty="0" smtClean="0"/>
              <a:t>intra-frequency </a:t>
            </a:r>
            <a:r>
              <a:rPr lang="en-US" sz="2400" dirty="0"/>
              <a:t>measurements, </a:t>
            </a:r>
            <a:r>
              <a:rPr lang="en-US" sz="2400" dirty="0" err="1"/>
              <a:t>ie</a:t>
            </a:r>
            <a:r>
              <a:rPr lang="en-US" sz="2400" dirty="0"/>
              <a:t> no capability is </a:t>
            </a:r>
            <a:r>
              <a:rPr lang="en-US" sz="2400" dirty="0" smtClean="0"/>
              <a:t>needed</a:t>
            </a:r>
          </a:p>
          <a:p>
            <a:r>
              <a:rPr lang="en-US" sz="2400" dirty="0" smtClean="0"/>
              <a:t>For UE not supporting mixed numerology scenarios in FR1 and FR2, UE is not expected to transmit </a:t>
            </a:r>
            <a:r>
              <a:rPr lang="en-US" sz="2400" dirty="0"/>
              <a:t>PUCCH/PUSCH or receive PDCCH/PDSCH </a:t>
            </a:r>
            <a:r>
              <a:rPr lang="en-US" sz="2400" dirty="0" smtClean="0"/>
              <a:t>for intra-frequency measurement without RF-retuning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91481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Agreements on measurement gap configuration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RAN4 </a:t>
            </a:r>
            <a:r>
              <a:rPr lang="en-US" sz="2400" dirty="0"/>
              <a:t>is still discussing if gap or other mechanism is used for</a:t>
            </a:r>
          </a:p>
          <a:p>
            <a:pPr lvl="1"/>
            <a:r>
              <a:rPr lang="en-US" sz="2000" dirty="0" err="1" smtClean="0"/>
              <a:t>Intrafrequency</a:t>
            </a:r>
            <a:r>
              <a:rPr lang="en-US" sz="2000" dirty="0" smtClean="0"/>
              <a:t> </a:t>
            </a:r>
            <a:r>
              <a:rPr lang="en-US" sz="2000" dirty="0"/>
              <a:t>measurements within the active BW part on FR2 due possible RX beamforming</a:t>
            </a:r>
          </a:p>
          <a:p>
            <a:pPr lvl="1"/>
            <a:r>
              <a:rPr lang="en-US" sz="2000" dirty="0" err="1" smtClean="0"/>
              <a:t>Intrafrequency</a:t>
            </a:r>
            <a:r>
              <a:rPr lang="en-US" sz="2000" dirty="0" smtClean="0"/>
              <a:t> </a:t>
            </a:r>
            <a:r>
              <a:rPr lang="en-US" sz="2000" dirty="0"/>
              <a:t>measurements within the active BW part with a different numerology between data/control and SS block</a:t>
            </a:r>
          </a:p>
          <a:p>
            <a:pPr marL="457200" lvl="1" indent="0">
              <a:buNone/>
            </a:pPr>
            <a:endParaRPr lang="en-US" sz="2000" dirty="0" smtClean="0"/>
          </a:p>
          <a:p>
            <a:pPr marL="457200" lvl="1" indent="0">
              <a:buNone/>
            </a:pPr>
            <a:r>
              <a:rPr lang="en-US" sz="2000" dirty="0" smtClean="0">
                <a:solidFill>
                  <a:srgbClr val="FF0000"/>
                </a:solidFill>
              </a:rPr>
              <a:t>To </a:t>
            </a:r>
            <a:r>
              <a:rPr lang="en-US" sz="2000" dirty="0">
                <a:solidFill>
                  <a:srgbClr val="FF0000"/>
                </a:solidFill>
              </a:rPr>
              <a:t>do in RAN4#85: </a:t>
            </a:r>
            <a:r>
              <a:rPr lang="en-US" sz="2000" dirty="0" smtClean="0">
                <a:solidFill>
                  <a:srgbClr val="FF0000"/>
                </a:solidFill>
              </a:rPr>
              <a:t>study mechanisms on how </a:t>
            </a:r>
            <a:r>
              <a:rPr lang="en-US" sz="2000" dirty="0">
                <a:solidFill>
                  <a:srgbClr val="FF0000"/>
                </a:solidFill>
              </a:rPr>
              <a:t>to handle intra-frequency with no RF-retuning in both FR1 and FR2</a:t>
            </a:r>
          </a:p>
          <a:p>
            <a:pPr marL="457200" lvl="1" indent="0">
              <a:buNone/>
            </a:pPr>
            <a:endParaRPr lang="en-US" sz="20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17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smtClean="0"/>
              <a:t>Agreements on gap sharing</a:t>
            </a:r>
            <a:endParaRPr lang="en-US" sz="3600" strike="sngStrik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Gap sharing between intra-frequency </a:t>
            </a:r>
            <a:r>
              <a:rPr lang="en-US" dirty="0" smtClean="0"/>
              <a:t>with </a:t>
            </a:r>
            <a:r>
              <a:rPr lang="en-US" dirty="0"/>
              <a:t>gap </a:t>
            </a:r>
            <a:r>
              <a:rPr lang="en-US" dirty="0" smtClean="0"/>
              <a:t> and </a:t>
            </a:r>
            <a:r>
              <a:rPr lang="en-US" dirty="0"/>
              <a:t>inter-frequency </a:t>
            </a:r>
            <a:r>
              <a:rPr lang="en-US" dirty="0" smtClean="0"/>
              <a:t>measurement</a:t>
            </a:r>
          </a:p>
          <a:p>
            <a:pPr lvl="1"/>
            <a:r>
              <a:rPr lang="en-US" dirty="0" smtClean="0"/>
              <a:t>Configurable </a:t>
            </a:r>
            <a:r>
              <a:rPr lang="en-US" dirty="0"/>
              <a:t>by NW with </a:t>
            </a:r>
            <a:r>
              <a:rPr lang="en-US" dirty="0" smtClean="0"/>
              <a:t>up to </a:t>
            </a:r>
            <a:r>
              <a:rPr lang="en-US" dirty="0"/>
              <a:t>4 levels including equal sharing</a:t>
            </a:r>
          </a:p>
        </p:txBody>
      </p:sp>
    </p:spTree>
    <p:extLst>
      <p:ext uri="{BB962C8B-B14F-4D97-AF65-F5344CB8AC3E}">
        <p14:creationId xmlns:p14="http://schemas.microsoft.com/office/powerpoint/2010/main" val="154624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6564</TotalTime>
  <Words>466</Words>
  <Application>Microsoft Office PowerPoint</Application>
  <PresentationFormat>On-screen Show (4:3)</PresentationFormat>
  <Paragraphs>41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ＭＳ Ｐゴシック</vt:lpstr>
      <vt:lpstr>Arial</vt:lpstr>
      <vt:lpstr>Calibri</vt:lpstr>
      <vt:lpstr>Office テーマ</vt:lpstr>
      <vt:lpstr>WF on measurement capability and measurement gap for NR</vt:lpstr>
      <vt:lpstr>Agreement on UE capability for FR1/2 measurements</vt:lpstr>
      <vt:lpstr>Agreement on MGL</vt:lpstr>
      <vt:lpstr>Agreement on MGRP</vt:lpstr>
      <vt:lpstr>Agreement on intra-frequency measurements for FR1/2</vt:lpstr>
      <vt:lpstr>Agreements on measurement gap configuration</vt:lpstr>
      <vt:lpstr>Agreements on gap sharing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</cp:keywords>
  <cp:lastModifiedBy>Tang, Yang</cp:lastModifiedBy>
  <cp:revision>274</cp:revision>
  <dcterms:created xsi:type="dcterms:W3CDTF">2017-01-18T16:32:26Z</dcterms:created>
  <dcterms:modified xsi:type="dcterms:W3CDTF">2017-10-13T14:07:40Z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e3d0b4be-cb25-42b5-b033-383cd40bb06e</vt:lpwstr>
  </property>
  <property fmtid="{D5CDD505-2E9C-101B-9397-08002B2CF9AE}" pid="4" name="CTP_TimeStamp">
    <vt:lpwstr>2017-10-13 00:06:39Z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CTP_PUBLIC</vt:lpwstr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1507876615</vt:lpwstr>
  </property>
</Properties>
</file>