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74" r:id="rId6"/>
    <p:sldId id="379" r:id="rId7"/>
    <p:sldId id="373" r:id="rId8"/>
    <p:sldId id="376" r:id="rId9"/>
    <p:sldId id="37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4bis</a:t>
            </a:r>
            <a:br>
              <a:rPr lang="en-US" altLang="zh-CN" sz="1800" b="1" dirty="0"/>
            </a:br>
            <a:r>
              <a:rPr lang="en-US" sz="1800" b="1" dirty="0"/>
              <a:t>Dubrovnik, Croatia</a:t>
            </a:r>
            <a:r>
              <a:rPr lang="en-US" altLang="zh-CN" sz="1800" b="1" dirty="0"/>
              <a:t>, </a:t>
            </a:r>
            <a:r>
              <a:rPr lang="en-US" sz="1800" b="1" dirty="0"/>
              <a:t>9 - 13 Oct, 2017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R4-1711935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DDC31-3F4B-4E9F-BC16-9DA526B4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7AB92-86F5-482B-8E1A-DA95CE9B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/>
              <a:t>For UE without CRS-IM, CRS muting improves demodulation performance</a:t>
            </a:r>
            <a:endParaRPr lang="en-GB" sz="3200" dirty="0"/>
          </a:p>
          <a:p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C95D0C-EDAC-4973-92F1-9836D9A5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810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0D75F-735E-413D-8B14-F50B58E3C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731B5-76D2-44BF-A6E9-7A8E4E52B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/>
              <a:t>CRS-IC receiver</a:t>
            </a:r>
          </a:p>
          <a:p>
            <a:pPr lvl="1" algn="just"/>
            <a:r>
              <a:rPr lang="en-US" altLang="zh-CN" dirty="0"/>
              <a:t>Up to now, t</a:t>
            </a:r>
            <a:r>
              <a:rPr lang="en-GB" dirty="0"/>
              <a:t>here is no consensus on performance of legacy CRS-IC receiver in the networks with the network-based CRS mitigation </a:t>
            </a:r>
            <a:r>
              <a:rPr lang="en-US" dirty="0"/>
              <a:t>in the neighboring cells</a:t>
            </a:r>
            <a:endParaRPr lang="en-US" altLang="zh-CN" dirty="0"/>
          </a:p>
          <a:p>
            <a:pPr lvl="2" algn="just"/>
            <a:r>
              <a:rPr lang="en-US" altLang="zh-CN" dirty="0"/>
              <a:t>Companies have different observations for the performance impact from CRS muting, the reason may be: </a:t>
            </a:r>
          </a:p>
          <a:p>
            <a:pPr lvl="3" algn="just"/>
            <a:r>
              <a:rPr lang="en-US" altLang="zh-CN" dirty="0"/>
              <a:t>Different muting pattern, different implementation of CRS-IC receiver </a:t>
            </a:r>
          </a:p>
          <a:p>
            <a:pPr lvl="2" algn="just"/>
            <a:r>
              <a:rPr lang="en-US" altLang="zh-CN" dirty="0"/>
              <a:t>Companies are encouraged to bring more analysis to check the performance difference</a:t>
            </a:r>
            <a:endParaRPr lang="en-GB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AF624-78E6-4653-9458-4193D6FE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116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FFS issues</a:t>
            </a:r>
          </a:p>
          <a:p>
            <a:pPr lvl="1"/>
            <a:r>
              <a:rPr lang="en-US" altLang="zh-CN" sz="2400" dirty="0"/>
              <a:t>Impact on NAICs</a:t>
            </a:r>
          </a:p>
          <a:p>
            <a:pPr lvl="1"/>
            <a:r>
              <a:rPr lang="en-US" altLang="zh-CN" sz="2400" dirty="0"/>
              <a:t>Impact to CCIM Type A/B receivers</a:t>
            </a:r>
          </a:p>
          <a:p>
            <a:pPr lvl="1"/>
            <a:r>
              <a:rPr lang="en-US" altLang="zh-CN" sz="2400" dirty="0"/>
              <a:t>Impact on CRS-IC enable/disable mechanism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E377F-7F2C-47E7-A8C1-473A7014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Further investigation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A9BD5-3DC5-4BDA-A751-B40C414CD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Further investigate CRS-IM receiver with more practical setup</a:t>
            </a:r>
          </a:p>
          <a:p>
            <a:pPr lvl="1" algn="just"/>
            <a:r>
              <a:rPr lang="en-US" altLang="zh-CN" dirty="0"/>
              <a:t>The simulation assumption in the next slides is updated compared with R4-1708732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652FA-65A5-4293-873F-139461D97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042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4DB2-EF2A-4F16-94B0-73D47E30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Simulation assumption CRS-IM (for information)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17884-3E29-487E-ADF0-116B188F3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F7CA730-3D25-4CC1-9129-9620EB2ABA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434465"/>
                  </p:ext>
                </p:extLst>
              </p:nvPr>
            </p:nvGraphicFramePr>
            <p:xfrm>
              <a:off x="990600" y="968875"/>
              <a:ext cx="7620000" cy="59266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462303801"/>
                        </a:ext>
                      </a:extLst>
                    </a:gridCol>
                    <a:gridCol w="4579620">
                      <a:extLst>
                        <a:ext uri="{9D8B030D-6E8A-4147-A177-3AD203B41FA5}">
                          <a16:colId xmlns:a16="http://schemas.microsoft.com/office/drawing/2014/main" val="431489701"/>
                        </a:ext>
                      </a:extLst>
                    </a:gridCol>
                  </a:tblGrid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Parameters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value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820553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Bandwidth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10 MHz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4115488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Transmission mode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3, 9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25443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Number of aggressor cells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>
                              <a:effectLst/>
                            </a:rPr>
                            <a:t>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05662769"/>
                      </a:ext>
                    </a:extLst>
                  </a:tr>
                  <a:tr h="404049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Interference level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 sz="12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en-US" sz="12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12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200" kern="1200" dirty="0">
                              <a:effectLst/>
                            </a:rPr>
                            <a:t>)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10.45 dB for aggressor cell 1 and 4.6 dB for aggressor cell 2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734708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CRS-IC receiver assumption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Assume full CRS is allocated in the aggressor cells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6815262"/>
                      </a:ext>
                    </a:extLst>
                  </a:tr>
                  <a:tr h="197181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MCS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8 and 24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6752494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 1, 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903167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Resource allocation in serving cell 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0~9 (Partial resource allocation)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22~27 (center 6 PRBs)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strike="noStrike" kern="1200" baseline="0" dirty="0">
                              <a:solidFill>
                                <a:schemeClr val="tx1"/>
                              </a:solidFill>
                              <a:effectLst/>
                            </a:rPr>
                            <a:t>PRBs 0~49 (Full resource </a:t>
                          </a: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allocation)</a:t>
                          </a:r>
                          <a:endParaRPr lang="en-US" sz="12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4675017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MIMO configuration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2x2 (2 CRS APs)</a:t>
                          </a:r>
                        </a:p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Interested companies are welcomed to provide simulation results for 4x2 (4 CRS APs)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1870739"/>
                      </a:ext>
                    </a:extLst>
                  </a:tr>
                  <a:tr h="73679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Interference modelling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marR="0" indent="-171450" algn="just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When the CRS is muted, CRS is muted except the center 6 PRBs. When the CRS is not muted, CRS is transmitted across the whole bandwidth</a:t>
                          </a:r>
                          <a:r>
                            <a:rPr lang="en-US" altLang="zh-CN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r>
                            <a:rPr lang="en-US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0% load on interference PDSCH</a:t>
                          </a:r>
                          <a:r>
                            <a:rPr lang="en-US" altLang="zh-CN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endParaRPr lang="en-US" sz="1200" b="1" strike="noStrike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1449789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 </a:t>
                          </a:r>
                          <a:r>
                            <a:rPr lang="en-US" altLang="zh-CN" sz="1200" kern="1200" dirty="0">
                              <a:effectLst/>
                            </a:rPr>
                            <a:t>muting pattern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Pattern 1: 11111 11111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Pattern 2: 0101010101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“1” stands CRS mute, and “0” stands full-bandwidth CRS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Other patterns are not excluded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39462620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 configuration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Non-colliding CRS is configured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27686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F7CA730-3D25-4CC1-9129-9620EB2ABA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434465"/>
                  </p:ext>
                </p:extLst>
              </p:nvPr>
            </p:nvGraphicFramePr>
            <p:xfrm>
              <a:off x="990600" y="968875"/>
              <a:ext cx="7620000" cy="59266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40380">
                      <a:extLst>
                        <a:ext uri="{9D8B030D-6E8A-4147-A177-3AD203B41FA5}">
                          <a16:colId xmlns:a16="http://schemas.microsoft.com/office/drawing/2014/main" val="1462303801"/>
                        </a:ext>
                      </a:extLst>
                    </a:gridCol>
                    <a:gridCol w="4579620">
                      <a:extLst>
                        <a:ext uri="{9D8B030D-6E8A-4147-A177-3AD203B41FA5}">
                          <a16:colId xmlns:a16="http://schemas.microsoft.com/office/drawing/2014/main" val="431489701"/>
                        </a:ext>
                      </a:extLst>
                    </a:gridCol>
                  </a:tblGrid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 dirty="0">
                              <a:effectLst/>
                            </a:rPr>
                            <a:t>Parameters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kern="1200">
                              <a:effectLst/>
                            </a:rPr>
                            <a:t>value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2820553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Bandwidth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10 MHz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4115488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Transmission mode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3, 9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25443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Number of aggressor cells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>
                              <a:effectLst/>
                            </a:rPr>
                            <a:t>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05662769"/>
                      </a:ext>
                    </a:extLst>
                  </a:tr>
                  <a:tr h="40404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200" t="-301493" r="-151503" b="-10582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10.45 dB for aggressor cell 1 and 4.6 dB for aggressor cell 2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7347085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CRS-IC receiver assumption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Assume full CRS is allocated in the aggressor cells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6815262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MCS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8 and 24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67524943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MIMO rank 1, 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903167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Resource allocation in serving cell 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0~9 (Partial resource allocation)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PRBs 22~27 (center 6 PRBs)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strike="noStrike" kern="1200" baseline="0" dirty="0">
                              <a:solidFill>
                                <a:schemeClr val="tx1"/>
                              </a:solidFill>
                              <a:effectLst/>
                            </a:rPr>
                            <a:t>PRBs 0~49 (Full resource </a:t>
                          </a: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allocation)</a:t>
                          </a:r>
                          <a:endParaRPr lang="en-US" sz="12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4675017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MIMO configuration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2x2 (2 CRS APs)</a:t>
                          </a:r>
                        </a:p>
                        <a:p>
                          <a:pPr marL="0" marR="0" algn="ctr" defTabSz="914400" rtl="0" eaLnBrk="1" fontAlgn="auto" latinLnBrk="0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Interested companies are welcomed to provide simulation results for 4x2 (4 CRS APs)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1870739"/>
                      </a:ext>
                    </a:extLst>
                  </a:tr>
                  <a:tr h="73679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Interference modelling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marR="0" indent="-171450" algn="just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When the CRS is muted, CRS is muted except the center 6 PRBs. When the CRS is not muted, CRS is transmitted across the whole bandwidth</a:t>
                          </a:r>
                          <a:r>
                            <a:rPr lang="en-US" altLang="zh-CN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r>
                            <a:rPr lang="en-US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0% load on interference PDSCH</a:t>
                          </a:r>
                          <a:r>
                            <a:rPr lang="en-US" altLang="zh-CN" sz="1200" b="1" strike="noStrike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 </a:t>
                          </a:r>
                          <a:endParaRPr lang="en-US" sz="1200" b="1" strike="noStrike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1449789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 </a:t>
                          </a:r>
                          <a:r>
                            <a:rPr lang="en-US" altLang="zh-CN" sz="1200" kern="1200" dirty="0">
                              <a:effectLst/>
                            </a:rPr>
                            <a:t>muting pattern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Pattern 1: 11111 11111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Pattern 2: 0101010101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“1” stands CRS mute, and “0” stands full-bandwidth CRS</a:t>
                          </a:r>
                        </a:p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1200" i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Other patterns are not excluded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39462620"/>
                      </a:ext>
                    </a:extLst>
                  </a:tr>
                  <a:tr h="306474"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CRS configuration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Non-colliding CRS is configured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276869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13129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purl.org/dc/dcmitype/"/>
    <ds:schemaRef ds:uri="66EEDB98-F073-460B-B9B0-9643F9FE785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13785</TotalTime>
  <Words>341</Words>
  <Application>Microsoft Office PowerPoint</Application>
  <PresentationFormat>On-screen Show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Cambria Math</vt:lpstr>
      <vt:lpstr>Times New Roman</vt:lpstr>
      <vt:lpstr>Office Theme</vt:lpstr>
      <vt:lpstr>Way forward for CRS-IM related advanced receiver impact analysis for network-based CRS-IM</vt:lpstr>
      <vt:lpstr>RAN4 observations</vt:lpstr>
      <vt:lpstr>RAN4 observations</vt:lpstr>
      <vt:lpstr>RAN4 observations</vt:lpstr>
      <vt:lpstr>Further investigation</vt:lpstr>
      <vt:lpstr>Simulation assumption CRS-IM (for information)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1065</cp:revision>
  <dcterms:created xsi:type="dcterms:W3CDTF">2013-05-13T16:02:00Z</dcterms:created>
  <dcterms:modified xsi:type="dcterms:W3CDTF">2017-10-13T13:25:32Z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