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4" r:id="rId1"/>
    <p:sldMasterId id="2147483753" r:id="rId2"/>
  </p:sldMasterIdLst>
  <p:notesMasterIdLst>
    <p:notesMasterId r:id="rId7"/>
  </p:notesMasterIdLst>
  <p:sldIdLst>
    <p:sldId id="589" r:id="rId3"/>
    <p:sldId id="595" r:id="rId4"/>
    <p:sldId id="599" r:id="rId5"/>
    <p:sldId id="61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6136" autoAdjust="0"/>
  </p:normalViewPr>
  <p:slideViewPr>
    <p:cSldViewPr>
      <p:cViewPr varScale="1">
        <p:scale>
          <a:sx n="64" d="100"/>
          <a:sy n="64" d="100"/>
        </p:scale>
        <p:origin x="-124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69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</p:spPr>
        <p:txBody>
          <a:bodyPr>
            <a:normAutofit/>
          </a:bodyPr>
          <a:lstStyle/>
          <a:p>
            <a:r>
              <a:rPr lang="en-GB" altLang="zh-CN" sz="2400" b="1" dirty="0"/>
              <a:t>Way forward on </a:t>
            </a:r>
            <a:r>
              <a:rPr lang="en-GB" altLang="zh-CN" sz="2400" b="1" dirty="0" err="1"/>
              <a:t>eFD</a:t>
            </a:r>
            <a:r>
              <a:rPr lang="en-GB" altLang="zh-CN" sz="2400" b="1" dirty="0"/>
              <a:t>-MIMO performance requirements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694928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Samsung</a:t>
            </a:r>
            <a:r>
              <a:rPr lang="en-US" altLang="zh-CN" sz="2400">
                <a:solidFill>
                  <a:schemeClr val="tx1"/>
                </a:solidFill>
                <a:latin typeface="+mn-lt"/>
              </a:rPr>
              <a:t>, </a:t>
            </a:r>
            <a:r>
              <a:rPr lang="en-US" altLang="zh-CN" sz="2400" smtClean="0">
                <a:solidFill>
                  <a:schemeClr val="tx1"/>
                </a:solidFill>
                <a:latin typeface="+mn-lt"/>
              </a:rPr>
              <a:t>Qualcomm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, Intel, Ericsson</a:t>
            </a:r>
            <a:r>
              <a:rPr lang="en-US" altLang="zh-CN" sz="2400">
                <a:solidFill>
                  <a:schemeClr val="tx1"/>
                </a:solidFill>
                <a:latin typeface="+mn-lt"/>
              </a:rPr>
              <a:t>, </a:t>
            </a:r>
            <a:r>
              <a:rPr lang="en-US" altLang="zh-CN" sz="2400" smtClean="0">
                <a:solidFill>
                  <a:schemeClr val="tx1"/>
                </a:solidFill>
                <a:latin typeface="+mn-lt"/>
              </a:rPr>
              <a:t>Huawei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8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GB" altLang="zh-CN" b="1" dirty="0"/>
              <a:t>3GPP TSG-RAN WG4 Meeting #84bis	</a:t>
            </a:r>
            <a:endParaRPr lang="zh-CN" altLang="zh-CN" b="1" dirty="0"/>
          </a:p>
          <a:p>
            <a:pPr hangingPunct="0"/>
            <a:r>
              <a:rPr lang="en-GB" altLang="zh-CN" b="1" dirty="0"/>
              <a:t>Dubrovnik, Croatia, 9 - 13 October 2017</a:t>
            </a:r>
            <a:endParaRPr lang="zh-CN" altLang="zh-CN" b="1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R4-1711864</a:t>
            </a:r>
            <a:endParaRPr lang="en-US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000" dirty="0"/>
              <a:t>Introduce test requirements for Class A PMI test cases as below</a:t>
            </a:r>
            <a:endParaRPr lang="zh-CN" altLang="zh-CN" sz="2000" dirty="0"/>
          </a:p>
          <a:p>
            <a:pPr lvl="1" hangingPunct="0"/>
            <a:r>
              <a:rPr lang="en-US" altLang="zh-CN" sz="1600" dirty="0"/>
              <a:t>24Tx Single PMI test case without density reduction: 3.5 for FDD and </a:t>
            </a:r>
            <a:r>
              <a:rPr lang="en-US" altLang="zh-CN" sz="1600" dirty="0">
                <a:solidFill>
                  <a:srgbClr val="FF0000"/>
                </a:solidFill>
              </a:rPr>
              <a:t>TBD for </a:t>
            </a:r>
            <a:r>
              <a:rPr lang="en-US" altLang="zh-CN" sz="1600" dirty="0"/>
              <a:t>TDD</a:t>
            </a:r>
            <a:endParaRPr lang="zh-CN" altLang="zh-CN" sz="1600" dirty="0"/>
          </a:p>
          <a:p>
            <a:pPr lvl="1" hangingPunct="0"/>
            <a:r>
              <a:rPr lang="en-US" altLang="zh-CN" sz="1600" dirty="0"/>
              <a:t>24Tx Single PMI test case with density reduction: 3.5 for FDD and </a:t>
            </a:r>
            <a:r>
              <a:rPr lang="en-US" altLang="zh-CN" sz="1600" dirty="0">
                <a:solidFill>
                  <a:srgbClr val="FF0000"/>
                </a:solidFill>
              </a:rPr>
              <a:t>TBD for </a:t>
            </a:r>
            <a:r>
              <a:rPr lang="en-US" altLang="zh-CN" sz="1600" dirty="0"/>
              <a:t>TDD</a:t>
            </a:r>
            <a:endParaRPr lang="zh-CN" altLang="zh-CN" sz="1600" dirty="0"/>
          </a:p>
          <a:p>
            <a:pPr lvl="1" hangingPunct="0"/>
            <a:r>
              <a:rPr lang="en-GB" altLang="zh-CN" sz="1600" dirty="0"/>
              <a:t>32Tx Multiple PMI test case: 4.5 for FDD and </a:t>
            </a:r>
            <a:r>
              <a:rPr lang="en-GB" altLang="zh-CN" sz="1600" dirty="0">
                <a:solidFill>
                  <a:srgbClr val="FF0000"/>
                </a:solidFill>
              </a:rPr>
              <a:t>TBD for </a:t>
            </a:r>
            <a:r>
              <a:rPr lang="en-GB" altLang="zh-CN" sz="1600" dirty="0"/>
              <a:t>TDD</a:t>
            </a:r>
          </a:p>
          <a:p>
            <a:pPr hangingPunct="0"/>
            <a:r>
              <a:rPr lang="zh-CN" altLang="zh-CN" sz="2000" dirty="0"/>
              <a:t> </a:t>
            </a:r>
            <a:r>
              <a:rPr lang="en-US" altLang="zh-CN" sz="2000" dirty="0"/>
              <a:t>a=0.00012 can insure positive semi-definite matrix for 3x4x2,  a =0.00022 for 4x4x2.</a:t>
            </a:r>
            <a:endParaRPr lang="zh-CN" altLang="zh-CN" sz="2000" dirty="0"/>
          </a:p>
          <a:p>
            <a:pPr hangingPunct="0"/>
            <a:endParaRPr lang="zh-CN" altLang="zh-CN" sz="2000" dirty="0"/>
          </a:p>
          <a:p>
            <a:pPr lvl="1">
              <a:buFont typeface="Wingdings" panose="05000000000000000000" pitchFamily="2" charset="2"/>
              <a:buChar char="p"/>
            </a:pPr>
            <a:endParaRPr lang="en-US" sz="1600" dirty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 A PMI test cases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29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274" y="908720"/>
            <a:ext cx="8572560" cy="5429288"/>
          </a:xfrm>
        </p:spPr>
        <p:txBody>
          <a:bodyPr>
            <a:noAutofit/>
          </a:bodyPr>
          <a:lstStyle/>
          <a:p>
            <a:pPr marL="342900" lvl="1" indent="-342900" hangingPunct="0">
              <a:buFont typeface="Wingdings" panose="05000000000000000000" pitchFamily="2" charset="2"/>
              <a:buChar char="l"/>
            </a:pPr>
            <a:r>
              <a:rPr lang="en-GB" altLang="zh-CN" sz="2000" dirty="0"/>
              <a:t>Test metric:</a:t>
            </a:r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US" altLang="zh-CN" sz="1600" dirty="0"/>
              <a:t>Throughput ratio between the followed Advanced PMI/RPI and followed Advanced PMI with fixed RPI=0.</a:t>
            </a:r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US" altLang="zh-CN" sz="1600" dirty="0"/>
              <a:t>Test point :70%</a:t>
            </a:r>
            <a:endParaRPr lang="zh-CN" altLang="zh-CN" sz="1600" dirty="0"/>
          </a:p>
          <a:p>
            <a:pPr marL="342900" lvl="1" indent="-342900" hangingPunct="0">
              <a:buFont typeface="Wingdings" panose="05000000000000000000" pitchFamily="2" charset="2"/>
              <a:buChar char="l"/>
            </a:pPr>
            <a:r>
              <a:rPr lang="en-GB" altLang="zh-CN" sz="2000" dirty="0"/>
              <a:t>MIMO correlation matrix:</a:t>
            </a:r>
            <a:endParaRPr lang="zh-CN" altLang="zh-CN" sz="2000" dirty="0"/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US" altLang="zh-CN" sz="1600" dirty="0"/>
              <a:t>Medium spatial correlation</a:t>
            </a:r>
          </a:p>
          <a:p>
            <a:pPr marL="342900" lvl="1" indent="-342900" fontAlgn="base" hangingPunct="0"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sz="2000" dirty="0"/>
              <a:t>MCS and Rank:</a:t>
            </a:r>
          </a:p>
          <a:p>
            <a:pPr marL="742950" lvl="2" indent="-342900" fontAlgn="base" hangingPunct="0">
              <a:spcAft>
                <a:spcPct val="0"/>
              </a:spcAft>
              <a:buFont typeface="Calibri" panose="020F0502020204030204" pitchFamily="34" charset="0"/>
              <a:buChar char="⁻"/>
            </a:pPr>
            <a:r>
              <a:rPr lang="en-GB" altLang="zh-CN" sz="1600" dirty="0"/>
              <a:t>16QAM 1/2 Rank2</a:t>
            </a:r>
          </a:p>
          <a:p>
            <a:pPr marL="342900" lvl="1" indent="-342900" fontAlgn="base" hangingPunct="0"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sz="2000" dirty="0"/>
              <a:t>HARQ: </a:t>
            </a:r>
          </a:p>
          <a:p>
            <a:pPr marL="742950" lvl="2" indent="-342900" fontAlgn="base" hangingPunct="0">
              <a:spcAft>
                <a:spcPct val="0"/>
              </a:spcAft>
              <a:buFont typeface="Calibri" panose="020F0502020204030204" pitchFamily="34" charset="0"/>
              <a:buChar char="⁻"/>
            </a:pPr>
            <a:r>
              <a:rPr lang="en-US" altLang="zh-CN" sz="1600" dirty="0"/>
              <a:t>Option1: 4</a:t>
            </a:r>
          </a:p>
          <a:p>
            <a:pPr marL="742950" lvl="2" indent="-342900" fontAlgn="base" hangingPunct="0">
              <a:spcAft>
                <a:spcPct val="0"/>
              </a:spcAft>
              <a:buFont typeface="Calibri" panose="020F0502020204030204" pitchFamily="34" charset="0"/>
              <a:buChar char="⁻"/>
            </a:pPr>
            <a:r>
              <a:rPr lang="en-US" altLang="zh-CN" sz="1600" dirty="0"/>
              <a:t>Option 2: 1</a:t>
            </a:r>
          </a:p>
          <a:p>
            <a:pPr marL="342900" lvl="1" indent="-342900" fontAlgn="base" hangingPunct="0"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sz="2000" dirty="0"/>
              <a:t>Companies are encouraged to bring results through RAN4 email reflector for above two options to fix test set-up before next RAN4 meeting, and finalize corresponding requirements in RAN4#85 meeting. </a:t>
            </a:r>
            <a:endParaRPr lang="en-US" altLang="zh-CN" sz="2000" dirty="0"/>
          </a:p>
          <a:p>
            <a:pPr marL="342900" lvl="1" indent="-342900" fontAlgn="base" hangingPunct="0">
              <a:spcAft>
                <a:spcPct val="0"/>
              </a:spcAft>
              <a:buFont typeface="Calibri" panose="020F0502020204030204" pitchFamily="34" charset="0"/>
              <a:buChar char="⁻"/>
            </a:pPr>
            <a:endParaRPr lang="zh-CN" altLang="zh-CN" sz="2000" dirty="0"/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endParaRPr lang="en-US" altLang="zh-CN" sz="1600" dirty="0"/>
          </a:p>
          <a:p>
            <a:pPr lvl="1"/>
            <a:endParaRPr lang="zh-CN" altLang="zh-CN" dirty="0"/>
          </a:p>
          <a:p>
            <a:pPr marL="742950" lvl="2" indent="-342900" hangingPunct="0">
              <a:buFont typeface="Wingdings" panose="05000000000000000000" pitchFamily="2" charset="2"/>
              <a:buChar char="l"/>
            </a:pPr>
            <a:endParaRPr lang="en-GB" altLang="zh-CN" sz="1600" dirty="0"/>
          </a:p>
          <a:p>
            <a:pPr marL="457200" lvl="1" indent="-457200" hangingPunct="0">
              <a:buFont typeface="Wingdings" panose="05000000000000000000" pitchFamily="2" charset="2"/>
              <a:buChar char="l"/>
            </a:pPr>
            <a:endParaRPr lang="zh-CN" altLang="zh-CN" dirty="0"/>
          </a:p>
          <a:p>
            <a:pPr lvl="1">
              <a:buFont typeface="Wingdings" panose="05000000000000000000" pitchFamily="2" charset="2"/>
              <a:buChar char="p"/>
            </a:pPr>
            <a:endParaRPr lang="en-US" sz="1600" dirty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2800" dirty="0"/>
              <a:t>PMI/RPI reporting test for the advanced CSI codebook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830787"/>
              </p:ext>
            </p:extLst>
          </p:nvPr>
        </p:nvGraphicFramePr>
        <p:xfrm>
          <a:off x="3995936" y="2276872"/>
          <a:ext cx="3580135" cy="5003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23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15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955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α</a:t>
                      </a:r>
                      <a:r>
                        <a:rPr lang="en-GB" sz="1000" baseline="-25000">
                          <a:effectLst/>
                        </a:rPr>
                        <a:t>1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α</a:t>
                      </a:r>
                      <a:r>
                        <a:rPr lang="en-GB" sz="1000" baseline="-25000">
                          <a:effectLst/>
                        </a:rPr>
                        <a:t>2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β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γ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55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Medium spatial correlation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0.3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0.3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0.6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0.2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259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274" y="908720"/>
            <a:ext cx="8572560" cy="5616624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000" dirty="0"/>
              <a:t>Test requirements </a:t>
            </a:r>
            <a:r>
              <a:rPr lang="en-GB" altLang="zh-CN" sz="2000" dirty="0"/>
              <a:t>for Class B density reduction PMI test case.</a:t>
            </a:r>
            <a:endParaRPr lang="zh-CN" altLang="zh-CN" sz="2000" dirty="0"/>
          </a:p>
          <a:p>
            <a:pPr lvl="1" hangingPunct="0"/>
            <a:r>
              <a:rPr lang="en-GB" altLang="zh-CN" sz="1600" dirty="0"/>
              <a:t>FDD mode: 1.1</a:t>
            </a:r>
            <a:endParaRPr lang="zh-CN" altLang="zh-CN" sz="1600" dirty="0"/>
          </a:p>
          <a:p>
            <a:pPr lvl="1" hangingPunct="0"/>
            <a:r>
              <a:rPr lang="en-GB" altLang="zh-CN" sz="1600" dirty="0"/>
              <a:t>TDD mode: </a:t>
            </a:r>
            <a:r>
              <a:rPr lang="en-US" altLang="zh-CN" sz="1600" dirty="0"/>
              <a:t>FFS</a:t>
            </a:r>
            <a:endParaRPr lang="zh-CN" altLang="zh-CN" sz="1600" dirty="0"/>
          </a:p>
          <a:p>
            <a:pPr hangingPunct="0"/>
            <a:r>
              <a:rPr lang="en-US" altLang="zh-CN" sz="2000" dirty="0"/>
              <a:t>Test requirements </a:t>
            </a:r>
            <a:r>
              <a:rPr lang="en-GB" altLang="zh-CN" sz="2000" dirty="0"/>
              <a:t>for aperiodic CSI-RS test case and multi-shot CSI-RS test cases</a:t>
            </a:r>
            <a:endParaRPr lang="zh-CN" altLang="zh-CN" sz="2000" dirty="0"/>
          </a:p>
          <a:p>
            <a:pPr lvl="1" hangingPunct="0"/>
            <a:r>
              <a:rPr lang="en-GB" altLang="zh-CN" sz="1600" dirty="0"/>
              <a:t>FDD mode: 1.2</a:t>
            </a:r>
            <a:endParaRPr lang="zh-CN" altLang="zh-CN" sz="1600" dirty="0"/>
          </a:p>
          <a:p>
            <a:pPr lvl="1" hangingPunct="0"/>
            <a:r>
              <a:rPr lang="en-GB" altLang="zh-CN" sz="1600" dirty="0"/>
              <a:t>TDD mode: FFS</a:t>
            </a:r>
          </a:p>
          <a:p>
            <a:pPr hangingPunct="0"/>
            <a:r>
              <a:rPr lang="en-US" altLang="zh-CN" sz="2000" dirty="0"/>
              <a:t>Test configurations for </a:t>
            </a:r>
            <a:r>
              <a:rPr lang="en-GB" altLang="zh-CN" sz="2000" dirty="0"/>
              <a:t>aperiodic CSI-RS test case and multi-shot CSI-RS test cases </a:t>
            </a:r>
            <a:r>
              <a:rPr lang="en-US" altLang="zh-CN" sz="2000" dirty="0"/>
              <a:t>(TDD mode)</a:t>
            </a:r>
          </a:p>
          <a:p>
            <a:pPr lvl="1" hangingPunct="0"/>
            <a:r>
              <a:rPr lang="en-US" altLang="zh-CN" sz="1600" dirty="0"/>
              <a:t>Reusing test configurations as </a:t>
            </a:r>
            <a:r>
              <a:rPr lang="en-GB" altLang="zh-CN" sz="1600" dirty="0"/>
              <a:t>9.4.1.3.2 (8*2 with XP HIGH)   (Previous agreements : 4*2 ULA)</a:t>
            </a:r>
          </a:p>
          <a:p>
            <a:pPr hangingPunct="0"/>
            <a:r>
              <a:rPr lang="en-US" altLang="zh-CN" sz="2000" dirty="0"/>
              <a:t>Test applicable rules for </a:t>
            </a:r>
            <a:r>
              <a:rPr lang="en-GB" altLang="zh-CN" sz="2000" dirty="0"/>
              <a:t>aperiodic CSI-RS test case and multi-shot CSI-RS test cases </a:t>
            </a:r>
            <a:endParaRPr lang="en-US" altLang="zh-CN" sz="2000" dirty="0"/>
          </a:p>
          <a:p>
            <a:pPr lvl="1" hangingPunct="0"/>
            <a:r>
              <a:rPr lang="en-US" altLang="zh-CN" sz="1600" dirty="0"/>
              <a:t>A UE supporting either multi-shot CSIRS or aperiodic CSIRS is not required to run the legacy single PMI test cases with the periodic CSIRS resource, i.e., 9.4.1.3.1 and 9.4.1.3.2 of TS 36.101</a:t>
            </a:r>
          </a:p>
          <a:p>
            <a:pPr hangingPunct="0"/>
            <a:r>
              <a:rPr lang="en-GB" altLang="zh-CN" sz="2000" dirty="0"/>
              <a:t>Companies are encouraged to share results in email reflector before next RAN4 meeting to finalize test requirements.</a:t>
            </a:r>
          </a:p>
          <a:p>
            <a:pPr lvl="1" hangingPunct="0"/>
            <a:endParaRPr lang="zh-CN" altLang="zh-CN" sz="1600" dirty="0"/>
          </a:p>
          <a:p>
            <a:pPr hangingPunct="0"/>
            <a:endParaRPr lang="zh-CN" altLang="zh-CN" sz="2000" dirty="0"/>
          </a:p>
          <a:p>
            <a:pPr lvl="1"/>
            <a:endParaRPr lang="zh-CN" altLang="zh-CN" dirty="0"/>
          </a:p>
          <a:p>
            <a:pPr marL="742950" lvl="2" indent="-342900" hangingPunct="0">
              <a:buFont typeface="Wingdings" panose="05000000000000000000" pitchFamily="2" charset="2"/>
              <a:buChar char="l"/>
            </a:pPr>
            <a:endParaRPr lang="en-GB" altLang="zh-CN" sz="1600" dirty="0"/>
          </a:p>
          <a:p>
            <a:pPr marL="457200" lvl="1" indent="-457200" hangingPunct="0">
              <a:buFont typeface="Wingdings" panose="05000000000000000000" pitchFamily="2" charset="2"/>
              <a:buChar char="l"/>
            </a:pPr>
            <a:endParaRPr lang="zh-CN" altLang="zh-CN" dirty="0"/>
          </a:p>
          <a:p>
            <a:pPr lvl="1">
              <a:buFont typeface="Wingdings" panose="05000000000000000000" pitchFamily="2" charset="2"/>
              <a:buChar char="p"/>
            </a:pPr>
            <a:endParaRPr lang="en-US" sz="1600" dirty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Class B PMI test cases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458144"/>
      </p:ext>
    </p:extLst>
  </p:cSld>
  <p:clrMapOvr>
    <a:masterClrMapping/>
  </p:clrMapOvr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38823</TotalTime>
  <Words>342</Words>
  <Application>Microsoft Office PowerPoint</Application>
  <PresentationFormat>全屏显示(4:3)</PresentationFormat>
  <Paragraphs>60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20_Template_Sample</vt:lpstr>
      <vt:lpstr>Office 主题</vt:lpstr>
      <vt:lpstr>Way forward on eFD-MIMO performance requirements</vt:lpstr>
      <vt:lpstr>PowerPoint 演示文稿</vt:lpstr>
      <vt:lpstr>PowerPoint 演示文稿</vt:lpstr>
      <vt:lpstr>PowerPoint 演示文稿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Samsung Electronics</cp:lastModifiedBy>
  <cp:revision>548</cp:revision>
  <dcterms:created xsi:type="dcterms:W3CDTF">2014-09-04T09:21:59Z</dcterms:created>
  <dcterms:modified xsi:type="dcterms:W3CDTF">2017-10-13T08:48:09Z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5C58129F-E5B8-477A-9B38-B3E54BFA04C8}" pid="2">
    <vt:lpwstr>A27793D690CCD30776C89F226D19CB02E36B5993048AAD891CC5CDE4CBF7BE9B</vt:lpwstr>
  </property>
</Properties>
</file>