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65" r:id="rId3"/>
    <p:sldId id="266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341" autoAdjust="0"/>
    <p:restoredTop sz="86439" autoAdjust="0"/>
  </p:normalViewPr>
  <p:slideViewPr>
    <p:cSldViewPr>
      <p:cViewPr varScale="1">
        <p:scale>
          <a:sx n="72" d="100"/>
          <a:sy n="72" d="100"/>
        </p:scale>
        <p:origin x="1578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2017/10/13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2017/10/13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2017/10/13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2017/10/13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2017/10/13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2017/10/13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2017/10/13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2017/10/13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2017/10/13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2017/10/13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2017/10/13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2017/10/13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ja-JP" b="1" dirty="0"/>
              <a:t>WF on </a:t>
            </a:r>
            <a:r>
              <a:rPr lang="en-GB" altLang="ja-JP" b="1" dirty="0" err="1"/>
              <a:t>reciever</a:t>
            </a:r>
            <a:r>
              <a:rPr lang="en-GB" altLang="ja-JP" b="1" dirty="0"/>
              <a:t> antenna gain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/>
              <a:t>Ericsson</a:t>
            </a:r>
            <a:endParaRPr kumimoji="1" lang="ja-JP" altLang="en-US" dirty="0"/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6769404" y="188913"/>
            <a:ext cx="219508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ja-JP" b="1" dirty="0">
                <a:solidFill>
                  <a:srgbClr val="000000"/>
                </a:solidFill>
                <a:ea typeface="MS PGothic" pitchFamily="34" charset="-128"/>
              </a:rPr>
              <a:t>R4-1711812</a:t>
            </a:r>
            <a:endParaRPr lang="en-US" altLang="ja-JP" b="1" dirty="0">
              <a:solidFill>
                <a:srgbClr val="FF0000"/>
              </a:solidFill>
              <a:ea typeface="MS PGothic" pitchFamily="34" charset="-128"/>
            </a:endParaRP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17350" y="-21867"/>
            <a:ext cx="618284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en-GB" altLang="ja-JP" b="1" dirty="0"/>
              <a:t>3GPP TSG- RAN Working Group 4 (Radio) meeting #84bis</a:t>
            </a:r>
          </a:p>
          <a:p>
            <a:r>
              <a:rPr lang="en-GB" altLang="ja-JP" b="1" dirty="0"/>
              <a:t>Dubrovnik, Croatia, 9-13 October 2017</a:t>
            </a:r>
            <a:endParaRPr lang="en-US" altLang="ja-JP" b="1" dirty="0"/>
          </a:p>
          <a:p>
            <a:pPr hangingPunct="0"/>
            <a:r>
              <a:rPr lang="en-US" altLang="ja-JP" b="1" dirty="0"/>
              <a:t>Agenda Item:</a:t>
            </a:r>
            <a:r>
              <a:rPr lang="ja-JP" altLang="en-US" b="1" dirty="0"/>
              <a:t> </a:t>
            </a:r>
            <a:r>
              <a:rPr lang="en-US" altLang="ja-JP" b="1" dirty="0"/>
              <a:t>9.5.3.7.1</a:t>
            </a:r>
            <a:endParaRPr lang="ja-JP" altLang="ja-JP" b="1" dirty="0"/>
          </a:p>
        </p:txBody>
      </p:sp>
    </p:spTree>
    <p:extLst>
      <p:ext uri="{BB962C8B-B14F-4D97-AF65-F5344CB8AC3E}">
        <p14:creationId xmlns:p14="http://schemas.microsoft.com/office/powerpoint/2010/main" val="1522882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Way forward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688632"/>
          </a:xfrm>
        </p:spPr>
        <p:txBody>
          <a:bodyPr>
            <a:normAutofit fontScale="62500" lnSpcReduction="20000"/>
          </a:bodyPr>
          <a:lstStyle/>
          <a:p>
            <a:r>
              <a:rPr kumimoji="1" lang="en-US" altLang="ja-JP" dirty="0"/>
              <a:t>Background</a:t>
            </a:r>
          </a:p>
          <a:p>
            <a:pPr lvl="1"/>
            <a:r>
              <a:rPr kumimoji="1" lang="en-US" altLang="ja-JP" dirty="0"/>
              <a:t>Receiver antenna gain is fundamentally related to on the antenna aperture (i.e. G</a:t>
            </a:r>
            <a:r>
              <a:rPr kumimoji="1" lang="en-US" altLang="ja-JP" baseline="-25000" dirty="0"/>
              <a:t>ANT</a:t>
            </a:r>
            <a:r>
              <a:rPr kumimoji="1" lang="en-US" altLang="ja-JP" dirty="0"/>
              <a:t>=4*pi*</a:t>
            </a:r>
            <a:r>
              <a:rPr kumimoji="1" lang="en-US" altLang="ja-JP" dirty="0" err="1"/>
              <a:t>A</a:t>
            </a:r>
            <a:r>
              <a:rPr kumimoji="1" lang="en-US" altLang="ja-JP" baseline="-25000" dirty="0" err="1"/>
              <a:t>phys</a:t>
            </a:r>
            <a:r>
              <a:rPr kumimoji="1" lang="en-US" altLang="ja-JP" dirty="0"/>
              <a:t>*</a:t>
            </a:r>
            <a:r>
              <a:rPr lang="en-US" altLang="ja-JP" dirty="0" err="1"/>
              <a:t>e</a:t>
            </a:r>
            <a:r>
              <a:rPr lang="en-US" altLang="ja-JP" baseline="-25000" dirty="0" err="1"/>
              <a:t>a</a:t>
            </a:r>
            <a:r>
              <a:rPr lang="en-US" altLang="ja-JP" dirty="0"/>
              <a:t> / wavelength</a:t>
            </a:r>
            <a:r>
              <a:rPr lang="en-US" altLang="ja-JP" baseline="30000" dirty="0"/>
              <a:t>2</a:t>
            </a:r>
            <a:r>
              <a:rPr lang="en-US" altLang="ja-JP" dirty="0"/>
              <a:t>, where </a:t>
            </a:r>
            <a:r>
              <a:rPr lang="en-US" altLang="ja-JP" dirty="0" err="1"/>
              <a:t>e</a:t>
            </a:r>
            <a:r>
              <a:rPr lang="en-US" altLang="ja-JP" baseline="-25000" dirty="0" err="1"/>
              <a:t>a</a:t>
            </a:r>
            <a:r>
              <a:rPr lang="en-US" altLang="ja-JP" dirty="0"/>
              <a:t> is the radiation efficiency and </a:t>
            </a:r>
            <a:r>
              <a:rPr lang="en-US" altLang="ja-JP" dirty="0" err="1"/>
              <a:t>A</a:t>
            </a:r>
            <a:r>
              <a:rPr lang="en-US" altLang="ja-JP" baseline="-25000" dirty="0" err="1"/>
              <a:t>phy</a:t>
            </a:r>
            <a:r>
              <a:rPr lang="en-US" altLang="ja-JP" dirty="0"/>
              <a:t> is the antenna aperture)</a:t>
            </a:r>
            <a:endParaRPr kumimoji="1" lang="en-US" altLang="ja-JP" dirty="0"/>
          </a:p>
          <a:p>
            <a:r>
              <a:rPr lang="en-US" altLang="ja-JP" dirty="0"/>
              <a:t>Way forward</a:t>
            </a:r>
          </a:p>
          <a:p>
            <a:pPr lvl="1"/>
            <a:r>
              <a:rPr lang="en-US" altLang="ja-JP" dirty="0"/>
              <a:t>Clarify what is the minimum expected aperture for each deployment</a:t>
            </a:r>
          </a:p>
          <a:p>
            <a:pPr lvl="1"/>
            <a:r>
              <a:rPr lang="en-US" altLang="ja-JP" dirty="0"/>
              <a:t>Clarify consideration of real aperture aspects such as non contiguous elements</a:t>
            </a:r>
          </a:p>
          <a:p>
            <a:pPr lvl="1"/>
            <a:r>
              <a:rPr kumimoji="1" lang="en-US" altLang="ja-JP" dirty="0"/>
              <a:t>Clarify </a:t>
            </a:r>
            <a:r>
              <a:rPr lang="en-US" altLang="ja-JP" dirty="0"/>
              <a:t>what factors are</a:t>
            </a:r>
            <a:r>
              <a:rPr kumimoji="1" lang="en-US" altLang="ja-JP" dirty="0"/>
              <a:t> need to derive antenna gain, companies encourage to provide views.</a:t>
            </a:r>
          </a:p>
          <a:p>
            <a:pPr lvl="2"/>
            <a:r>
              <a:rPr lang="en-US" altLang="ja-JP" dirty="0"/>
              <a:t>Some examples of factors to consider are provided in the informative annex for guidance</a:t>
            </a:r>
            <a:endParaRPr kumimoji="1" lang="en-US" altLang="ja-JP" dirty="0"/>
          </a:p>
          <a:p>
            <a:pPr lvl="1"/>
            <a:r>
              <a:rPr kumimoji="1" lang="en-US" altLang="ja-JP" dirty="0"/>
              <a:t>Consider further whether more than one requirement per BS class is needed or not</a:t>
            </a:r>
          </a:p>
          <a:p>
            <a:pPr lvl="1"/>
            <a:r>
              <a:rPr lang="en-US" altLang="ja-JP" dirty="0"/>
              <a:t>Companies encourage to provide views if BS with 16dBi will work satisfactory in FR2 with wider BW (large path-loss and low PSD due to wide BW).</a:t>
            </a:r>
            <a:endParaRPr kumimoji="1" lang="en-US" altLang="ja-JP" dirty="0"/>
          </a:p>
          <a:p>
            <a:r>
              <a:rPr lang="en-US" altLang="ja-JP" dirty="0"/>
              <a:t>Agreements</a:t>
            </a:r>
          </a:p>
          <a:p>
            <a:pPr lvl="1"/>
            <a:r>
              <a:rPr lang="en-US" altLang="ja-JP" dirty="0"/>
              <a:t>Gain is no lower than 16dBi for WA/MR BS (, and 10dBi for Indoor)</a:t>
            </a:r>
          </a:p>
          <a:p>
            <a:pPr lvl="2"/>
            <a:r>
              <a:rPr kumimoji="1" lang="en-US" altLang="ja-JP" dirty="0"/>
              <a:t>Above estimated values are made considering potential for smaller array (3~6dB lower than 8*16 elements) and/or not all loss factors evaluated (1-3dB)</a:t>
            </a:r>
          </a:p>
          <a:p>
            <a:pPr lvl="1"/>
            <a:r>
              <a:rPr lang="en-US" altLang="ja-JP" dirty="0"/>
              <a:t>This antenna gain value is used to define minimum OTA sensitivity. But for other receiver requirements dependent on each requirement, a different procedure for wanted signal level  than re-use of this gain and </a:t>
            </a:r>
            <a:r>
              <a:rPr lang="en-US" altLang="ja-JP" dirty="0" err="1"/>
              <a:t>sensitivitiy</a:t>
            </a:r>
            <a:r>
              <a:rPr lang="en-US" altLang="ja-JP" dirty="0"/>
              <a:t> may be used.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164668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F4A3D4-936A-424F-B4F9-1B27F5FB2B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Informative annex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4765F8-E6BB-4038-9951-299BD0D1B0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dirty="0"/>
              <a:t>This annex is not for approval. It collects a list of factors to consider </a:t>
            </a:r>
            <a:r>
              <a:rPr lang="en-US"/>
              <a:t>provided for </a:t>
            </a:r>
            <a:r>
              <a:rPr lang="en-US" dirty="0"/>
              <a:t>information. The factors are intended to stimulate discussion and not as a baseline:</a:t>
            </a:r>
          </a:p>
          <a:p>
            <a:pPr lvl="1" hangingPunct="0"/>
            <a:r>
              <a:rPr lang="en-US" dirty="0"/>
              <a:t>Impact of any needed calibration (phase and amplitude) between receive antennas or RX-TX</a:t>
            </a:r>
            <a:endParaRPr lang="sv-SE" dirty="0"/>
          </a:p>
          <a:p>
            <a:pPr lvl="1" hangingPunct="0"/>
            <a:r>
              <a:rPr lang="en-US" dirty="0"/>
              <a:t>More realistic assumptions on the array design </a:t>
            </a:r>
            <a:endParaRPr lang="sv-SE" dirty="0"/>
          </a:p>
          <a:p>
            <a:pPr lvl="2" hangingPunct="0"/>
            <a:r>
              <a:rPr lang="en-US" dirty="0"/>
              <a:t>The assumptions on the array geometry ( element separation e.g. 0.5 </a:t>
            </a:r>
            <a:r>
              <a:rPr lang="en-US" dirty="0" err="1"/>
              <a:t>lamda</a:t>
            </a:r>
            <a:r>
              <a:rPr lang="en-US" dirty="0"/>
              <a:t> and relations to HPBW) used for the co-existence simulations are very idealistic</a:t>
            </a:r>
            <a:endParaRPr lang="sv-SE" dirty="0"/>
          </a:p>
          <a:p>
            <a:pPr lvl="2" hangingPunct="0"/>
            <a:r>
              <a:rPr lang="en-US" dirty="0"/>
              <a:t>The assumptions on array geometry with respect on sub-element allocation. </a:t>
            </a:r>
          </a:p>
          <a:p>
            <a:pPr lvl="2" hangingPunct="0"/>
            <a:r>
              <a:rPr lang="en-US" dirty="0"/>
              <a:t>Mutual coupling</a:t>
            </a:r>
            <a:endParaRPr lang="sv-SE" dirty="0"/>
          </a:p>
          <a:p>
            <a:pPr lvl="2" hangingPunct="0"/>
            <a:r>
              <a:rPr lang="en-US" dirty="0"/>
              <a:t>Interaction of factors such as grating lobes, scan loss, </a:t>
            </a:r>
            <a:r>
              <a:rPr lang="en-US" dirty="0" err="1"/>
              <a:t>radome</a:t>
            </a:r>
            <a:r>
              <a:rPr lang="en-US" dirty="0"/>
              <a:t> losses </a:t>
            </a:r>
            <a:endParaRPr lang="sv-SE" dirty="0"/>
          </a:p>
          <a:p>
            <a:pPr lvl="1" hangingPunct="0"/>
            <a:r>
              <a:rPr lang="en-US" dirty="0"/>
              <a:t>Matching and distribution losses within the antenna array</a:t>
            </a:r>
          </a:p>
          <a:p>
            <a:pPr lvl="1" hangingPunct="0"/>
            <a:r>
              <a:rPr lang="en-US" dirty="0"/>
              <a:t>Element radiation efficiency</a:t>
            </a:r>
            <a:endParaRPr lang="sv-SE" dirty="0"/>
          </a:p>
          <a:p>
            <a:pPr lvl="1" hangingPunct="0"/>
            <a:r>
              <a:rPr lang="en-US" dirty="0"/>
              <a:t>Losses arising from mechanical constraints in antenna fabrication and mechanical tolerances </a:t>
            </a:r>
            <a:endParaRPr lang="sv-SE" dirty="0"/>
          </a:p>
          <a:p>
            <a:pPr lvl="1" hangingPunct="0"/>
            <a:r>
              <a:rPr lang="en-US" dirty="0" err="1"/>
              <a:t>Radome</a:t>
            </a:r>
            <a:r>
              <a:rPr lang="en-US" dirty="0"/>
              <a:t> losses, which may be directional</a:t>
            </a:r>
            <a:endParaRPr lang="sv-SE" dirty="0"/>
          </a:p>
          <a:p>
            <a:pPr lvl="1" hangingPunct="0"/>
            <a:r>
              <a:rPr lang="en-US" dirty="0"/>
              <a:t>Impact of variation in sensitivity for a fixed beamforming / grid of beams type of implementation</a:t>
            </a:r>
            <a:endParaRPr lang="sv-SE" dirty="0"/>
          </a:p>
          <a:p>
            <a:pPr lvl="1" hangingPunct="0"/>
            <a:r>
              <a:rPr lang="en-US" dirty="0"/>
              <a:t>Baseband algorithm implementation margins</a:t>
            </a:r>
            <a:endParaRPr lang="sv-SE" dirty="0"/>
          </a:p>
          <a:p>
            <a:pPr lvl="1" hangingPunct="0"/>
            <a:r>
              <a:rPr lang="en-US" dirty="0"/>
              <a:t>Any additional filtering needed once OOB blocking etc. is known</a:t>
            </a:r>
            <a:endParaRPr lang="sv-SE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09220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3452</TotalTime>
  <Words>425</Words>
  <Application>Microsoft Office PowerPoint</Application>
  <PresentationFormat>On-screen Show (4:3)</PresentationFormat>
  <Paragraphs>35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ＭＳ Ｐゴシック</vt:lpstr>
      <vt:lpstr>ＭＳ Ｐゴシック</vt:lpstr>
      <vt:lpstr>Arial</vt:lpstr>
      <vt:lpstr>Calibri</vt:lpstr>
      <vt:lpstr>Office テーマ</vt:lpstr>
      <vt:lpstr>WF on reciever antenna gain</vt:lpstr>
      <vt:lpstr>Way forward</vt:lpstr>
      <vt:lpstr>Informative annex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BS specific new requirements</dc:title>
  <dc:creator>5852648</dc:creator>
  <cp:lastModifiedBy>Thomas Chapman</cp:lastModifiedBy>
  <cp:revision>127</cp:revision>
  <dcterms:created xsi:type="dcterms:W3CDTF">2016-11-16T01:21:36Z</dcterms:created>
  <dcterms:modified xsi:type="dcterms:W3CDTF">2017-10-13T09:29:00Z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1505869624</vt:lpwstr>
  </property>
</Properties>
</file>