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5" r:id="rId5"/>
    <p:sldId id="260" r:id="rId6"/>
    <p:sldId id="261" r:id="rId7"/>
    <p:sldId id="262" r:id="rId8"/>
    <p:sldId id="263" r:id="rId9"/>
    <p:sldId id="264" r:id="rId10"/>
    <p:sldId id="258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69" d="100"/>
          <a:sy n="69" d="100"/>
        </p:scale>
        <p:origin x="133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FRC for BS receiver requirements and simulation assumptions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Ericsson, NTT DoCoMo, Huawei, ZTE, CATT, 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R4-1711809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510-F05E-4283-B5BC-BEEF8482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C4E2-71CF-45E9-B679-C4F9EEE4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[1]	R4- 1710044, WF FRCs for Rx requirements, 			Ericsson, Huawei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B34E1-8FED-41D7-8C89-83A9B24B3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1" y="1416376"/>
            <a:ext cx="8363272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buNone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During RAN4#84bis, following </a:t>
            </a:r>
            <a:r>
              <a:rPr kumimoji="0" lang="en-US" alt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parameters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contributions provide FRCs proposals based on agreed WF in [1]: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R4-1710993, FRC for RX RF requirements, NTT DoCoMo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R4-1710772, </a:t>
            </a:r>
            <a:r>
              <a:rPr kumimoji="0" lang="en-US" altLang="en-US" sz="2000" b="0" i="0" u="none" strike="noStrike" cap="none" normalizeH="0" baseline="0" dirty="0" bmk="OLE_LINK28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Discussion on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REFSENS requirement for FR1 NR BS, ZTE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R4-1710774, Discussion on REFSENS requirement for FR2 NR BS, ZTE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R4-1710197, FRC for BS receiver requirements, Huawei,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HiSilicon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R4-1710461, Considerations on FRCs for NR BS REFSENS, CATT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R4-1710876, FRCs for NR Rx requirements, Ericsson 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R4-1710770, Discussion on ICS requirement for FR1 NR BS, ZTE</a:t>
            </a: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R4-1710771, Discussion on ICS requirement for FR2 NR BS, ZTE</a:t>
            </a:r>
          </a:p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R4-1710769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Discussion on dynamic range requirement for FR1 NR BS, 					ZTE</a:t>
            </a:r>
          </a:p>
          <a:p>
            <a:pPr marL="0" lvl="0" indent="0" defTabSz="539750">
              <a:buNone/>
            </a:pPr>
            <a:r>
              <a:rPr kumimoji="0" lang="en-US" altLang="zh-CN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	R4-1710460, Considerations on FRC of NR FR1 dynamic range, CATT</a:t>
            </a:r>
            <a:br>
              <a:rPr kumimoji="0" lang="en-GB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Based on these contributions and offline discussion, we summarized the following proposals and finalize following agreements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B13BA-885B-4AEB-995C-722FE51CA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Agreement</a:t>
            </a:r>
            <a:r>
              <a:rPr lang="sv-SE" dirty="0"/>
              <a:t> 1: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coverage</a:t>
            </a:r>
            <a:r>
              <a:rPr lang="sv-SE" dirty="0"/>
              <a:t> FR1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C9608-728A-4EB2-9C55-D9BD78B73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FR1:</a:t>
            </a:r>
          </a:p>
          <a:p>
            <a:pPr lvl="1"/>
            <a:r>
              <a:rPr lang="sv-SE" dirty="0"/>
              <a:t>To test all </a:t>
            </a:r>
            <a:r>
              <a:rPr lang="sv-SE" dirty="0" err="1"/>
              <a:t>PRBs</a:t>
            </a:r>
            <a:r>
              <a:rPr lang="sv-SE" dirty="0"/>
              <a:t> for </a:t>
            </a:r>
            <a:r>
              <a:rPr lang="sv-SE" dirty="0" err="1"/>
              <a:t>every</a:t>
            </a:r>
            <a:r>
              <a:rPr lang="sv-SE" dirty="0"/>
              <a:t> CBW, </a:t>
            </a:r>
            <a:r>
              <a:rPr lang="sv-SE" dirty="0" err="1"/>
              <a:t>overlapping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might</a:t>
            </a:r>
            <a:r>
              <a:rPr lang="sv-SE" dirty="0"/>
              <a:t> be </a:t>
            </a:r>
            <a:r>
              <a:rPr lang="sv-SE" dirty="0" err="1"/>
              <a:t>needed</a:t>
            </a:r>
            <a:r>
              <a:rPr lang="sv-SE" dirty="0"/>
              <a:t>.</a:t>
            </a:r>
          </a:p>
          <a:p>
            <a:pPr lvl="1"/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, 2 FRC </a:t>
            </a:r>
            <a:r>
              <a:rPr lang="sv-SE" dirty="0" err="1"/>
              <a:t>patterns</a:t>
            </a:r>
            <a:r>
              <a:rPr lang="sv-SE" dirty="0"/>
              <a:t> </a:t>
            </a:r>
            <a:r>
              <a:rPr lang="sv-SE" dirty="0" err="1"/>
              <a:t>would</a:t>
            </a:r>
            <a:r>
              <a:rPr lang="sv-SE" dirty="0"/>
              <a:t> </a:t>
            </a:r>
            <a:r>
              <a:rPr lang="sv-SE" dirty="0" err="1"/>
              <a:t>have</a:t>
            </a:r>
            <a:r>
              <a:rPr lang="sv-SE" dirty="0"/>
              <a:t> to be </a:t>
            </a:r>
            <a:r>
              <a:rPr lang="sv-SE" dirty="0" err="1"/>
              <a:t>defined</a:t>
            </a:r>
            <a:r>
              <a:rPr lang="sv-SE" dirty="0"/>
              <a:t> (</a:t>
            </a:r>
            <a:r>
              <a:rPr lang="sv-SE" dirty="0" err="1"/>
              <a:t>e.g</a:t>
            </a:r>
            <a:r>
              <a:rPr lang="sv-SE" dirty="0"/>
              <a:t>. as </a:t>
            </a:r>
            <a:r>
              <a:rPr lang="sv-SE" dirty="0" err="1"/>
              <a:t>shown</a:t>
            </a:r>
            <a:r>
              <a:rPr lang="sv-SE" dirty="0"/>
              <a:t> </a:t>
            </a:r>
            <a:r>
              <a:rPr lang="sv-SE" dirty="0" err="1"/>
              <a:t>here</a:t>
            </a:r>
            <a:r>
              <a:rPr lang="sv-SE" dirty="0"/>
              <a:t> </a:t>
            </a:r>
            <a:r>
              <a:rPr lang="sv-SE" dirty="0" err="1"/>
              <a:t>after</a:t>
            </a:r>
            <a:r>
              <a:rPr lang="sv-SE" dirty="0"/>
              <a:t>)</a:t>
            </a:r>
          </a:p>
          <a:p>
            <a:pPr lvl="2"/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first</a:t>
            </a:r>
            <a:r>
              <a:rPr lang="sv-SE" dirty="0"/>
              <a:t>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a </a:t>
            </a:r>
            <a:r>
              <a:rPr lang="sv-SE" dirty="0" err="1"/>
              <a:t>certain</a:t>
            </a:r>
            <a:r>
              <a:rPr lang="sv-SE" dirty="0"/>
              <a:t>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, </a:t>
            </a:r>
            <a:r>
              <a:rPr lang="sv-SE" dirty="0" err="1"/>
              <a:t>leaving</a:t>
            </a:r>
            <a:r>
              <a:rPr lang="sv-SE" dirty="0"/>
              <a:t> gaps </a:t>
            </a:r>
            <a:r>
              <a:rPr lang="sv-SE" dirty="0" err="1"/>
              <a:t>of</a:t>
            </a:r>
            <a:r>
              <a:rPr lang="sv-SE" dirty="0"/>
              <a:t> PRB(s).</a:t>
            </a:r>
          </a:p>
          <a:p>
            <a:pPr lvl="2"/>
            <a:r>
              <a:rPr lang="sv-SE" dirty="0"/>
              <a:t>A second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, at </a:t>
            </a:r>
            <a:r>
              <a:rPr lang="sv-SE" dirty="0" err="1"/>
              <a:t>least</a:t>
            </a:r>
            <a:r>
              <a:rPr lang="sv-SE" dirty="0"/>
              <a:t>,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covering</a:t>
            </a:r>
            <a:r>
              <a:rPr lang="sv-SE" dirty="0"/>
              <a:t> </a:t>
            </a:r>
            <a:r>
              <a:rPr lang="sv-SE" dirty="0" err="1"/>
              <a:t>those</a:t>
            </a:r>
            <a:r>
              <a:rPr lang="sv-SE" dirty="0"/>
              <a:t> gaps.</a:t>
            </a:r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  <a:p>
            <a:pPr lvl="1"/>
            <a:r>
              <a:rPr lang="sv-SE" dirty="0" err="1"/>
              <a:t>When</a:t>
            </a:r>
            <a:r>
              <a:rPr lang="sv-SE" dirty="0"/>
              <a:t> RF </a:t>
            </a:r>
            <a:r>
              <a:rPr lang="sv-SE" dirty="0" err="1"/>
              <a:t>Conformance</a:t>
            </a:r>
            <a:r>
              <a:rPr lang="sv-SE" dirty="0"/>
              <a:t> (</a:t>
            </a:r>
            <a:r>
              <a:rPr lang="sv-SE" dirty="0" err="1"/>
              <a:t>until</a:t>
            </a:r>
            <a:r>
              <a:rPr lang="sv-SE" dirty="0"/>
              <a:t> June 2018) </a:t>
            </a:r>
            <a:r>
              <a:rPr lang="sv-SE" dirty="0" err="1"/>
              <a:t>will</a:t>
            </a:r>
            <a:r>
              <a:rPr lang="sv-SE" dirty="0"/>
              <a:t> be </a:t>
            </a:r>
            <a:r>
              <a:rPr lang="sv-SE" dirty="0" err="1"/>
              <a:t>addressed</a:t>
            </a:r>
            <a:r>
              <a:rPr lang="sv-SE" dirty="0"/>
              <a:t>, </a:t>
            </a:r>
            <a:r>
              <a:rPr lang="sv-SE" dirty="0" err="1"/>
              <a:t>depending</a:t>
            </a:r>
            <a:r>
              <a:rPr lang="sv-SE" dirty="0"/>
              <a:t> on the </a:t>
            </a:r>
            <a:r>
              <a:rPr lang="sv-SE" dirty="0" err="1"/>
              <a:t>considered</a:t>
            </a:r>
            <a:r>
              <a:rPr lang="sv-SE" dirty="0"/>
              <a:t> </a:t>
            </a:r>
            <a:r>
              <a:rPr lang="sv-SE" dirty="0" err="1"/>
              <a:t>requirement</a:t>
            </a:r>
            <a:r>
              <a:rPr lang="sv-SE" dirty="0"/>
              <a:t>, it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agreed</a:t>
            </a:r>
            <a:r>
              <a:rPr lang="sv-SE" dirty="0"/>
              <a:t> </a:t>
            </a:r>
            <a:r>
              <a:rPr lang="sv-SE" dirty="0" err="1"/>
              <a:t>if</a:t>
            </a:r>
            <a:r>
              <a:rPr lang="sv-SE" dirty="0"/>
              <a:t> all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tested</a:t>
            </a:r>
            <a:r>
              <a:rPr lang="sv-SE" dirty="0"/>
              <a:t> or not:</a:t>
            </a:r>
          </a:p>
          <a:p>
            <a:pPr lvl="2"/>
            <a:r>
              <a:rPr lang="sv-SE" dirty="0"/>
              <a:t>If all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tested</a:t>
            </a:r>
            <a:r>
              <a:rPr lang="sv-SE" dirty="0"/>
              <a:t>: </a:t>
            </a:r>
            <a:r>
              <a:rPr lang="sv-SE" dirty="0" err="1"/>
              <a:t>those</a:t>
            </a:r>
            <a:r>
              <a:rPr lang="sv-SE" dirty="0"/>
              <a:t> 2 </a:t>
            </a:r>
            <a:r>
              <a:rPr lang="sv-SE" dirty="0" err="1"/>
              <a:t>patterns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.</a:t>
            </a:r>
          </a:p>
          <a:p>
            <a:pPr lvl="2"/>
            <a:r>
              <a:rPr lang="sv-SE" dirty="0"/>
              <a:t>If not, </a:t>
            </a:r>
            <a:r>
              <a:rPr lang="sv-SE" dirty="0" err="1"/>
              <a:t>only</a:t>
            </a:r>
            <a:r>
              <a:rPr lang="sv-SE" dirty="0"/>
              <a:t> the 1st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used</a:t>
            </a:r>
            <a:endParaRPr lang="sv-SE" dirty="0"/>
          </a:p>
          <a:p>
            <a:pPr marL="457200" lvl="1" indent="0">
              <a:buNone/>
            </a:pPr>
            <a:r>
              <a:rPr lang="sv-SE" dirty="0"/>
              <a:t>     </a:t>
            </a:r>
            <a:r>
              <a:rPr lang="sv-SE" dirty="0" err="1"/>
              <a:t>Any</a:t>
            </a:r>
            <a:r>
              <a:rPr lang="sv-SE" dirty="0"/>
              <a:t>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method</a:t>
            </a:r>
            <a:r>
              <a:rPr lang="sv-SE" dirty="0"/>
              <a:t>/</a:t>
            </a:r>
            <a:r>
              <a:rPr lang="sv-SE" dirty="0" err="1"/>
              <a:t>proposal</a:t>
            </a:r>
            <a:r>
              <a:rPr lang="sv-SE" dirty="0"/>
              <a:t> is not </a:t>
            </a:r>
            <a:r>
              <a:rPr lang="sv-SE" dirty="0" err="1"/>
              <a:t>precluded</a:t>
            </a:r>
            <a:r>
              <a:rPr lang="sv-SE" dirty="0"/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4AC4722-CE0D-4239-9BCA-A3157DC01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808" y="3428999"/>
            <a:ext cx="107364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51A8D64-5D1A-4D5D-A1F7-9C8161FE5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521339"/>
              </p:ext>
            </p:extLst>
          </p:nvPr>
        </p:nvGraphicFramePr>
        <p:xfrm>
          <a:off x="2051720" y="3002838"/>
          <a:ext cx="4619266" cy="1938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Visio" r:id="rId3" imgW="3495734" imgH="1466819" progId="Visio.Drawing.15">
                  <p:embed/>
                </p:oleObj>
              </mc:Choice>
              <mc:Fallback>
                <p:oleObj name="Visio" r:id="rId3" imgW="3495734" imgH="146681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3002838"/>
                        <a:ext cx="4619266" cy="1938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AF9C82D-987C-4E83-B1C5-1B761EA1346F}"/>
              </a:ext>
            </a:extLst>
          </p:cNvPr>
          <p:cNvSpPr txBox="1"/>
          <p:nvPr/>
        </p:nvSpPr>
        <p:spPr>
          <a:xfrm rot="20235338">
            <a:off x="3880824" y="3511631"/>
            <a:ext cx="2164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400" dirty="0" err="1">
                <a:blipFill>
                  <a:blip r:embed="rId5"/>
                  <a:tile tx="0" ty="0" sx="100000" sy="100000" flip="none" algn="tl"/>
                </a:blipFill>
              </a:rPr>
              <a:t>Example</a:t>
            </a:r>
            <a:endParaRPr lang="en-US" sz="3600" dirty="0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484938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B13BA-885B-4AEB-995C-722FE51CA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Agreement</a:t>
            </a:r>
            <a:r>
              <a:rPr lang="sv-SE" dirty="0"/>
              <a:t> 2: </a:t>
            </a:r>
            <a:r>
              <a:rPr lang="sv-SE" dirty="0" err="1"/>
              <a:t>PRBs</a:t>
            </a:r>
            <a:r>
              <a:rPr lang="sv-SE" dirty="0"/>
              <a:t> </a:t>
            </a:r>
            <a:r>
              <a:rPr lang="sv-SE" dirty="0" err="1"/>
              <a:t>coverage</a:t>
            </a:r>
            <a:r>
              <a:rPr lang="sv-SE" dirty="0"/>
              <a:t> FR2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C9608-728A-4EB2-9C55-D9BD78B73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For FR2:</a:t>
            </a:r>
          </a:p>
          <a:p>
            <a:pPr lvl="1"/>
            <a:r>
              <a:rPr lang="en-US" dirty="0"/>
              <a:t>Simple combination of 1 FRC shall cover the full channel BW.</a:t>
            </a:r>
          </a:p>
          <a:p>
            <a:pPr lvl="1"/>
            <a:r>
              <a:rPr lang="en-US" dirty="0"/>
              <a:t>No FRC overlapping would be needed to cover all PRBs according to current agreement.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7FB433D9-E915-4120-BCCF-2887D229C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0008"/>
              </p:ext>
            </p:extLst>
          </p:nvPr>
        </p:nvGraphicFramePr>
        <p:xfrm>
          <a:off x="2411760" y="4754561"/>
          <a:ext cx="4991100" cy="1554164"/>
        </p:xfrm>
        <a:graphic>
          <a:graphicData uri="http://schemas.openxmlformats.org/drawingml/2006/table">
            <a:tbl>
              <a:tblPr/>
              <a:tblGrid>
                <a:gridCol w="99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6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8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30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400 MHz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120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70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0BBA0-A23E-45B4-9D34-DE09B928C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/>
              <a:t>Agreement</a:t>
            </a:r>
            <a:r>
              <a:rPr lang="sv-SE" dirty="0"/>
              <a:t> 3: </a:t>
            </a:r>
            <a:r>
              <a:rPr lang="sv-SE" dirty="0" err="1"/>
              <a:t>Requirements</a:t>
            </a:r>
            <a:r>
              <a:rPr lang="sv-SE" dirty="0"/>
              <a:t> and SCS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94630-6F74-4BB8-9604-C2B01FD16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BS </a:t>
            </a:r>
            <a:r>
              <a:rPr lang="sv-SE" dirty="0" err="1"/>
              <a:t>Rx</a:t>
            </a:r>
            <a:r>
              <a:rPr lang="sv-SE"/>
              <a:t> Requirement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specified</a:t>
            </a:r>
            <a:r>
              <a:rPr lang="sv-SE" dirty="0"/>
              <a:t> for </a:t>
            </a:r>
            <a:r>
              <a:rPr lang="sv-SE" dirty="0" err="1"/>
              <a:t>each</a:t>
            </a:r>
            <a:r>
              <a:rPr lang="sv-SE" dirty="0"/>
              <a:t> CBW and </a:t>
            </a:r>
            <a:r>
              <a:rPr lang="sv-SE" dirty="0" err="1"/>
              <a:t>each</a:t>
            </a:r>
            <a:r>
              <a:rPr lang="sv-SE" dirty="0"/>
              <a:t> SCS:</a:t>
            </a:r>
          </a:p>
          <a:p>
            <a:pPr marL="457200" lvl="1" indent="0">
              <a:buNone/>
            </a:pPr>
            <a:r>
              <a:rPr lang="sv-SE" dirty="0"/>
              <a:t>- FRC(s)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 for all SCS.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457200" lvl="1" indent="0">
              <a:buNone/>
            </a:pPr>
            <a:endParaRPr lang="sv-SE" dirty="0"/>
          </a:p>
          <a:p>
            <a:pPr lvl="1"/>
            <a:endParaRPr lang="sv-SE" dirty="0"/>
          </a:p>
          <a:p>
            <a:pPr marL="457200" lvl="1" indent="0">
              <a:buNone/>
            </a:pPr>
            <a:endParaRPr lang="sv-SE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12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7568A-CB9D-4582-AB13-7B2D42437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r>
              <a:rPr lang="sv-SE" dirty="0"/>
              <a:t> 4: </a:t>
            </a:r>
            <a:r>
              <a:rPr lang="sv-SE" dirty="0" err="1"/>
              <a:t>FRCs</a:t>
            </a:r>
            <a:r>
              <a:rPr lang="sv-SE" dirty="0"/>
              <a:t> for FR1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8B37FF-024C-4E29-92ED-1E5C17372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537838"/>
              </p:ext>
            </p:extLst>
          </p:nvPr>
        </p:nvGraphicFramePr>
        <p:xfrm>
          <a:off x="3203848" y="2132856"/>
          <a:ext cx="2736304" cy="3052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227045782"/>
                    </a:ext>
                  </a:extLst>
                </a:gridCol>
              </a:tblGrid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FRCs</a:t>
                      </a:r>
                      <a:r>
                        <a:rPr lang="sv-SE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for FR1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68146959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5MHz-15kHz (25)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474902257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5MHz-30kHz (11)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99347137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 MHz – 60kHz (11)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0502856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20MHz-15kHz (106)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91451343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20MHz-30kHz (51)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5878034"/>
                  </a:ext>
                </a:extLst>
              </a:tr>
              <a:tr h="436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20MHz-60kHz (24)</a:t>
                      </a: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860398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521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9FFA1-C567-4B74-ADBD-8A34B9ED6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r>
              <a:rPr lang="sv-SE" dirty="0"/>
              <a:t> 5: </a:t>
            </a:r>
            <a:r>
              <a:rPr lang="sv-SE" dirty="0" err="1"/>
              <a:t>FRCs</a:t>
            </a:r>
            <a:r>
              <a:rPr lang="sv-SE" dirty="0"/>
              <a:t> for FR2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AD7882-4864-4138-BC86-83EE4DE7FC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3084061"/>
              </p:ext>
            </p:extLst>
          </p:nvPr>
        </p:nvGraphicFramePr>
        <p:xfrm>
          <a:off x="2627784" y="1988840"/>
          <a:ext cx="27432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933831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RCs for FR2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8691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50MHz-60kHz(66)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684516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50MHz-120kHz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(32)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940582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100MHz-120kHz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(66)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49740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9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1DAD-8E92-401B-9220-96F97E00C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SNR </a:t>
            </a:r>
            <a:r>
              <a:rPr lang="sv-SE" dirty="0" err="1"/>
              <a:t>value</a:t>
            </a:r>
            <a:r>
              <a:rPr lang="sv-SE" dirty="0"/>
              <a:t> - REFSENS and ICS (FR1 and FR2)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6673C5-2227-44A8-AE41-B738A614C1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933957"/>
              </p:ext>
            </p:extLst>
          </p:nvPr>
        </p:nvGraphicFramePr>
        <p:xfrm>
          <a:off x="395536" y="1514048"/>
          <a:ext cx="8352928" cy="522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128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TBS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238331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TB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24bits for TB size &gt; 3824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16bits for TB size </a:t>
                      </a:r>
                      <a:r>
                        <a:rPr kumimoji="1" lang="zh-CN" altLang="en-US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≤</a:t>
                      </a: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3824</a:t>
                      </a:r>
                      <a:endParaRPr kumimoji="1" lang="en-US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760786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CB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20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If more than 1 CB: 24bits</a:t>
                      </a:r>
                      <a:endParaRPr kumimoji="1" lang="en-US" sz="20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31225909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(*):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Values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would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be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further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discussed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via email and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agreed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by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Oct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., 27th 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07598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490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1DAD-8E92-401B-9220-96F97E00C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SNR </a:t>
            </a:r>
            <a:r>
              <a:rPr lang="sv-SE" dirty="0" err="1"/>
              <a:t>value</a:t>
            </a:r>
            <a:r>
              <a:rPr lang="sv-SE" dirty="0"/>
              <a:t> – </a:t>
            </a:r>
            <a:r>
              <a:rPr lang="sv-SE" dirty="0" err="1"/>
              <a:t>Dynamic</a:t>
            </a:r>
            <a:r>
              <a:rPr lang="sv-SE" dirty="0"/>
              <a:t> Range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6673C5-2227-44A8-AE41-B738A614C1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1808195"/>
              </p:ext>
            </p:extLst>
          </p:nvPr>
        </p:nvGraphicFramePr>
        <p:xfrm>
          <a:off x="395536" y="1484784"/>
          <a:ext cx="8291264" cy="516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116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TBS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TBD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768002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TB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24bits for TB size &gt; 3824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16bits for TB size </a:t>
                      </a:r>
                      <a:r>
                        <a:rPr kumimoji="1" lang="zh-CN" alt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≤</a:t>
                      </a: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3824</a:t>
                      </a:r>
                      <a:endParaRPr kumimoji="1" lang="en-US" sz="18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140058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CRC for CB (*)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If more than 1 CB: 24bits</a:t>
                      </a:r>
                      <a:endParaRPr kumimoji="1" lang="en-US" sz="18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3150775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(*):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Values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would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be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further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discussed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via email and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agreed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 by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Oct</a:t>
                      </a: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., 27th 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571234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0900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4903</TotalTime>
  <Words>504</Words>
  <Application>Microsoft Office PowerPoint</Application>
  <PresentationFormat>On-screen Show (4:3)</PresentationFormat>
  <Paragraphs>136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DengXian</vt:lpstr>
      <vt:lpstr>MS PGothic</vt:lpstr>
      <vt:lpstr>SimSun</vt:lpstr>
      <vt:lpstr>SimSun</vt:lpstr>
      <vt:lpstr>Arial</vt:lpstr>
      <vt:lpstr>Calibri</vt:lpstr>
      <vt:lpstr>Times New Roman</vt:lpstr>
      <vt:lpstr>Office テーマ</vt:lpstr>
      <vt:lpstr>Visio</vt:lpstr>
      <vt:lpstr>WF on FRC for BS receiver requirements and simulation assumptions</vt:lpstr>
      <vt:lpstr>Background</vt:lpstr>
      <vt:lpstr>Agreement 1: PRBs coverage FR1</vt:lpstr>
      <vt:lpstr>Agreement 2: PRBs coverage FR2</vt:lpstr>
      <vt:lpstr>Agreement 3: Requirements and SCS </vt:lpstr>
      <vt:lpstr>Agreement 4: FRCs for FR1</vt:lpstr>
      <vt:lpstr>Agreement 5: FRCs for FR2</vt:lpstr>
      <vt:lpstr>Simulation assumptions SNR value - REFSENS and ICS (FR1 and FR2)</vt:lpstr>
      <vt:lpstr>Simulation assumptions SNR value – Dynamic Range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289</cp:revision>
  <dcterms:created xsi:type="dcterms:W3CDTF">2017-01-18T16:32:26Z</dcterms:created>
  <dcterms:modified xsi:type="dcterms:W3CDTF">2017-10-13T07:06:28Z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