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59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196A9-10C9-45B4-9536-987873F18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F28B0-A9F7-4A5D-870B-CD9069E1F2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FF01F-3527-455C-9A60-D902CC544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DC743-1CE2-4EFB-B46D-2551B4D00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3C597-EE34-41B6-AF43-5C45C812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62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26D50-ECDE-476A-995A-31CBE4C56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4F4A99-4E28-4C65-BCDB-860C389F2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96467-961D-41D9-BE0B-384E842C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83291-035E-417F-B1D8-044D03074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230DD-81FD-414E-9834-C45A32D5B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8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DDECCE-D5C2-477B-A8EB-F3E4BBF4F4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C8E815-B1A4-408B-8672-4D563EC05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0F49D-D3FA-4A8E-8B86-A0B021139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6DC24-0169-4347-B7F4-AF2988A5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921BC-102E-4F65-8D6B-8269D9216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3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C77A5-463E-4535-AF55-3D97734D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66A2E-1A1F-4628-9161-BC324EE2A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C4055-1FDE-4F13-9BDB-41A0DADD7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0B28A-A3BB-43E4-B5F6-4750B778A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E863D-AEFE-49F6-A801-7EBCD188B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34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E529A-765E-4847-AE1E-13322ADEE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6A5D0-5ACD-4798-B966-4F1484759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326C2-E762-4E2B-8467-C8ACAD260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4638A3-1287-478A-A9D1-8C3A8BF32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83ED3-2BFE-44AC-8EE0-04738DD93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81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C854D-AB41-4A0C-846D-EEF1D3ED5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82C59-9854-4A15-A65B-39E24B3F8E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330D69-58B1-463F-BF17-9D13C203F7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479A6-3970-45AF-A641-38DBE0A32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CD5A70-4110-43ED-9C9A-3A907F723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2A242-CA4A-4983-81B3-BB923B670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9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AE15C-EEEE-431F-9B57-7950DDA0E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DAB835-4208-4C35-8381-8902279D3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EC5AC1-249F-4A87-8562-FBA86FD7E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E76466-CD56-4AE6-A61B-353F7E1A3C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05D8F0-F8A7-4F69-B4E4-D0A933ED86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AA6754-D744-4C16-9549-3BF6D11C2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5976FD-5F2E-44EC-81A8-CE175BC2B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B70A5B-7A48-4C15-960B-A0FA856ED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134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E6290-5191-452A-8423-7AF236FAE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A459FF-BC33-4F05-B323-68230150E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5B1E8D-E55D-4A8D-B9CB-413D85B83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07A38C-2651-499E-A91D-9465E414D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7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D66189-10ED-4B5B-AB01-A3E26C619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56DE83-AB92-486E-AA98-A5EA9077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1E1B3-FAE4-4764-B777-1D0819BEC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95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FD4A-6086-47A5-8BE3-E31275E89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8A3D6-37E5-4B5E-A892-ED8E47528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0399A-6F2B-42AD-BBD0-895F99B84F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65726-D005-413B-B628-7EEB72748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E2AD2F-CD49-4C4C-8D02-51C78EE85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B1DBC-7CD4-4E66-8619-1367B81EB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20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DB85C-13D6-4FD7-8267-F0D14A438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25D812-5122-450D-90ED-ECB759C3D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FD9E8C-8332-48D1-AFD3-8F31FCF4B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49E30-846C-4DFF-AF68-AEECC6C27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F0A2AC-6036-41E9-BB66-652B89DF2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0B4CB-B84B-4B09-B66D-5C6432A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97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E10906-6F16-40C5-9121-D235C81A0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46251-52D0-4945-8ABF-267D0B911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57EE2C-1135-4F72-9033-9E96EE3F6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86202-2A8F-4954-BE18-F72C83D30901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BB08D-9522-42E6-9CF5-1858EC3DD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F81F9-6353-4E6F-8158-AE9D400D3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2B47A-DAAF-42F3-947A-F53A2954F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0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9FB68-D90E-4370-9D0C-7CFA819DE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MPR for Sub-6 NR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F1D871-3058-4B42-A0AA-8AEEE054CC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Nokia, [Skyworks Solutions],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6CDDC3-355B-4CDE-8F9D-FB847731632A}"/>
              </a:ext>
            </a:extLst>
          </p:cNvPr>
          <p:cNvSpPr txBox="1"/>
          <p:nvPr/>
        </p:nvSpPr>
        <p:spPr>
          <a:xfrm>
            <a:off x="501162" y="439614"/>
            <a:ext cx="11166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400" b="1" dirty="0"/>
              <a:t>3GPP TSG-RAN WG4 #84bis							R4-1711559</a:t>
            </a:r>
            <a:endParaRPr lang="en-US" sz="2400" b="1" dirty="0"/>
          </a:p>
          <a:p>
            <a:r>
              <a:rPr lang="en-US" sz="2400" b="1" dirty="0"/>
              <a:t>October 9</a:t>
            </a:r>
            <a:r>
              <a:rPr lang="en-US" sz="2400" b="1" baseline="30000" dirty="0"/>
              <a:t>th</a:t>
            </a:r>
            <a:r>
              <a:rPr lang="en-US" sz="2400" b="1" dirty="0"/>
              <a:t> ‒ 13</a:t>
            </a:r>
            <a:r>
              <a:rPr lang="en-US" sz="2400" b="1" baseline="30000" dirty="0"/>
              <a:t>th</a:t>
            </a:r>
            <a:r>
              <a:rPr lang="en-US" sz="2400" b="1" dirty="0"/>
              <a:t>, 2017</a:t>
            </a:r>
          </a:p>
          <a:p>
            <a:r>
              <a:rPr lang="en-US" sz="2400" b="1" dirty="0"/>
              <a:t>Dubrovnik, HR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4338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D26F6-AA67-4530-A030-232725AFA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AF65D-0D15-48FE-8E83-55C450332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Simulations for MPR have been provided in the documents in the references based on assumptions from WF in [8]</a:t>
            </a:r>
          </a:p>
          <a:p>
            <a:pPr lvl="1"/>
            <a:r>
              <a:rPr lang="en-US" dirty="0"/>
              <a:t>Outer and inner regions for MPR have been defined (definition in [8])</a:t>
            </a:r>
          </a:p>
          <a:p>
            <a:pPr lvl="1"/>
            <a:r>
              <a:rPr lang="en-US" dirty="0"/>
              <a:t>MPR is the maximum value within each region, for all channel bandwidth and SCS options</a:t>
            </a:r>
          </a:p>
          <a:p>
            <a:pPr lvl="1"/>
            <a:r>
              <a:rPr lang="en-US" dirty="0"/>
              <a:t>For Pi/2-BPSK, QPSK, and 16QAM, MPR is defined separately for inner and outer regions</a:t>
            </a:r>
          </a:p>
          <a:p>
            <a:pPr lvl="1"/>
            <a:r>
              <a:rPr lang="en-US" dirty="0"/>
              <a:t>For 64QAM and 256QAM, MPR is common between inner and outer regions</a:t>
            </a:r>
          </a:p>
        </p:txBody>
      </p:sp>
    </p:spTree>
    <p:extLst>
      <p:ext uri="{BB962C8B-B14F-4D97-AF65-F5344CB8AC3E}">
        <p14:creationId xmlns:p14="http://schemas.microsoft.com/office/powerpoint/2010/main" val="1949889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588CC-FA61-424B-8EBB-CC07030EC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5EB59-DCB7-4248-9CDF-2B5DADAEE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Tentative values for MPR are provided on the next two slides</a:t>
            </a:r>
          </a:p>
          <a:p>
            <a:r>
              <a:rPr lang="en-US" dirty="0"/>
              <a:t>Companies are encouraged to verify the tentative MPR values</a:t>
            </a:r>
          </a:p>
          <a:p>
            <a:r>
              <a:rPr lang="en-US" dirty="0"/>
              <a:t>Additional simulation results to be considered at RAN4 #85 are not precluded</a:t>
            </a:r>
          </a:p>
          <a:p>
            <a:r>
              <a:rPr lang="en-US" dirty="0"/>
              <a:t>Two (plus one) options for PA calibration</a:t>
            </a:r>
          </a:p>
          <a:p>
            <a:pPr lvl="1"/>
            <a:r>
              <a:rPr lang="en-US" dirty="0"/>
              <a:t>Two calibration points according to LTE fully allocated QPSK with either 0 or 1 dB MPR.</a:t>
            </a:r>
          </a:p>
          <a:p>
            <a:pPr lvl="1"/>
            <a:r>
              <a:rPr lang="en-US" dirty="0"/>
              <a:t>A third calibration point (LTE MPR = 0.5 dB for 100 RB QPSK) can also be considered as a compromise.  </a:t>
            </a:r>
          </a:p>
          <a:p>
            <a:pPr lvl="1"/>
            <a:r>
              <a:rPr lang="en-US" dirty="0"/>
              <a:t>At this point, companies can choose their own preference for simulations.</a:t>
            </a:r>
          </a:p>
          <a:p>
            <a:r>
              <a:rPr lang="en-US" dirty="0"/>
              <a:t>Sufficient data should be provided so that both inner and outer regions can be verified across bandwidths and SCS for different modulations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378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7BA4-F2AF-4D73-8D91-5ECD491D0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MPR (Outer region)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AAD760-56BB-4A9E-9205-A5A5CD1368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0107416"/>
              </p:ext>
            </p:extLst>
          </p:nvPr>
        </p:nvGraphicFramePr>
        <p:xfrm>
          <a:off x="3161210" y="1867989"/>
          <a:ext cx="6714310" cy="4689561"/>
        </p:xfrm>
        <a:graphic>
          <a:graphicData uri="http://schemas.openxmlformats.org/drawingml/2006/table">
            <a:tbl>
              <a:tblPr/>
              <a:tblGrid>
                <a:gridCol w="887428">
                  <a:extLst>
                    <a:ext uri="{9D8B030D-6E8A-4147-A177-3AD203B41FA5}">
                      <a16:colId xmlns:a16="http://schemas.microsoft.com/office/drawing/2014/main" val="2901516950"/>
                    </a:ext>
                  </a:extLst>
                </a:gridCol>
                <a:gridCol w="887428">
                  <a:extLst>
                    <a:ext uri="{9D8B030D-6E8A-4147-A177-3AD203B41FA5}">
                      <a16:colId xmlns:a16="http://schemas.microsoft.com/office/drawing/2014/main" val="1757856777"/>
                    </a:ext>
                  </a:extLst>
                </a:gridCol>
                <a:gridCol w="803708">
                  <a:extLst>
                    <a:ext uri="{9D8B030D-6E8A-4147-A177-3AD203B41FA5}">
                      <a16:colId xmlns:a16="http://schemas.microsoft.com/office/drawing/2014/main" val="2019780180"/>
                    </a:ext>
                  </a:extLst>
                </a:gridCol>
                <a:gridCol w="1155330">
                  <a:extLst>
                    <a:ext uri="{9D8B030D-6E8A-4147-A177-3AD203B41FA5}">
                      <a16:colId xmlns:a16="http://schemas.microsoft.com/office/drawing/2014/main" val="1278115591"/>
                    </a:ext>
                  </a:extLst>
                </a:gridCol>
                <a:gridCol w="1155330">
                  <a:extLst>
                    <a:ext uri="{9D8B030D-6E8A-4147-A177-3AD203B41FA5}">
                      <a16:colId xmlns:a16="http://schemas.microsoft.com/office/drawing/2014/main" val="2714859651"/>
                    </a:ext>
                  </a:extLst>
                </a:gridCol>
                <a:gridCol w="803708">
                  <a:extLst>
                    <a:ext uri="{9D8B030D-6E8A-4147-A177-3AD203B41FA5}">
                      <a16:colId xmlns:a16="http://schemas.microsoft.com/office/drawing/2014/main" val="3124975056"/>
                    </a:ext>
                  </a:extLst>
                </a:gridCol>
                <a:gridCol w="1021378">
                  <a:extLst>
                    <a:ext uri="{9D8B030D-6E8A-4147-A177-3AD203B41FA5}">
                      <a16:colId xmlns:a16="http://schemas.microsoft.com/office/drawing/2014/main" val="4143019809"/>
                    </a:ext>
                  </a:extLst>
                </a:gridCol>
              </a:tblGrid>
              <a:tr h="2930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  <a:b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(10956)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QC</a:t>
                      </a:r>
                      <a:b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(11468)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HW</a:t>
                      </a:r>
                      <a:b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(10489/90/91/92)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972455"/>
                  </a:ext>
                </a:extLst>
              </a:tr>
              <a:tr h="5607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911605"/>
                  </a:ext>
                </a:extLst>
              </a:tr>
              <a:tr h="3058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Allocation type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Outer (max MPR)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98821"/>
                  </a:ext>
                </a:extLst>
              </a:tr>
              <a:tr h="7805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WF type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modulation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MPR For all BW and SCS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136733"/>
                  </a:ext>
                </a:extLst>
              </a:tr>
              <a:tr h="30265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DFT-s-OFDM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PI/2 BPSK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[0]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361597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0.8333333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659817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[1.5]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180211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1.8333333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648609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683680"/>
                  </a:ext>
                </a:extLst>
              </a:tr>
              <a:tr h="30584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CP-OFDM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801926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095786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152426"/>
                  </a:ext>
                </a:extLst>
              </a:tr>
              <a:tr h="3058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887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398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8867E-3832-45C7-AB1D-65A5E543B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MPR (Inner region)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9BBFF72-E6FB-4F61-9609-3DC7E3B8D1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0263772"/>
              </p:ext>
            </p:extLst>
          </p:nvPr>
        </p:nvGraphicFramePr>
        <p:xfrm>
          <a:off x="3161213" y="1854926"/>
          <a:ext cx="6753497" cy="4781006"/>
        </p:xfrm>
        <a:graphic>
          <a:graphicData uri="http://schemas.openxmlformats.org/drawingml/2006/table">
            <a:tbl>
              <a:tblPr/>
              <a:tblGrid>
                <a:gridCol w="892607">
                  <a:extLst>
                    <a:ext uri="{9D8B030D-6E8A-4147-A177-3AD203B41FA5}">
                      <a16:colId xmlns:a16="http://schemas.microsoft.com/office/drawing/2014/main" val="180764579"/>
                    </a:ext>
                  </a:extLst>
                </a:gridCol>
                <a:gridCol w="892607">
                  <a:extLst>
                    <a:ext uri="{9D8B030D-6E8A-4147-A177-3AD203B41FA5}">
                      <a16:colId xmlns:a16="http://schemas.microsoft.com/office/drawing/2014/main" val="2098786527"/>
                    </a:ext>
                  </a:extLst>
                </a:gridCol>
                <a:gridCol w="808399">
                  <a:extLst>
                    <a:ext uri="{9D8B030D-6E8A-4147-A177-3AD203B41FA5}">
                      <a16:colId xmlns:a16="http://schemas.microsoft.com/office/drawing/2014/main" val="2228240160"/>
                    </a:ext>
                  </a:extLst>
                </a:gridCol>
                <a:gridCol w="1162073">
                  <a:extLst>
                    <a:ext uri="{9D8B030D-6E8A-4147-A177-3AD203B41FA5}">
                      <a16:colId xmlns:a16="http://schemas.microsoft.com/office/drawing/2014/main" val="2261033642"/>
                    </a:ext>
                  </a:extLst>
                </a:gridCol>
                <a:gridCol w="1162073">
                  <a:extLst>
                    <a:ext uri="{9D8B030D-6E8A-4147-A177-3AD203B41FA5}">
                      <a16:colId xmlns:a16="http://schemas.microsoft.com/office/drawing/2014/main" val="1782544542"/>
                    </a:ext>
                  </a:extLst>
                </a:gridCol>
                <a:gridCol w="808399">
                  <a:extLst>
                    <a:ext uri="{9D8B030D-6E8A-4147-A177-3AD203B41FA5}">
                      <a16:colId xmlns:a16="http://schemas.microsoft.com/office/drawing/2014/main" val="2967094507"/>
                    </a:ext>
                  </a:extLst>
                </a:gridCol>
                <a:gridCol w="1027339">
                  <a:extLst>
                    <a:ext uri="{9D8B030D-6E8A-4147-A177-3AD203B41FA5}">
                      <a16:colId xmlns:a16="http://schemas.microsoft.com/office/drawing/2014/main" val="3586835654"/>
                    </a:ext>
                  </a:extLst>
                </a:gridCol>
              </a:tblGrid>
              <a:tr h="304396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  <a:b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(10956)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QC</a:t>
                      </a:r>
                      <a:b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(11468)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HW</a:t>
                      </a:r>
                      <a:b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(10489/90/91/92)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950542"/>
                  </a:ext>
                </a:extLst>
              </a:tr>
              <a:tr h="582323"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434135"/>
                  </a:ext>
                </a:extLst>
              </a:tr>
              <a:tr h="5459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Allocation type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Inner (min MPR)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222469"/>
                  </a:ext>
                </a:extLst>
              </a:tr>
              <a:tr h="4896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WF type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modulation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241599"/>
                  </a:ext>
                </a:extLst>
              </a:tr>
              <a:tr h="317631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DFT-s-OFDM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PI/2 BPSK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319780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0.1666667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[0]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416673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0.1666667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[0.5]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933911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1.8333333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908501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147805"/>
                  </a:ext>
                </a:extLst>
              </a:tr>
              <a:tr h="31763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CP-OFDM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0.8333333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[0.5]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64551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[1.5]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935770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47660"/>
                  </a:ext>
                </a:extLst>
              </a:tr>
              <a:tr h="317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256QAM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81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432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CD520-4048-4CD2-AFAB-C8DBB5C3A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408F4-C3A0-4742-85E2-E298C68E4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[1]  R4-1710956, “NR range 1 MPR proposal,” Nokia, Nokia Shanghai Bell, Skyworks Solutions, Inc.</a:t>
            </a:r>
          </a:p>
          <a:p>
            <a:pPr marL="0" indent="0">
              <a:buNone/>
            </a:pPr>
            <a:r>
              <a:rPr lang="en-US" dirty="0"/>
              <a:t>[2]  R4-1711468, “Simulation results of MPR for Sub6 NR,” Qualcomm Incorporated</a:t>
            </a:r>
          </a:p>
          <a:p>
            <a:pPr marL="0" indent="0">
              <a:buNone/>
            </a:pPr>
            <a:r>
              <a:rPr lang="en-US" dirty="0"/>
              <a:t>[3]  R4-1710489, “MPR evaluation for 15kHz SCS for below 6GHz (DFT-S-OFDM),” 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[4]  R4-1710490, “MPR evaluation for 15kHz SCS for below 6GHz (CPOFDM),” 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[5]  R4-1710491, “MPR evaluation for 30kHz SCS for below 6GHz (DFT-S-OFDM), “Huawei,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[6]  R4-1710492, “MPR evaluation for 30kHz SCS for below 6GHz (CPOFDM),” 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[7]  R4-1710147, “MPR evaluation for sub 6GHz,” CMCC</a:t>
            </a:r>
          </a:p>
          <a:p>
            <a:pPr marL="0" indent="0">
              <a:buNone/>
            </a:pPr>
            <a:r>
              <a:rPr lang="en-US" dirty="0"/>
              <a:t>[8]  R4-1709944, “WF on MPR table and allocation definition for sub-6GHz,” Skyworks Solutions, Inc.</a:t>
            </a:r>
          </a:p>
        </p:txBody>
      </p:sp>
    </p:spTree>
    <p:extLst>
      <p:ext uri="{BB962C8B-B14F-4D97-AF65-F5344CB8AC3E}">
        <p14:creationId xmlns:p14="http://schemas.microsoft.com/office/powerpoint/2010/main" val="3886789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590</Words>
  <Application>Microsoft Office PowerPoint</Application>
  <PresentationFormat>Widescreen</PresentationFormat>
  <Paragraphs>169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MPR for Sub-6 NR </vt:lpstr>
      <vt:lpstr>Background</vt:lpstr>
      <vt:lpstr>Way Forward</vt:lpstr>
      <vt:lpstr>MPR (Outer region)</vt:lpstr>
      <vt:lpstr>MPR (Inner region)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for Sub-6 NR</dc:title>
  <dc:creator>Gene Fong</dc:creator>
  <cp:lastModifiedBy>Gene Fong</cp:lastModifiedBy>
  <cp:revision>10</cp:revision>
  <dcterms:created xsi:type="dcterms:W3CDTF">2017-10-11T07:21:12Z</dcterms:created>
  <dcterms:modified xsi:type="dcterms:W3CDTF">2017-10-12T15:01:27Z</dcterms:modified>
</cp:coreProperties>
</file>