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5"/>
  </p:notesMasterIdLst>
  <p:sldIdLst>
    <p:sldId id="256" r:id="rId2"/>
    <p:sldId id="287" r:id="rId3"/>
    <p:sldId id="28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 autoAdjust="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10/3/2017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2017/10/3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2017/10/3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2017/10/3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2017/10/3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2017/10/3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2017/10/3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2017/10/3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2017/10/3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2017/10/3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2017/10/3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2017/10/3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2017/10/3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ea typeface="+mj-ea"/>
              </a:rPr>
              <a:t>Way </a:t>
            </a:r>
            <a:r>
              <a:rPr lang="en-US" dirty="0">
                <a:ea typeface="+mj-ea"/>
              </a:rPr>
              <a:t>forward on </a:t>
            </a:r>
            <a:r>
              <a:rPr lang="en-US" dirty="0" smtClean="0">
                <a:ea typeface="+mj-ea"/>
              </a:rPr>
              <a:t>R15 NB-</a:t>
            </a:r>
            <a:r>
              <a:rPr lang="en-US" dirty="0" err="1" smtClean="0">
                <a:ea typeface="+mj-ea"/>
              </a:rPr>
              <a:t>IoT</a:t>
            </a:r>
            <a:r>
              <a:rPr lang="en-US" dirty="0" smtClean="0">
                <a:ea typeface="+mj-ea"/>
              </a:rPr>
              <a:t> RRM</a:t>
            </a:r>
            <a:endParaRPr lang="en-US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 smtClean="0">
                <a:solidFill>
                  <a:schemeClr val="tx1"/>
                </a:solidFill>
              </a:rPr>
              <a:t>Huawei,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HiSilicon</a:t>
            </a:r>
            <a:endParaRPr lang="en-US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</a:t>
            </a:r>
            <a:r>
              <a:rPr lang="en-US" altLang="sv-SE" sz="2000" b="1" dirty="0" smtClean="0"/>
              <a:t>#84bis                                                      </a:t>
            </a:r>
            <a:r>
              <a:rPr lang="en-US" altLang="sv-SE" sz="2000" b="1" dirty="0" smtClean="0"/>
              <a:t>R4-1711346</a:t>
            </a:r>
            <a:endParaRPr lang="en-US" altLang="sv-SE" sz="2000" b="1" dirty="0" smtClean="0"/>
          </a:p>
          <a:p>
            <a:pPr>
              <a:buNone/>
            </a:pPr>
            <a:r>
              <a:rPr lang="en-US" altLang="zh-CN" sz="2000" b="1" dirty="0" smtClean="0"/>
              <a:t>Dubrovnik, Croatia, 9 – 13 October</a:t>
            </a:r>
            <a:r>
              <a:rPr lang="en-GB" altLang="zh-CN" sz="2000" b="1" dirty="0" smtClean="0"/>
              <a:t>, 2017</a:t>
            </a:r>
            <a:endParaRPr lang="zh-CN" altLang="zh-CN" sz="2000" b="1" dirty="0" smtClean="0"/>
          </a:p>
          <a:p>
            <a:pPr>
              <a:buNone/>
            </a:pPr>
            <a:r>
              <a:rPr lang="sv-SE" altLang="sv-SE" sz="2000" b="1" dirty="0" smtClean="0"/>
              <a:t>Agenda </a:t>
            </a:r>
            <a:r>
              <a:rPr lang="sv-SE" altLang="sv-SE" sz="2000" b="1" dirty="0"/>
              <a:t>Item: </a:t>
            </a:r>
            <a:r>
              <a:rPr lang="en-GB" altLang="sv-SE" sz="2000" b="1" dirty="0" smtClean="0"/>
              <a:t>8.20.4</a:t>
            </a:r>
            <a:endParaRPr lang="sv-SE" altLang="sv-SE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sz="3200" b="1" dirty="0" smtClean="0"/>
              <a:t>Agreements on measurement accuracy improvement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395536" y="979488"/>
            <a:ext cx="8353177" cy="5113337"/>
          </a:xfrm>
        </p:spPr>
        <p:txBody>
          <a:bodyPr/>
          <a:lstStyle/>
          <a:p>
            <a:pPr lvl="0">
              <a:spcBef>
                <a:spcPts val="1200"/>
              </a:spcBef>
            </a:pPr>
            <a:r>
              <a:rPr lang="en-US" altLang="zh-CN" sz="2400" dirty="0" smtClean="0"/>
              <a:t>RAN4 confirms that NSSS based RRM measurement is feasible under RAN1 working assumption that the ratio of NSSS EPRE and NRS EPRE is configured from {-3, 0, 3, spare</a:t>
            </a:r>
            <a:r>
              <a:rPr lang="en-US" altLang="zh-CN" sz="2400" dirty="0" smtClean="0"/>
              <a:t>}. </a:t>
            </a:r>
          </a:p>
          <a:p>
            <a:pPr lvl="1">
              <a:spcBef>
                <a:spcPts val="1200"/>
              </a:spcBef>
            </a:pPr>
            <a:r>
              <a:rPr lang="en-US" sz="2000" dirty="0"/>
              <a:t>To estimate downlink path loss based on NSSS for uplink power control, UE needs to be informed with the </a:t>
            </a:r>
            <a:r>
              <a:rPr lang="en-US" sz="2000" dirty="0" err="1"/>
              <a:t>Tx</a:t>
            </a:r>
            <a:r>
              <a:rPr lang="en-US" sz="2000" dirty="0"/>
              <a:t> power of NSSS.</a:t>
            </a:r>
            <a:endParaRPr lang="en-US" altLang="zh-CN" sz="2000" dirty="0" smtClean="0"/>
          </a:p>
          <a:p>
            <a:pPr lvl="0">
              <a:spcBef>
                <a:spcPts val="1200"/>
              </a:spcBef>
            </a:pPr>
            <a:endParaRPr lang="en-US" altLang="zh-CN" sz="2400" dirty="0"/>
          </a:p>
          <a:p>
            <a:pPr lvl="0">
              <a:spcBef>
                <a:spcPts val="1200"/>
              </a:spcBef>
            </a:pPr>
            <a:r>
              <a:rPr lang="en-US" altLang="zh-CN" sz="2400" dirty="0" smtClean="0"/>
              <a:t>Considering the signaling overhead and limited gain in measurement accuracy, it is not encouraged to use the combination of NSSS and NRS for RRM measurement for mobility purpose.</a:t>
            </a:r>
            <a:endParaRPr lang="en-GB" altLang="ko-KR" sz="1600" dirty="0" smtClean="0"/>
          </a:p>
        </p:txBody>
      </p:sp>
    </p:spTree>
    <p:extLst>
      <p:ext uri="{BB962C8B-B14F-4D97-AF65-F5344CB8AC3E}">
        <p14:creationId xmlns:p14="http://schemas.microsoft.com/office/powerpoint/2010/main" val="3463134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-315416"/>
            <a:ext cx="9144000" cy="1143000"/>
          </a:xfrm>
        </p:spPr>
        <p:txBody>
          <a:bodyPr/>
          <a:lstStyle/>
          <a:p>
            <a:r>
              <a:rPr lang="en-US" altLang="sv-SE" sz="3200" b="1" dirty="0" smtClean="0"/>
              <a:t>Agreements on TDD RRM requirements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9161226"/>
              </p:ext>
            </p:extLst>
          </p:nvPr>
        </p:nvGraphicFramePr>
        <p:xfrm>
          <a:off x="1259632" y="1052736"/>
          <a:ext cx="7056784" cy="57454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83498"/>
                <a:gridCol w="2426554"/>
                <a:gridCol w="2046732"/>
              </a:tblGrid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 dirty="0">
                          <a:effectLst/>
                        </a:rPr>
                        <a:t>Categories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>
                          <a:effectLst/>
                        </a:rPr>
                        <a:t>Requirements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 dirty="0">
                          <a:effectLst/>
                        </a:rPr>
                        <a:t> </a:t>
                      </a:r>
                      <a:r>
                        <a:rPr lang="en-GB" sz="1300" dirty="0" smtClean="0">
                          <a:effectLst/>
                        </a:rPr>
                        <a:t>TDD specific requirements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row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 dirty="0">
                          <a:effectLst/>
                        </a:rPr>
                        <a:t>Section 4	E-UTRAN RRC_IDLE state mobility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 dirty="0">
                          <a:effectLst/>
                        </a:rPr>
                        <a:t>Cell selection and reselection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 dirty="0" smtClean="0">
                          <a:effectLst/>
                        </a:rPr>
                        <a:t>not</a:t>
                      </a:r>
                      <a:r>
                        <a:rPr lang="en-GB" sz="1300" baseline="0" dirty="0" smtClean="0">
                          <a:effectLst/>
                        </a:rPr>
                        <a:t> needed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 dirty="0">
                          <a:effectLst/>
                        </a:rPr>
                        <a:t>Paging interruption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 dirty="0" smtClean="0">
                          <a:effectLst/>
                        </a:rPr>
                        <a:t> not</a:t>
                      </a:r>
                      <a:r>
                        <a:rPr lang="en-GB" sz="1300" baseline="0" dirty="0" smtClean="0">
                          <a:effectLst/>
                        </a:rPr>
                        <a:t> needed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>
                          <a:effectLst/>
                        </a:rPr>
                        <a:t>UE measurement capability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 dirty="0">
                          <a:effectLst/>
                        </a:rPr>
                        <a:t> </a:t>
                      </a:r>
                      <a:r>
                        <a:rPr lang="en-GB" sz="1300" dirty="0" smtClean="0">
                          <a:effectLst/>
                        </a:rPr>
                        <a:t>needed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row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>
                          <a:effectLst/>
                        </a:rPr>
                        <a:t>Section 6	RRC Connection Mobility Control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>
                          <a:effectLst/>
                        </a:rPr>
                        <a:t>RRC re-establishment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 dirty="0">
                          <a:effectLst/>
                        </a:rPr>
                        <a:t> </a:t>
                      </a:r>
                      <a:r>
                        <a:rPr lang="en-GB" sz="1300" dirty="0" smtClean="0">
                          <a:effectLst/>
                        </a:rPr>
                        <a:t>not</a:t>
                      </a:r>
                      <a:r>
                        <a:rPr lang="en-GB" sz="1300" baseline="0" dirty="0" smtClean="0">
                          <a:effectLst/>
                        </a:rPr>
                        <a:t> needed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>
                          <a:effectLst/>
                        </a:rPr>
                        <a:t>Random access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 dirty="0">
                          <a:effectLst/>
                        </a:rPr>
                        <a:t> </a:t>
                      </a:r>
                      <a:r>
                        <a:rPr lang="en-GB" sz="1300" dirty="0" smtClean="0">
                          <a:effectLst/>
                        </a:rPr>
                        <a:t>not</a:t>
                      </a:r>
                      <a:r>
                        <a:rPr lang="en-GB" sz="1300" baseline="0" dirty="0" smtClean="0">
                          <a:effectLst/>
                        </a:rPr>
                        <a:t> needed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>
                          <a:effectLst/>
                        </a:rPr>
                        <a:t>RRC Connection Redirection to Non-anchor Carrier in NB-IoT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 dirty="0">
                          <a:effectLst/>
                        </a:rPr>
                        <a:t> </a:t>
                      </a:r>
                      <a:r>
                        <a:rPr lang="en-GB" sz="1300" dirty="0" smtClean="0">
                          <a:effectLst/>
                        </a:rPr>
                        <a:t>FFS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rowSpan="4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>
                          <a:effectLst/>
                        </a:rPr>
                        <a:t>Section 7	Timing and signalling characteristics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>
                          <a:effectLst/>
                        </a:rPr>
                        <a:t>UE transmit timing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 dirty="0">
                          <a:effectLst/>
                        </a:rPr>
                        <a:t> </a:t>
                      </a:r>
                      <a:r>
                        <a:rPr lang="en-GB" sz="1300" dirty="0" smtClean="0">
                          <a:effectLst/>
                        </a:rPr>
                        <a:t>not</a:t>
                      </a:r>
                      <a:r>
                        <a:rPr lang="en-GB" sz="1300" baseline="0" dirty="0" smtClean="0">
                          <a:effectLst/>
                        </a:rPr>
                        <a:t> needed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>
                          <a:effectLst/>
                        </a:rPr>
                        <a:t>UE timer accuracy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 dirty="0">
                          <a:effectLst/>
                        </a:rPr>
                        <a:t> </a:t>
                      </a:r>
                      <a:r>
                        <a:rPr lang="en-GB" sz="1300" dirty="0" smtClean="0">
                          <a:effectLst/>
                        </a:rPr>
                        <a:t>not</a:t>
                      </a:r>
                      <a:r>
                        <a:rPr lang="en-GB" sz="1300" baseline="0" dirty="0" smtClean="0">
                          <a:effectLst/>
                        </a:rPr>
                        <a:t> needed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>
                          <a:effectLst/>
                        </a:rPr>
                        <a:t>Timing advance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 dirty="0">
                          <a:effectLst/>
                        </a:rPr>
                        <a:t> </a:t>
                      </a:r>
                      <a:r>
                        <a:rPr lang="en-GB" sz="1300" dirty="0" smtClean="0">
                          <a:effectLst/>
                        </a:rPr>
                        <a:t>not</a:t>
                      </a:r>
                      <a:r>
                        <a:rPr lang="en-GB" sz="1300" baseline="0" dirty="0" smtClean="0">
                          <a:effectLst/>
                        </a:rPr>
                        <a:t> needed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>
                          <a:effectLst/>
                        </a:rPr>
                        <a:t>Radio link monitoring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 dirty="0">
                          <a:effectLst/>
                        </a:rPr>
                        <a:t> </a:t>
                      </a:r>
                      <a:r>
                        <a:rPr lang="en-GB" sz="1300" dirty="0" smtClean="0">
                          <a:effectLst/>
                        </a:rPr>
                        <a:t>not</a:t>
                      </a:r>
                      <a:r>
                        <a:rPr lang="en-GB" sz="1300" baseline="0" dirty="0" smtClean="0">
                          <a:effectLst/>
                        </a:rPr>
                        <a:t> needed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>
                          <a:effectLst/>
                        </a:rPr>
                        <a:t>Section 8	UE Measurements Procedures in RRC_CONNECTED State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>
                          <a:effectLst/>
                        </a:rPr>
                        <a:t>Intra-frequency measurement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 dirty="0" smtClean="0">
                          <a:effectLst/>
                        </a:rPr>
                        <a:t>FFS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>
                          <a:effectLst/>
                        </a:rPr>
                        <a:t>Section 9	Measurements performance requirements for UE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>
                          <a:effectLst/>
                        </a:rPr>
                        <a:t>Measurement accuracy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 dirty="0">
                          <a:effectLst/>
                        </a:rPr>
                        <a:t> </a:t>
                      </a:r>
                      <a:r>
                        <a:rPr lang="en-GB" sz="1300" dirty="0" smtClean="0">
                          <a:effectLst/>
                        </a:rPr>
                        <a:t>FFS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>
                          <a:effectLst/>
                        </a:rPr>
                        <a:t>PHR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 dirty="0">
                          <a:effectLst/>
                        </a:rPr>
                        <a:t> </a:t>
                      </a:r>
                      <a:r>
                        <a:rPr lang="en-GB" sz="1300" dirty="0" smtClean="0">
                          <a:effectLst/>
                        </a:rPr>
                        <a:t>not</a:t>
                      </a:r>
                      <a:r>
                        <a:rPr lang="en-GB" sz="1300" baseline="0" dirty="0" smtClean="0">
                          <a:effectLst/>
                        </a:rPr>
                        <a:t> needed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row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>
                          <a:effectLst/>
                        </a:rPr>
                        <a:t>Section A.3	RRM test configurations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>
                          <a:effectLst/>
                        </a:rPr>
                        <a:t>NPDCCH RMC pattern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 dirty="0">
                          <a:effectLst/>
                        </a:rPr>
                        <a:t> </a:t>
                      </a:r>
                      <a:r>
                        <a:rPr lang="en-GB" sz="1300" dirty="0" smtClean="0">
                          <a:effectLst/>
                        </a:rPr>
                        <a:t>needed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>
                          <a:effectLst/>
                        </a:rPr>
                        <a:t>NPDSCH RMC pattern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 dirty="0">
                          <a:effectLst/>
                        </a:rPr>
                        <a:t> </a:t>
                      </a:r>
                      <a:r>
                        <a:rPr lang="en-GB" sz="1300" dirty="0" smtClean="0">
                          <a:effectLst/>
                        </a:rPr>
                        <a:t>needed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>
                          <a:effectLst/>
                        </a:rPr>
                        <a:t>NOCNG pattern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 dirty="0">
                          <a:effectLst/>
                        </a:rPr>
                        <a:t> </a:t>
                      </a:r>
                      <a:r>
                        <a:rPr lang="en-GB" sz="1300" dirty="0" smtClean="0">
                          <a:effectLst/>
                        </a:rPr>
                        <a:t>needed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>
                          <a:effectLst/>
                        </a:rPr>
                        <a:t>Section A.4, A.6 and A.7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>
                          <a:effectLst/>
                        </a:rPr>
                        <a:t>RRM test cases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 dirty="0">
                          <a:effectLst/>
                        </a:rPr>
                        <a:t> </a:t>
                      </a:r>
                      <a:r>
                        <a:rPr lang="en-GB" sz="1300" dirty="0" smtClean="0">
                          <a:effectLst/>
                        </a:rPr>
                        <a:t>needed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>
                          <a:effectLst/>
                        </a:rPr>
                        <a:t>Section B.1	Conditions for E-UTRAN RRC_IDLE state mobility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>
                          <a:effectLst/>
                        </a:rPr>
                        <a:t>Requirements side condition in RRC IDLE mode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 dirty="0">
                          <a:effectLst/>
                        </a:rPr>
                        <a:t> </a:t>
                      </a:r>
                      <a:r>
                        <a:rPr lang="en-GB" sz="1300" dirty="0" smtClean="0">
                          <a:effectLst/>
                        </a:rPr>
                        <a:t>needed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>
                          <a:effectLst/>
                        </a:rPr>
                        <a:t>Section B.2	Conditions for UE Measurements Procedures in RRC_CONNECTED State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>
                          <a:effectLst/>
                        </a:rPr>
                        <a:t>Requirements side condition in RRC CONNECTED mode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 dirty="0">
                          <a:effectLst/>
                        </a:rPr>
                        <a:t> </a:t>
                      </a:r>
                      <a:r>
                        <a:rPr lang="en-GB" sz="1300" dirty="0" smtClean="0">
                          <a:effectLst/>
                        </a:rPr>
                        <a:t>needed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>
                          <a:effectLst/>
                        </a:rPr>
                        <a:t>Section B.3	Conditions for measurements performance requirements for UE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>
                          <a:effectLst/>
                        </a:rPr>
                        <a:t>Side conditions for measurement performance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300" dirty="0">
                          <a:effectLst/>
                        </a:rPr>
                        <a:t> </a:t>
                      </a:r>
                      <a:r>
                        <a:rPr lang="en-GB" sz="1300" dirty="0" smtClean="0">
                          <a:effectLst/>
                        </a:rPr>
                        <a:t>needed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95411" y="548681"/>
            <a:ext cx="8353177" cy="504055"/>
          </a:xfrm>
        </p:spPr>
        <p:txBody>
          <a:bodyPr/>
          <a:lstStyle/>
          <a:p>
            <a:pPr lvl="0">
              <a:spcBef>
                <a:spcPts val="1200"/>
              </a:spcBef>
            </a:pPr>
            <a:r>
              <a:rPr lang="en-US" altLang="ko-KR" sz="2400" dirty="0" smtClean="0"/>
              <a:t>The need of specific requirements for TDD is as follow</a:t>
            </a:r>
            <a:endParaRPr lang="en-GB" altLang="ko-KR" sz="1600" dirty="0" smtClean="0"/>
          </a:p>
        </p:txBody>
      </p:sp>
    </p:spTree>
    <p:extLst>
      <p:ext uri="{BB962C8B-B14F-4D97-AF65-F5344CB8AC3E}">
        <p14:creationId xmlns:p14="http://schemas.microsoft.com/office/powerpoint/2010/main" val="3236448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31795</TotalTime>
  <Words>236</Words>
  <Application>Microsoft Office PowerPoint</Application>
  <PresentationFormat>On-screen Show (4:3)</PresentationFormat>
  <Paragraphs>66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MS Mincho</vt:lpstr>
      <vt:lpstr>SimSun</vt:lpstr>
      <vt:lpstr>SimSun</vt:lpstr>
      <vt:lpstr>Arial</vt:lpstr>
      <vt:lpstr>Calibri</vt:lpstr>
      <vt:lpstr>Times New Roman</vt:lpstr>
      <vt:lpstr>Office 主题</vt:lpstr>
      <vt:lpstr>Way forward on R15 NB-IoT RRM</vt:lpstr>
      <vt:lpstr>Agreements on measurement accuracy improvement</vt:lpstr>
      <vt:lpstr>Agreements on TDD RRM requirements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lastModifiedBy>Huawei</cp:lastModifiedBy>
  <cp:revision>538</cp:revision>
  <dcterms:created xsi:type="dcterms:W3CDTF">2014-03-20T14:32:54Z</dcterms:created>
  <dcterms:modified xsi:type="dcterms:W3CDTF">2017-10-02T16:33:51Z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(3)PDWkT0YsA+Z6B1QapsjCzSSouiLqili/Q9/mtGGrZiGdUdXNkSG91ljtsd21FJq7purDC0wo
y4KekYsWdKT1sghvvd0C1wYn23To1QM5Bf6/x/RStSqqkYqrl32VbGZ3/7i1Mu2a3YL33UiE
cJMdlmXM0zCXf+Ajm9r8b2UOVwDHyoHbJp99RCKqeDznCKhh56d8g8gSv1SHnhwX09uyk4Pz
6bwxGyHlceqCuLugfC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th5b78KISs96Wi7irvumZ/qve9gTAq6UMjRCDmPNY5Cz8wNfJKntPU
3cyStmcn7zEtvack3PbNjc5YsghFe/+ZOf1JJKtIGtvVHd1RqZfkmqB77nHmQ2SGhTXGGty/
jTJZ3lMEg1nsXQcyxrFvQCwloRXNI/WYQwsSRGIFIwMkqgT/+TTRoO8ZFQAWUc9ixzZbXjBC
rvi5RuTwVIuh57UsnCyclhmdoxC9diZXyO1I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7RrxeSQh2FPXfRHchl8Ii3bz0FN1FUOWsUZF
be+TI7XgFuN1gXuSQ+cc7XG0DUDGcd32DVHdESnL98VhA6MpP2M=</vt:lpwstr>
  </property>
  <property fmtid="{D5CDD505-2E9C-101B-9397-08002B2CF9AE}" pid="7" name="_2015_ms_pID_7253432_00">
    <vt:lpwstr>_2015_ms_pID_7253432</vt:lpwstr>
  </property>
  <property fmtid="{D5CDD505-2E9C-101B-9397-08002B2CF9AE}" pid="8" name="_AdHocReviewCycleID">
    <vt:i4>-581507713</vt:i4>
  </property>
  <property fmtid="{D5CDD505-2E9C-101B-9397-08002B2CF9AE}" pid="9" name="_NewReviewCycle">
    <vt:lpwstr/>
  </property>
  <property fmtid="{D5CDD505-2E9C-101B-9397-08002B2CF9AE}" pid="10" name="_EmailSubject">
    <vt:lpwstr>[V2X] WF on RRM </vt:lpwstr>
  </property>
  <property fmtid="{D5CDD505-2E9C-101B-9397-08002B2CF9AE}" pid="11" name="_AuthorEmail">
    <vt:lpwstr>ntienvie@qti.qualcomm.com</vt:lpwstr>
  </property>
  <property fmtid="{D5CDD505-2E9C-101B-9397-08002B2CF9AE}" pid="12" name="_AuthorEmailDisplayName">
    <vt:lpwstr>Nguyen, Viet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1505134469</vt:lpwstr>
  </property>
</Properties>
</file>