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 varScale="1">
        <p:scale>
          <a:sx n="91" d="100"/>
          <a:sy n="91" d="100"/>
        </p:scale>
        <p:origin x="56" y="3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F193EA-23C9-4966-B018-24E83CC3A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499E13F-0AF0-46A7-A1DF-13C363FEA7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666FAD-9EC6-43DA-A935-B4B1C9467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F27696-7CF1-407E-A05D-048471937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D57B4AA-FF5C-49A9-9903-F98D9CE3B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6392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F8FDC-F84F-434B-87A4-8B34528CA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21472FF-9406-4F66-BDEF-033D3D9DA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898308-8E30-4B05-847C-F72C2C44D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33FA91A-83D3-43CD-B9CA-740311C12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98B0FC-3AC5-4B8B-9C69-EB4941CA1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367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A2B7772-8383-4493-BFDA-8172F8BFCE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0BA15A9-3824-4F84-8F64-7919FBA9C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7A647D-11BD-469C-A483-468255930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D258970-0AE1-4BF1-AF94-079F92C02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19EB51-F44A-41F6-967B-9A4F22789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1439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495BD7-8C14-41A0-AC89-5A1F977C0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5CF399-7E1C-43CB-8AA8-2CB9B112D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5830B9-8A6F-4B73-883F-2D90E494C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C54233-23AE-4B6B-A0D0-2533EF79D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C3FB39-3467-407A-A10E-3DA053C0A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967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1892CA-5CA8-4CC4-95BF-5867D571D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239F8DA-4DBD-499F-A1D3-7F4844D69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7913DB-92A0-4086-B638-6D9759438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7149AA-9BA9-4B4B-999F-EDC47752F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405FE2-E0EB-4679-99F0-38478EB0E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83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BB3D0E-65DA-42E0-B6F3-A87288710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EF99A36-D02C-4F27-818A-40CDF2C5D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C51B058-EE0F-44E7-BF72-6D271B71F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9B370DB-8B7E-4B55-9060-0EB9E248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049569F-CAB1-4B8B-9B90-E1A38277D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520A17-A9F9-48FA-9518-109E2C7F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8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BFF170-8690-46F1-8AD9-66296DE7D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66EC10-A4AB-4481-BB54-4FA2A29E7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477D48-C7F5-4FB7-AF4C-18A361916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2664D77-8FDD-423B-A5C4-F2CE016ECB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E32BC26-124F-42BD-AF84-245B75BD3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900A377-5C3D-40F7-A9B3-562DB66BB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D60BB66-AE3D-46B0-95F5-3C029B53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5F932EF-1C58-4C24-8891-2208DA3C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917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D52D6D-C310-4D70-9730-443BC220C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5EB95E4-E3C3-484C-BDB4-B52710D5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6BCC742-EB5C-4257-AFFE-9EB6136B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6650B9F-D515-49AE-B0DF-C41F366A7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81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2D499AF-F62E-4CE1-BD54-50BC1386B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23A33DC-609A-4440-A751-DDC373DBA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9F8087-E8CF-48D0-97A7-A2AB2E92C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551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81310A-F83D-4127-80DE-BFAA675BF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41C3AA-0E21-421F-8DA2-7B535A8D2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68DF57-DB0B-4011-A61E-DE77C705B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9442A6-6971-4218-9C4A-D49D732E5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90F6E5C-7913-4751-835E-D284503F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DB64A56-9B16-476B-A22D-5B150C40F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1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5F8676-82DB-4F3B-AD85-1B12944E7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E92F489-AE2C-4498-BB17-7E3B8DF9D8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EDBBEE-41A9-4912-86B3-7175C01003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CCA6EA1-21A9-4F5D-9C66-907149FD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E59846-BDAF-4446-9231-E09A4F9E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BD75C86-8F05-4B8D-AEF9-5CF46452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226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F790D17-D714-4907-9871-C003AA45C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E022A01-4497-49F5-9D06-6DC92579D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E05085-9B86-42B7-8520-C948B3D91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FA27B5-90B5-4CCC-8BDD-DE5EE23BE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BD97D3-9762-4F89-934C-D2746E663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179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CD3ED1-2951-4AC6-A3F5-844051A993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band numbering</a:t>
            </a:r>
            <a:endParaRPr kumimoji="1" lang="ja-JP" altLang="en-US" sz="5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79ABBBD-C7E9-45C4-8FCA-28DC2D62DE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C1DAC8-6414-49E6-9FF9-78D9E8347F0B}"/>
              </a:ext>
            </a:extLst>
          </p:cNvPr>
          <p:cNvSpPr txBox="1"/>
          <p:nvPr/>
        </p:nvSpPr>
        <p:spPr>
          <a:xfrm>
            <a:off x="556891" y="660698"/>
            <a:ext cx="11325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 RAN Working Group 4 (Radio) meeting #84</a:t>
            </a:r>
            <a:r>
              <a:rPr lang="de-DE" altLang="ja-JP" dirty="0"/>
              <a:t>	                                                   </a:t>
            </a:r>
            <a:r>
              <a:rPr lang="en-GB" altLang="ja-JP" b="1" dirty="0"/>
              <a:t>R4-1709181</a:t>
            </a:r>
          </a:p>
          <a:p>
            <a:r>
              <a:rPr lang="en-GB" altLang="ja-JP" b="1" dirty="0"/>
              <a:t>Berlin, Germany, 21-25 August 2017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145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4058E2-CDED-45BC-B8AA-DD62188D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98C5AC-57BC-4FD4-B548-DCE00BE24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/>
              <a:t>At the RAN4 June AH meeting, the following agreements were made for band numbering [R4-1706892]</a:t>
            </a:r>
          </a:p>
          <a:p>
            <a:pPr lvl="1"/>
            <a:r>
              <a:rPr lang="en-US" altLang="ja-JP" dirty="0"/>
              <a:t>For NR in LTE “</a:t>
            </a:r>
            <a:r>
              <a:rPr lang="en-US" altLang="ja-JP" dirty="0" err="1"/>
              <a:t>refarming</a:t>
            </a:r>
            <a:r>
              <a:rPr lang="en-US" altLang="ja-JP" dirty="0"/>
              <a:t>” bands, reuse LTE band numbers for NR</a:t>
            </a:r>
            <a:endParaRPr lang="ja-JP" altLang="ja-JP" dirty="0"/>
          </a:p>
          <a:p>
            <a:pPr lvl="2"/>
            <a:r>
              <a:rPr lang="en-US" altLang="ja-JP" dirty="0"/>
              <a:t>Use prefix “n” to differentiate from LTE bands</a:t>
            </a:r>
            <a:endParaRPr lang="ja-JP" altLang="ja-JP" dirty="0"/>
          </a:p>
          <a:p>
            <a:pPr lvl="2"/>
            <a:r>
              <a:rPr lang="en-US" altLang="ja-JP" dirty="0"/>
              <a:t>Ex. LTE Band 1 </a:t>
            </a:r>
            <a:r>
              <a:rPr lang="en-US" altLang="ja-JP" dirty="0">
                <a:sym typeface="Symbol" panose="05050102010706020507" pitchFamily="18" charset="2"/>
              </a:rPr>
              <a:t></a:t>
            </a:r>
            <a:r>
              <a:rPr lang="en-US" altLang="ja-JP" dirty="0"/>
              <a:t> NR Band “n1”</a:t>
            </a:r>
            <a:endParaRPr lang="ja-JP" altLang="ja-JP" dirty="0"/>
          </a:p>
          <a:p>
            <a:pPr lvl="1"/>
            <a:r>
              <a:rPr lang="en-US" altLang="ja-JP" dirty="0"/>
              <a:t>New bands for NR are assigned band numbers on a “first come first served” basis in reserved ranges regardless of duplex mode or RAT </a:t>
            </a:r>
            <a:endParaRPr lang="ja-JP" altLang="ja-JP" dirty="0"/>
          </a:p>
          <a:p>
            <a:pPr lvl="2"/>
            <a:r>
              <a:rPr lang="en-US" altLang="ja-JP" dirty="0"/>
              <a:t>Reserved range is 65-256 for new LTE (FDD) and new NR sub6 bands, 257-512 for NR </a:t>
            </a:r>
            <a:r>
              <a:rPr lang="en-US" altLang="ja-JP" dirty="0" err="1"/>
              <a:t>mmW</a:t>
            </a:r>
            <a:r>
              <a:rPr lang="en-US" altLang="ja-JP" dirty="0"/>
              <a:t> bands</a:t>
            </a:r>
            <a:endParaRPr lang="ja-JP" altLang="ja-JP" dirty="0"/>
          </a:p>
          <a:p>
            <a:pPr lvl="2"/>
            <a:r>
              <a:rPr lang="en-US" altLang="ja-JP" dirty="0"/>
              <a:t>New LTE only TDD band can use band number from existing LTE TDD numbering space until all numbers up to 63 are used and after that from 65-256 space.</a:t>
            </a:r>
            <a:endParaRPr lang="ja-JP" altLang="ja-JP" dirty="0"/>
          </a:p>
          <a:p>
            <a:pPr lvl="1"/>
            <a:r>
              <a:rPr lang="en-US" altLang="ja-JP" dirty="0"/>
              <a:t>For both re-farming LTE bands and new NR bands, duplex mode should be assigned and described in band defining table (e.g. in 38.101)</a:t>
            </a:r>
            <a:endParaRPr lang="ja-JP" altLang="ja-JP" dirty="0"/>
          </a:p>
          <a:p>
            <a:pPr lvl="2"/>
            <a:r>
              <a:rPr lang="en-US" altLang="ja-JP" dirty="0"/>
              <a:t>TDD for unpaired bands and FDD for paired bands</a:t>
            </a:r>
            <a:endParaRPr lang="ja-JP" altLang="ja-JP" dirty="0"/>
          </a:p>
          <a:p>
            <a:pPr lvl="3"/>
            <a:r>
              <a:rPr lang="en-US" altLang="ja-JP" dirty="0"/>
              <a:t>FFS: flexible duplexing for paired bands</a:t>
            </a:r>
            <a:endParaRPr lang="ja-JP" altLang="ja-JP" dirty="0"/>
          </a:p>
          <a:p>
            <a:pPr lvl="2"/>
            <a:r>
              <a:rPr lang="en-US" altLang="ja-JP" dirty="0"/>
              <a:t>If multiple duplexing modes are allowed in a specific frequency range, separate bands will be introduced with each duplexing mode</a:t>
            </a:r>
            <a:endParaRPr lang="ja-JP" altLang="ja-JP" dirty="0"/>
          </a:p>
          <a:p>
            <a:pPr lvl="1"/>
            <a:r>
              <a:rPr lang="en-US" altLang="ja-JP" dirty="0"/>
              <a:t>Remaining issues for RAN4 #84</a:t>
            </a:r>
            <a:endParaRPr lang="ja-JP" altLang="ja-JP" dirty="0"/>
          </a:p>
          <a:p>
            <a:pPr lvl="2"/>
            <a:r>
              <a:rPr lang="en-US" altLang="ja-JP" dirty="0"/>
              <a:t>How to represent LTE-NR DC combination </a:t>
            </a:r>
            <a:endParaRPr lang="ja-JP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4306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A98D07-2396-4D2F-ABFD-4B47D5529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45F45B-9FDC-47D1-A836-1C95BAA76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238"/>
            <a:ext cx="10677525" cy="435133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The prefix “n” is used for any NR bands</a:t>
            </a:r>
          </a:p>
          <a:p>
            <a:r>
              <a:rPr lang="en-US" altLang="ja-JP" sz="2000" dirty="0"/>
              <a:t>The following numbers are assigned to each of the new NR bands:</a:t>
            </a:r>
          </a:p>
          <a:p>
            <a:pPr lvl="1"/>
            <a:r>
              <a:rPr lang="en-US" altLang="ja-JP" sz="1800" dirty="0"/>
              <a:t>NR range 1: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914400" lvl="2" indent="0">
              <a:buNone/>
            </a:pPr>
            <a:endParaRPr lang="en-US" altLang="ja-JP" sz="1600" dirty="0"/>
          </a:p>
          <a:p>
            <a:pPr lvl="1"/>
            <a:r>
              <a:rPr lang="en-US" altLang="ja-JP" sz="1800" dirty="0"/>
              <a:t>NR range 2:</a:t>
            </a:r>
          </a:p>
          <a:p>
            <a:endParaRPr kumimoji="1" lang="ja-JP" altLang="en-US" sz="2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197111F-EF8A-44D5-96AD-2EEBB192A1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90770"/>
              </p:ext>
            </p:extLst>
          </p:nvPr>
        </p:nvGraphicFramePr>
        <p:xfrm>
          <a:off x="1880953" y="2657918"/>
          <a:ext cx="8304768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550">
                  <a:extLst>
                    <a:ext uri="{9D8B030D-6E8A-4147-A177-3AD203B41FA5}">
                      <a16:colId xmlns:a16="http://schemas.microsoft.com/office/drawing/2014/main" val="3573026843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574550618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206209568"/>
                    </a:ext>
                  </a:extLst>
                </a:gridCol>
                <a:gridCol w="2882118">
                  <a:extLst>
                    <a:ext uri="{9D8B030D-6E8A-4147-A177-3AD203B41FA5}">
                      <a16:colId xmlns:a16="http://schemas.microsoft.com/office/drawing/2014/main" val="3627511118"/>
                    </a:ext>
                  </a:extLst>
                </a:gridCol>
              </a:tblGrid>
              <a:tr h="174665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UL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Duplexing mode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47618357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n77</a:t>
                      </a: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3.3 - 4.2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3.3 - 4.2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824309542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n78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3.3 - 3.8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3.3 - 3.8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6923411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n79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4.4 - 5.0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4.4 - 5.0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472824576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n80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1710 - 1785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619753728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880 - 915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107612115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832 - 862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715187303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n83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703 - 748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168512909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71F46E55-2DF6-4444-A1A1-97AEFA0D4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121719"/>
              </p:ext>
            </p:extLst>
          </p:nvPr>
        </p:nvGraphicFramePr>
        <p:xfrm>
          <a:off x="1880953" y="5212765"/>
          <a:ext cx="8304768" cy="858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550">
                  <a:extLst>
                    <a:ext uri="{9D8B030D-6E8A-4147-A177-3AD203B41FA5}">
                      <a16:colId xmlns:a16="http://schemas.microsoft.com/office/drawing/2014/main" val="3573026843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574550618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206209568"/>
                    </a:ext>
                  </a:extLst>
                </a:gridCol>
                <a:gridCol w="2882118">
                  <a:extLst>
                    <a:ext uri="{9D8B030D-6E8A-4147-A177-3AD203B41FA5}">
                      <a16:colId xmlns:a16="http://schemas.microsoft.com/office/drawing/2014/main" val="3627511118"/>
                    </a:ext>
                  </a:extLst>
                </a:gridCol>
              </a:tblGrid>
              <a:tr h="218279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UL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Duplexing mode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47618357"/>
                  </a:ext>
                </a:extLst>
              </a:tr>
              <a:tr h="20834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n257</a:t>
                      </a: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26.5 –29.5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26.5 –29.5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824309542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n258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24.25 – 27.5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24.25 – 27.5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6923411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n259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31.8 – 33.4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31.8 – 33.4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472824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344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E4A316-E3A8-4AF9-86F8-35E28561D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NR DC/CA representation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68B71-AF93-4507-A647-B3430C7DD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z="2000" dirty="0"/>
              <a:t>For non NR-</a:t>
            </a:r>
            <a:r>
              <a:rPr lang="en-US" altLang="ja-JP" sz="2000" dirty="0"/>
              <a:t>LTE coexistence bands, t</a:t>
            </a:r>
            <a:r>
              <a:rPr kumimoji="1" lang="en-US" altLang="ja-JP" sz="2000" dirty="0"/>
              <a:t>he following notion is used:</a:t>
            </a:r>
          </a:p>
          <a:p>
            <a:pPr lvl="1"/>
            <a:r>
              <a:rPr lang="en-US" altLang="ja-JP" sz="1600" dirty="0"/>
              <a:t>Note: The following band combination is just for example.</a:t>
            </a:r>
          </a:p>
          <a:p>
            <a:pPr lvl="1"/>
            <a:endParaRPr kumimoji="1" lang="en-US" altLang="ja-JP" sz="16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pPr marL="0" indent="0">
              <a:buNone/>
            </a:pPr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FFS: CA bandwidth class (postfix of the bands) for NR</a:t>
            </a:r>
          </a:p>
          <a:p>
            <a:pPr lvl="1"/>
            <a:r>
              <a:rPr lang="en-US" altLang="ja-JP" sz="1600" dirty="0"/>
              <a:t>Ex. How to handle the single carrier operation with larger than 100PRBs</a:t>
            </a:r>
          </a:p>
          <a:p>
            <a:pPr lvl="1"/>
            <a:r>
              <a:rPr lang="en-US" altLang="ja-JP" sz="1600" dirty="0"/>
              <a:t>Ex. How to handle different maximum bandwidth for each frequency range</a:t>
            </a:r>
          </a:p>
          <a:p>
            <a:pPr lvl="1"/>
            <a:endParaRPr lang="en-US" altLang="ja-JP" sz="1600" dirty="0"/>
          </a:p>
          <a:p>
            <a:r>
              <a:rPr lang="en-US" altLang="ja-JP" sz="2000" dirty="0"/>
              <a:t>FFS: How to handle BCS for NR</a:t>
            </a:r>
          </a:p>
          <a:p>
            <a:pPr lvl="1"/>
            <a:r>
              <a:rPr lang="en-US" altLang="ja-JP" sz="1600" dirty="0"/>
              <a:t>Ex. Reuse exiting BCS concept or adopt simplified BCS concept </a:t>
            </a:r>
            <a:r>
              <a:rPr lang="en-US" altLang="ja-JP" sz="1600" dirty="0">
                <a:solidFill>
                  <a:srgbClr val="FF0000"/>
                </a:solidFill>
              </a:rPr>
              <a:t>or no BCS 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DB1CB76-59C7-48A9-B798-173120738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10241"/>
              </p:ext>
            </p:extLst>
          </p:nvPr>
        </p:nvGraphicFramePr>
        <p:xfrm>
          <a:off x="1060318" y="2432849"/>
          <a:ext cx="9612000" cy="1416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2000">
                  <a:extLst>
                    <a:ext uri="{9D8B030D-6E8A-4147-A177-3AD203B41FA5}">
                      <a16:colId xmlns:a16="http://schemas.microsoft.com/office/drawing/2014/main" val="2874751159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484955398"/>
                    </a:ext>
                  </a:extLst>
                </a:gridCol>
              </a:tblGrid>
              <a:tr h="24353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US" altLang="ja-JP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Representation</a:t>
                      </a:r>
                      <a:endParaRPr kumimoji="1" lang="ja-JP" altLang="en-US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Functionality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3624641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CA_n77-n78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 CA of band n77 and band 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7890210"/>
                  </a:ext>
                </a:extLst>
              </a:tr>
              <a:tr h="464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DC_1-2_n77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NR-LTE DC with LTE CA of band 1 and band 2 and NR band n77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958683"/>
                  </a:ext>
                </a:extLst>
              </a:tr>
              <a:tr h="464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DC_1-2_n77-n78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NR-LTE DC with LTE CA of band 1 and band 2 and NR CA of band n77 and band 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3157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184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E4A316-E3A8-4AF9-86F8-35E28561D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SUL and NR-LTE coexistence representation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68B71-AF93-4507-A647-B3430C7DD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3701"/>
            <a:ext cx="10515600" cy="4746648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For SUL and LTE-NR coexistence bands:</a:t>
            </a:r>
          </a:p>
          <a:p>
            <a:pPr lvl="1"/>
            <a:r>
              <a:rPr lang="en-US" altLang="ja-JP" sz="1600" dirty="0"/>
              <a:t>Note: The following band combination is just for example.</a:t>
            </a:r>
            <a:endParaRPr kumimoji="1" lang="en-US" altLang="ja-JP" sz="16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pPr marL="457200" lvl="1" indent="0">
              <a:buNone/>
            </a:pPr>
            <a:r>
              <a:rPr lang="en-US" altLang="ja-JP" sz="1800" dirty="0"/>
              <a:t> 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DB1CB76-59C7-48A9-B798-173120738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84401"/>
              </p:ext>
            </p:extLst>
          </p:nvPr>
        </p:nvGraphicFramePr>
        <p:xfrm>
          <a:off x="1134688" y="2748097"/>
          <a:ext cx="10533019" cy="1098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000">
                  <a:extLst>
                    <a:ext uri="{9D8B030D-6E8A-4147-A177-3AD203B41FA5}">
                      <a16:colId xmlns:a16="http://schemas.microsoft.com/office/drawing/2014/main" val="2874751159"/>
                    </a:ext>
                  </a:extLst>
                </a:gridCol>
                <a:gridCol w="7905019">
                  <a:extLst>
                    <a:ext uri="{9D8B030D-6E8A-4147-A177-3AD203B41FA5}">
                      <a16:colId xmlns:a16="http://schemas.microsoft.com/office/drawing/2014/main" val="484955398"/>
                    </a:ext>
                  </a:extLst>
                </a:gridCol>
              </a:tblGrid>
              <a:tr h="1678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Representation</a:t>
                      </a:r>
                      <a:endParaRPr kumimoji="1" lang="ja-JP" altLang="en-US" sz="1400" b="1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ja-JP" altLang="en-US" sz="1400" b="1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bg1"/>
                          </a:solidFill>
                          <a:effectLst/>
                        </a:rPr>
                        <a:t>Functionality</a:t>
                      </a:r>
                      <a:endParaRPr lang="ja-JP" sz="1400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624641"/>
                  </a:ext>
                </a:extLst>
              </a:tr>
              <a:tr h="244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SUL_n78-n81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Band combination of NR band n78 and band n81</a:t>
                      </a:r>
                      <a:r>
                        <a:rPr lang="en-US" altLang="ja-JP" sz="1400" strike="noStrike" dirty="0">
                          <a:solidFill>
                            <a:schemeClr val="tx1"/>
                          </a:solidFill>
                          <a:effectLst/>
                        </a:rPr>
                        <a:t>(SUL)</a:t>
                      </a: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 for NR operation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890210"/>
                  </a:ext>
                </a:extLst>
              </a:tr>
              <a:tr h="378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DC_3-SUL_n78-n80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LTE-NR DC between LTE Band 3, and NR bands n80 (SUL) and n78 including </a:t>
                      </a:r>
                      <a:r>
                        <a:rPr lang="en-US" altLang="ja-JP" sz="1400" strike="noStrike" dirty="0">
                          <a:solidFill>
                            <a:schemeClr val="tx1"/>
                          </a:solidFill>
                          <a:effectLst/>
                        </a:rPr>
                        <a:t>NR-LTE coexistence with UL sharing</a:t>
                      </a:r>
                      <a:endParaRPr lang="en-US" sz="1400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958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51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590</Words>
  <Application>Microsoft Office PowerPoint</Application>
  <PresentationFormat>ワイド画面</PresentationFormat>
  <Paragraphs>112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ＭＳ 明朝</vt:lpstr>
      <vt:lpstr>游ゴシック</vt:lpstr>
      <vt:lpstr>游ゴシック Light</vt:lpstr>
      <vt:lpstr>Arial</vt:lpstr>
      <vt:lpstr>Symbol</vt:lpstr>
      <vt:lpstr>Times New Roman</vt:lpstr>
      <vt:lpstr>Office テーマ</vt:lpstr>
      <vt:lpstr>WF on band numbering</vt:lpstr>
      <vt:lpstr>Back ground</vt:lpstr>
      <vt:lpstr>Proposal for NR bands</vt:lpstr>
      <vt:lpstr>Proposal for NR DC/CA representation</vt:lpstr>
      <vt:lpstr>Proposal for SUL and NR-LTE coexistence representation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band numbering</dc:title>
  <dc:creator>佐野洋介</dc:creator>
  <cp:lastModifiedBy>佐野洋介</cp:lastModifiedBy>
  <cp:revision>43</cp:revision>
  <dcterms:created xsi:type="dcterms:W3CDTF">2017-08-24T06:55:03Z</dcterms:created>
  <dcterms:modified xsi:type="dcterms:W3CDTF">2017-08-25T13:52:09Z</dcterms:modified>
</cp:coreProperties>
</file>