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97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85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54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68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45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16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082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04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085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38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217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915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55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38396" y="2015600"/>
            <a:ext cx="8248404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/>
              <a:t>WF </a:t>
            </a:r>
            <a:r>
              <a:rPr lang="en-CA" sz="4800" dirty="0" smtClean="0"/>
              <a:t>on SA and NSA UE REFSENS for NR  sub-6GHz</a:t>
            </a:r>
            <a:endParaRPr lang="en-US" sz="4800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33400" y="4403200"/>
            <a:ext cx="81534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chemeClr val="tx1"/>
                </a:solidFill>
              </a:rPr>
              <a:t>Skyworks Solution, Inc. , Nokia, Qualcomm, Ericsson, Sony….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67600" y="152400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 R4-1709149</a:t>
            </a:r>
            <a:endParaRPr lang="en-US" b="1" dirty="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76200" y="72755"/>
            <a:ext cx="525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de-DE" altLang="zh-CN" b="1" dirty="0">
                <a:latin typeface="+mn-lt"/>
              </a:rPr>
              <a:t>3GPP TSG-RAN WG4 #84			</a:t>
            </a:r>
          </a:p>
          <a:p>
            <a:pPr>
              <a:defRPr/>
            </a:pPr>
            <a:r>
              <a:rPr lang="en-GB" altLang="zh-CN" b="1" dirty="0">
                <a:latin typeface="+mn-lt"/>
              </a:rPr>
              <a:t>Berlin, Germany, 21</a:t>
            </a:r>
            <a:r>
              <a:rPr lang="en-GB" altLang="zh-CN" b="1" baseline="30000" dirty="0">
                <a:latin typeface="+mn-lt"/>
              </a:rPr>
              <a:t>st</a:t>
            </a:r>
            <a:r>
              <a:rPr lang="en-GB" altLang="zh-CN" b="1" dirty="0">
                <a:latin typeface="+mn-lt"/>
              </a:rPr>
              <a:t> – 25</a:t>
            </a:r>
            <a:r>
              <a:rPr lang="en-GB" altLang="zh-CN" b="1" baseline="30000" dirty="0">
                <a:latin typeface="+mn-lt"/>
              </a:rPr>
              <a:t>th</a:t>
            </a:r>
            <a:r>
              <a:rPr lang="en-GB" altLang="zh-CN" b="1" dirty="0">
                <a:latin typeface="+mn-lt"/>
              </a:rPr>
              <a:t> August, 2017</a:t>
            </a:r>
            <a:endParaRPr lang="zh-CN" altLang="zh-CN" b="1" dirty="0">
              <a:latin typeface="+mn-lt"/>
            </a:endParaRPr>
          </a:p>
          <a:p>
            <a:pPr eaLnBrk="1" hangingPunct="1">
              <a:defRPr/>
            </a:pPr>
            <a:r>
              <a:rPr lang="de-DE" altLang="zh-CN" b="1" dirty="0">
                <a:latin typeface="+mn-lt"/>
              </a:rPr>
              <a:t>Agenda: 9.4.3.1.2</a:t>
            </a:r>
            <a:endParaRPr lang="en-GB" altLang="zh-CN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2582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>
            <a:normAutofit/>
          </a:bodyPr>
          <a:lstStyle/>
          <a:p>
            <a:r>
              <a:rPr lang="en-CA" sz="3600" dirty="0" smtClean="0"/>
              <a:t>Background: references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sz="2400" dirty="0" smtClean="0"/>
              <a:t>[1] R4-1708175, NR UE REFSENS requirements, </a:t>
            </a:r>
          </a:p>
          <a:p>
            <a:pPr marL="0" indent="0" hangingPunct="0">
              <a:buNone/>
            </a:pPr>
            <a:r>
              <a:rPr lang="en-GB" sz="2400" dirty="0" smtClean="0"/>
              <a:t>LG Electronics France, RAN4#84</a:t>
            </a:r>
          </a:p>
          <a:p>
            <a:pPr marL="0" indent="0" hangingPunct="0">
              <a:buNone/>
            </a:pPr>
            <a:r>
              <a:rPr lang="en-GB" sz="2400" dirty="0" smtClean="0"/>
              <a:t>[2] R4-1708444, Sub-6 reference sensitivity, </a:t>
            </a:r>
          </a:p>
          <a:p>
            <a:pPr marL="0" indent="0" hangingPunct="0">
              <a:buNone/>
            </a:pPr>
            <a:r>
              <a:rPr lang="en-GB" sz="2400" dirty="0" smtClean="0"/>
              <a:t>QUALCOMM CDMA Technologies, RAN4#84</a:t>
            </a:r>
          </a:p>
          <a:p>
            <a:pPr marL="0" indent="0" hangingPunct="0">
              <a:buNone/>
            </a:pPr>
            <a:r>
              <a:rPr lang="en-GB" sz="2400" dirty="0" smtClean="0"/>
              <a:t>[3] R4-1708494, Guidelines </a:t>
            </a:r>
            <a:r>
              <a:rPr lang="en-GB" sz="2400" dirty="0"/>
              <a:t>for NR UE REFSENS Requirement for the Different Modes of </a:t>
            </a:r>
            <a:r>
              <a:rPr lang="en-GB" sz="2400" dirty="0" smtClean="0"/>
              <a:t>Operation, </a:t>
            </a:r>
          </a:p>
          <a:p>
            <a:pPr marL="0" indent="0" hangingPunct="0">
              <a:buNone/>
            </a:pPr>
            <a:r>
              <a:rPr lang="en-GB" sz="2400" dirty="0" smtClean="0"/>
              <a:t>Skyworks </a:t>
            </a:r>
            <a:r>
              <a:rPr lang="en-GB" sz="2400" dirty="0"/>
              <a:t>Solutions Inc</a:t>
            </a:r>
            <a:r>
              <a:rPr lang="en-GB" sz="2400" dirty="0" smtClean="0"/>
              <a:t>., RAN4#84</a:t>
            </a:r>
          </a:p>
          <a:p>
            <a:pPr marL="0" indent="0" hangingPunct="0">
              <a:buNone/>
            </a:pPr>
            <a:endParaRPr lang="en-GB" sz="2400" dirty="0"/>
          </a:p>
          <a:p>
            <a:pPr marL="0" indent="0" hangingPunct="0">
              <a:buNone/>
            </a:pPr>
            <a:r>
              <a:rPr lang="en-GB" sz="2400" dirty="0" smtClean="0"/>
              <a:t>In following references NF, IM and SA/NSA assumptions for REFSENS were discussed. </a:t>
            </a:r>
          </a:p>
          <a:p>
            <a:pPr marL="0" indent="0" hangingPunct="0">
              <a:buNone/>
            </a:pPr>
            <a:endParaRPr lang="en-CA" sz="2400" dirty="0" smtClean="0"/>
          </a:p>
          <a:p>
            <a:endParaRPr lang="en-CA" sz="2400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99522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>
            <a:normAutofit fontScale="90000"/>
          </a:bodyPr>
          <a:lstStyle/>
          <a:p>
            <a:r>
              <a:rPr lang="en-CA" sz="3600" dirty="0" smtClean="0"/>
              <a:t>WF: Procedure for REFSENS calculations </a:t>
            </a:r>
            <a:br>
              <a:rPr lang="en-CA" sz="3600" dirty="0" smtClean="0"/>
            </a:br>
            <a:r>
              <a:rPr lang="en-CA" sz="3600" dirty="0" smtClean="0"/>
              <a:t>for NR sub-6GHz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CA" dirty="0" smtClean="0"/>
              <a:t>REFSENS are calculated for SA case per band and channel bandwidths </a:t>
            </a:r>
          </a:p>
          <a:p>
            <a:r>
              <a:rPr lang="en-CA" dirty="0" smtClean="0"/>
              <a:t>Separately extra losses related to NSA handling are discussed (common/separate antennas, </a:t>
            </a:r>
            <a:r>
              <a:rPr lang="en-CA" dirty="0" err="1" smtClean="0"/>
              <a:t>diplexing</a:t>
            </a:r>
            <a:r>
              <a:rPr lang="en-CA" dirty="0" smtClean="0"/>
              <a:t>, solutions to harmonics/IMD)</a:t>
            </a:r>
          </a:p>
          <a:p>
            <a:r>
              <a:rPr lang="en-CA" dirty="0" smtClean="0"/>
              <a:t>This is not reflecting how it will be captured in the spec but the method to share results</a:t>
            </a:r>
          </a:p>
          <a:p>
            <a:pPr marL="0" indent="0">
              <a:buNone/>
            </a:pPr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426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>
            <a:normAutofit/>
          </a:bodyPr>
          <a:lstStyle/>
          <a:p>
            <a:r>
              <a:rPr lang="en-CA" sz="3600" dirty="0" smtClean="0"/>
              <a:t>WF: REFSENS for SA per band/Channel BW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334000"/>
          </a:xfrm>
        </p:spPr>
        <p:txBody>
          <a:bodyPr>
            <a:normAutofit fontScale="70000" lnSpcReduction="20000"/>
          </a:bodyPr>
          <a:lstStyle/>
          <a:p>
            <a:pPr hangingPunct="0"/>
            <a:r>
              <a:rPr lang="en-US" dirty="0" smtClean="0"/>
              <a:t>REFSENS </a:t>
            </a:r>
            <a:r>
              <a:rPr lang="en-US" dirty="0"/>
              <a:t>= -174dBm + NF + 10*log(RXBW) - </a:t>
            </a:r>
            <a:r>
              <a:rPr lang="en-US" dirty="0" smtClean="0"/>
              <a:t>Diversity gain </a:t>
            </a:r>
            <a:r>
              <a:rPr lang="en-US" dirty="0"/>
              <a:t>+ SNR + </a:t>
            </a:r>
            <a:r>
              <a:rPr lang="en-US" dirty="0" smtClean="0"/>
              <a:t>IM</a:t>
            </a:r>
          </a:p>
          <a:p>
            <a:pPr hangingPunct="0"/>
            <a:r>
              <a:rPr lang="en-CA" dirty="0" smtClean="0"/>
              <a:t>Diversity gain is 3dB for 2 RX antenna case</a:t>
            </a:r>
          </a:p>
          <a:p>
            <a:pPr hangingPunct="0"/>
            <a:r>
              <a:rPr lang="en-CA" dirty="0" smtClean="0"/>
              <a:t>Antenna correlation issues may be embedded in IM taking into account the frequency range, note that for test the 3dB apply as it is a conducted test. </a:t>
            </a:r>
            <a:endParaRPr lang="en-US" dirty="0" smtClean="0"/>
          </a:p>
          <a:p>
            <a:pPr hangingPunct="0"/>
            <a:r>
              <a:rPr lang="en-CA" dirty="0" smtClean="0"/>
              <a:t>RXBW is transmission bandwidth per channel BW and SCS. See values in next page</a:t>
            </a:r>
            <a:endParaRPr lang="en-US" dirty="0"/>
          </a:p>
          <a:p>
            <a:pPr hangingPunct="0"/>
            <a:r>
              <a:rPr lang="en-US" dirty="0"/>
              <a:t>NF is maximum </a:t>
            </a:r>
            <a:r>
              <a:rPr lang="en-US" dirty="0" smtClean="0"/>
              <a:t>[</a:t>
            </a:r>
            <a:r>
              <a:rPr lang="en-US" dirty="0" smtClean="0"/>
              <a:t>9-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r>
              <a:rPr lang="en-US" dirty="0" smtClean="0"/>
              <a:t>dB</a:t>
            </a:r>
            <a:r>
              <a:rPr lang="en-US" dirty="0" smtClean="0"/>
              <a:t>] </a:t>
            </a:r>
            <a:r>
              <a:rPr lang="en-US" dirty="0">
                <a:solidFill>
                  <a:srgbClr val="FF0000"/>
                </a:solidFill>
              </a:rPr>
              <a:t>for </a:t>
            </a:r>
            <a:r>
              <a:rPr lang="en-US" dirty="0" smtClean="0">
                <a:solidFill>
                  <a:srgbClr val="FF0000"/>
                </a:solidFill>
              </a:rPr>
              <a:t>C-Bands (n77, </a:t>
            </a:r>
            <a:r>
              <a:rPr lang="en-US" dirty="0" smtClean="0">
                <a:solidFill>
                  <a:srgbClr val="FF0000"/>
                </a:solidFill>
              </a:rPr>
              <a:t>n78)</a:t>
            </a:r>
          </a:p>
          <a:p>
            <a:pPr hangingPunct="0"/>
            <a:r>
              <a:rPr lang="en-US" altLang="ja-JP" dirty="0"/>
              <a:t>NF is maximum [</a:t>
            </a:r>
            <a:r>
              <a:rPr lang="en-US" altLang="ja-JP" dirty="0" smtClean="0"/>
              <a:t>9-</a:t>
            </a:r>
            <a:r>
              <a:rPr lang="en-US" altLang="ja-JP" dirty="0" smtClean="0">
                <a:solidFill>
                  <a:srgbClr val="FF0000"/>
                </a:solidFill>
              </a:rPr>
              <a:t>11</a:t>
            </a:r>
            <a:r>
              <a:rPr lang="en-US" altLang="ja-JP" dirty="0" smtClean="0"/>
              <a:t>dB</a:t>
            </a:r>
            <a:r>
              <a:rPr lang="en-US" altLang="ja-JP" dirty="0"/>
              <a:t>] </a:t>
            </a:r>
            <a:r>
              <a:rPr lang="en-US" altLang="ja-JP" dirty="0">
                <a:solidFill>
                  <a:srgbClr val="FF0000"/>
                </a:solidFill>
              </a:rPr>
              <a:t>for C-Bands </a:t>
            </a:r>
            <a:r>
              <a:rPr lang="en-US" altLang="ja-JP" dirty="0" smtClean="0">
                <a:solidFill>
                  <a:srgbClr val="FF0000"/>
                </a:solidFill>
              </a:rPr>
              <a:t>(n79)</a:t>
            </a:r>
            <a:endParaRPr lang="en-US" dirty="0" smtClean="0">
              <a:solidFill>
                <a:srgbClr val="FF0000"/>
              </a:solidFill>
            </a:endParaRPr>
          </a:p>
          <a:p>
            <a:pPr hangingPunct="0"/>
            <a:r>
              <a:rPr lang="en-CA" dirty="0" smtClean="0"/>
              <a:t>IM is [0.5-2.5dB] </a:t>
            </a:r>
            <a:r>
              <a:rPr lang="en-US" dirty="0">
                <a:solidFill>
                  <a:srgbClr val="FF0000"/>
                </a:solidFill>
              </a:rPr>
              <a:t>for C-Bands (n77, n78, n79)</a:t>
            </a:r>
          </a:p>
          <a:p>
            <a:pPr hangingPunct="0"/>
            <a:r>
              <a:rPr lang="en-CA" dirty="0" smtClean="0"/>
              <a:t>For bellow 3GHz NF and IM may be different especially taking into account critical FDD cases and could be evaluated per band. Values are FSS</a:t>
            </a:r>
            <a:endParaRPr lang="en-US" dirty="0" smtClean="0"/>
          </a:p>
          <a:p>
            <a:pPr hangingPunct="0"/>
            <a:r>
              <a:rPr lang="en-US" dirty="0" smtClean="0"/>
              <a:t>SNR </a:t>
            </a:r>
            <a:r>
              <a:rPr lang="en-US" dirty="0"/>
              <a:t>is FSS depending on reference signal and receiver demodulator performance</a:t>
            </a:r>
            <a:r>
              <a:rPr lang="en-US" dirty="0" smtClean="0"/>
              <a:t>. Assumption is QPSK with coding rate TBD.</a:t>
            </a:r>
            <a:endParaRPr lang="en-US" dirty="0"/>
          </a:p>
          <a:p>
            <a:endParaRPr lang="en-CA" dirty="0" smtClean="0"/>
          </a:p>
          <a:p>
            <a:endParaRPr lang="en-CA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415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>
            <a:normAutofit/>
          </a:bodyPr>
          <a:lstStyle/>
          <a:p>
            <a:r>
              <a:rPr lang="en-CA" sz="3600" dirty="0" smtClean="0"/>
              <a:t>Background: RXBW per Channel BW</a:t>
            </a:r>
            <a:endParaRPr lang="en-US" sz="36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9600" y="5410200"/>
            <a:ext cx="8229600" cy="1066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dirty="0" smtClean="0"/>
              <a:t>Highest RXBW is always for the lowest valid SCS</a:t>
            </a:r>
          </a:p>
          <a:p>
            <a:pPr marL="0" indent="0">
              <a:buNone/>
            </a:pPr>
            <a:r>
              <a:rPr lang="en-CA" dirty="0" smtClean="0"/>
              <a:t>10*Log (BW) provided in bottom rows</a:t>
            </a:r>
          </a:p>
          <a:p>
            <a:endParaRPr lang="en-CA" dirty="0" smtClean="0"/>
          </a:p>
          <a:p>
            <a:pPr lvl="1"/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038397"/>
              </p:ext>
            </p:extLst>
          </p:nvPr>
        </p:nvGraphicFramePr>
        <p:xfrm>
          <a:off x="380998" y="1219200"/>
          <a:ext cx="8305801" cy="405384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219202"/>
                <a:gridCol w="838200"/>
                <a:gridCol w="576144"/>
                <a:gridCol w="784551"/>
                <a:gridCol w="610963"/>
                <a:gridCol w="610963"/>
                <a:gridCol w="610963"/>
                <a:gridCol w="610963"/>
                <a:gridCol w="610963"/>
                <a:gridCol w="610963"/>
                <a:gridCol w="610963"/>
                <a:gridCol w="610963"/>
              </a:tblGrid>
              <a:tr h="39624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 dirty="0">
                          <a:effectLst/>
                        </a:rPr>
                        <a:t>Sub-6GHz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SCS [kHz]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15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25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50 MHz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80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SU_CP-OFDM [#RB]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216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270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162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217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273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RXBW [MHz]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14.2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19.1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23.9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38.9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48.6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8.6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18.4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23.4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38.2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47.9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58.3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78.1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98.3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17.3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22.3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36.7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46.8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56.9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97.2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>
                          <a:effectLst/>
                        </a:rPr>
                        <a:t>max RXBW [MHz]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4.5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9.4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14.2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19.1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23.9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38.9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48.6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58.3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78.1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98.3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10*Log RXBW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66.5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69.7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71.5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72.8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73.8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76.9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66.0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69.4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71.4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72.6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73.7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76.8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77.7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78.9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79.9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69.0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71.1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72.4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73.5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76.7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77.5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78.9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79.9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lowest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66.5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69.7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71.5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72.8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73.8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76.9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77.7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78.9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79.9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6659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498</Words>
  <Application>Microsoft Office PowerPoint</Application>
  <PresentationFormat>画面に合わせる (4:3)</PresentationFormat>
  <Paragraphs>172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Office Theme</vt:lpstr>
      <vt:lpstr>PowerPoint プレゼンテーション</vt:lpstr>
      <vt:lpstr>Background: references</vt:lpstr>
      <vt:lpstr>WF: Procedure for REFSENS calculations  for NR sub-6GHz</vt:lpstr>
      <vt:lpstr>WF: REFSENS for SA per band/Channel BW</vt:lpstr>
      <vt:lpstr>Background: RXBW per Channel BW</vt:lpstr>
    </vt:vector>
  </TitlesOfParts>
  <Company>Skyworks Solutions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REFSENS calculations for NR sub-6GHz (1)</dc:title>
  <dc:creator>Dominique Brunel</dc:creator>
  <cp:lastModifiedBy>hiromasa</cp:lastModifiedBy>
  <cp:revision>22</cp:revision>
  <dcterms:created xsi:type="dcterms:W3CDTF">2017-08-24T09:30:50Z</dcterms:created>
  <dcterms:modified xsi:type="dcterms:W3CDTF">2017-08-25T13:20:43Z</dcterms:modified>
</cp:coreProperties>
</file>