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1" r:id="rId6"/>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0" d="100"/>
          <a:sy n="90" d="100"/>
        </p:scale>
        <p:origin x="57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l-PL"/>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l-PL"/>
          </a:p>
        </p:txBody>
      </p:sp>
      <p:sp>
        <p:nvSpPr>
          <p:cNvPr id="4" name="Date Placeholder 3"/>
          <p:cNvSpPr>
            <a:spLocks noGrp="1"/>
          </p:cNvSpPr>
          <p:nvPr>
            <p:ph type="dt" sz="half" idx="10"/>
          </p:nvPr>
        </p:nvSpPr>
        <p:spPr/>
        <p:txBody>
          <a:bodyPr/>
          <a:lstStyle/>
          <a:p>
            <a:fld id="{48A603F5-A1F2-434A-87C5-73EFEB129166}" type="datetimeFigureOut">
              <a:rPr lang="pl-PL" smtClean="0"/>
              <a:t>2017-08-24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1218269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p:cNvSpPr>
            <a:spLocks noGrp="1"/>
          </p:cNvSpPr>
          <p:nvPr>
            <p:ph type="dt" sz="half" idx="10"/>
          </p:nvPr>
        </p:nvSpPr>
        <p:spPr/>
        <p:txBody>
          <a:bodyPr/>
          <a:lstStyle/>
          <a:p>
            <a:fld id="{48A603F5-A1F2-434A-87C5-73EFEB129166}" type="datetimeFigureOut">
              <a:rPr lang="pl-PL" smtClean="0"/>
              <a:t>2017-08-24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2885619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pl-PL"/>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p:cNvSpPr>
            <a:spLocks noGrp="1"/>
          </p:cNvSpPr>
          <p:nvPr>
            <p:ph type="dt" sz="half" idx="10"/>
          </p:nvPr>
        </p:nvSpPr>
        <p:spPr/>
        <p:txBody>
          <a:bodyPr/>
          <a:lstStyle/>
          <a:p>
            <a:fld id="{48A603F5-A1F2-434A-87C5-73EFEB129166}" type="datetimeFigureOut">
              <a:rPr lang="pl-PL" smtClean="0"/>
              <a:t>2017-08-24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683290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p:cNvSpPr>
            <a:spLocks noGrp="1"/>
          </p:cNvSpPr>
          <p:nvPr>
            <p:ph type="dt" sz="half" idx="10"/>
          </p:nvPr>
        </p:nvSpPr>
        <p:spPr/>
        <p:txBody>
          <a:bodyPr/>
          <a:lstStyle/>
          <a:p>
            <a:fld id="{48A603F5-A1F2-434A-87C5-73EFEB129166}" type="datetimeFigureOut">
              <a:rPr lang="pl-PL" smtClean="0"/>
              <a:t>2017-08-24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3862685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l-PL"/>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603F5-A1F2-434A-87C5-73EFEB129166}" type="datetimeFigureOut">
              <a:rPr lang="pl-PL" smtClean="0"/>
              <a:t>2017-08-24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3061631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Date Placeholder 4"/>
          <p:cNvSpPr>
            <a:spLocks noGrp="1"/>
          </p:cNvSpPr>
          <p:nvPr>
            <p:ph type="dt" sz="half" idx="10"/>
          </p:nvPr>
        </p:nvSpPr>
        <p:spPr/>
        <p:txBody>
          <a:bodyPr/>
          <a:lstStyle/>
          <a:p>
            <a:fld id="{48A603F5-A1F2-434A-87C5-73EFEB129166}" type="datetimeFigureOut">
              <a:rPr lang="pl-PL" smtClean="0"/>
              <a:t>2017-08-24</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1258938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pl-PL"/>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7" name="Date Placeholder 6"/>
          <p:cNvSpPr>
            <a:spLocks noGrp="1"/>
          </p:cNvSpPr>
          <p:nvPr>
            <p:ph type="dt" sz="half" idx="10"/>
          </p:nvPr>
        </p:nvSpPr>
        <p:spPr/>
        <p:txBody>
          <a:bodyPr/>
          <a:lstStyle/>
          <a:p>
            <a:fld id="{48A603F5-A1F2-434A-87C5-73EFEB129166}" type="datetimeFigureOut">
              <a:rPr lang="pl-PL" smtClean="0"/>
              <a:t>2017-08-24</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869718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Date Placeholder 2"/>
          <p:cNvSpPr>
            <a:spLocks noGrp="1"/>
          </p:cNvSpPr>
          <p:nvPr>
            <p:ph type="dt" sz="half" idx="10"/>
          </p:nvPr>
        </p:nvSpPr>
        <p:spPr/>
        <p:txBody>
          <a:bodyPr/>
          <a:lstStyle/>
          <a:p>
            <a:fld id="{48A603F5-A1F2-434A-87C5-73EFEB129166}" type="datetimeFigureOut">
              <a:rPr lang="pl-PL" smtClean="0"/>
              <a:t>2017-08-24</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4105407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603F5-A1F2-434A-87C5-73EFEB129166}" type="datetimeFigureOut">
              <a:rPr lang="pl-PL" smtClean="0"/>
              <a:t>2017-08-24</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3135820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l-PL"/>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603F5-A1F2-434A-87C5-73EFEB129166}" type="datetimeFigureOut">
              <a:rPr lang="pl-PL" smtClean="0"/>
              <a:t>2017-08-24</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2225749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l-PL"/>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603F5-A1F2-434A-87C5-73EFEB129166}" type="datetimeFigureOut">
              <a:rPr lang="pl-PL" smtClean="0"/>
              <a:t>2017-08-24</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2480706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l-PL"/>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A603F5-A1F2-434A-87C5-73EFEB129166}" type="datetimeFigureOut">
              <a:rPr lang="pl-PL" smtClean="0"/>
              <a:t>2017-08-24</a:t>
            </a:fld>
            <a:endParaRPr lang="pl-P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8561E-89CA-446F-A881-1FB152118E8E}" type="slidenum">
              <a:rPr lang="pl-PL" smtClean="0"/>
              <a:t>‹#›</a:t>
            </a:fld>
            <a:endParaRPr lang="pl-PL"/>
          </a:p>
        </p:txBody>
      </p:sp>
    </p:spTree>
    <p:extLst>
      <p:ext uri="{BB962C8B-B14F-4D97-AF65-F5344CB8AC3E}">
        <p14:creationId xmlns:p14="http://schemas.microsoft.com/office/powerpoint/2010/main" val="1664771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file:///C:\Users\bgolebio\AppData\Local\Docs\R4-1706845.zip" TargetMode="External"/><Relationship Id="rId2" Type="http://schemas.openxmlformats.org/officeDocument/2006/relationships/hyperlink" Target="file:///C:\Users\bgolebio\AppData\Local\Docs\R4-1706782.zip" TargetMode="External"/><Relationship Id="rId1" Type="http://schemas.openxmlformats.org/officeDocument/2006/relationships/slideLayout" Target="../slideLayouts/slideLayout2.xml"/><Relationship Id="rId4" Type="http://schemas.openxmlformats.org/officeDocument/2006/relationships/hyperlink" Target="file:///C:\Users\bgolebio\AppData\Local\Docs\R4-1707654.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サブタイトル 3"/>
          <p:cNvSpPr txBox="1">
            <a:spLocks noGrp="1"/>
          </p:cNvSpPr>
          <p:nvPr>
            <p:ph type="subTitle" idx="1"/>
          </p:nvPr>
        </p:nvSpPr>
        <p:spPr>
          <a:xfrm>
            <a:off x="194930" y="188987"/>
            <a:ext cx="4164419" cy="71917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t>3GPP TSG-RAN WG4 RAN4 #84</a:t>
            </a:r>
          </a:p>
          <a:p>
            <a:r>
              <a:rPr lang="en-GB" b="1" dirty="0"/>
              <a:t>Berlin, Germany, August 21</a:t>
            </a:r>
            <a:r>
              <a:rPr lang="en-GB" b="1" baseline="30000" dirty="0"/>
              <a:t>st</a:t>
            </a:r>
            <a:r>
              <a:rPr lang="en-GB" b="1" dirty="0"/>
              <a:t>-25</a:t>
            </a:r>
            <a:r>
              <a:rPr lang="en-GB" b="1" baseline="30000" dirty="0"/>
              <a:t>th</a:t>
            </a:r>
            <a:r>
              <a:rPr lang="en-GB" b="1" dirty="0"/>
              <a:t>, 2017</a:t>
            </a:r>
            <a:endParaRPr lang="en-US" b="1" i="1" dirty="0"/>
          </a:p>
        </p:txBody>
      </p:sp>
      <p:sp>
        <p:nvSpPr>
          <p:cNvPr id="5" name="TextBox 3"/>
          <p:cNvSpPr txBox="1"/>
          <p:nvPr/>
        </p:nvSpPr>
        <p:spPr>
          <a:xfrm>
            <a:off x="10460550" y="267218"/>
            <a:ext cx="1520687"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t>R4-1709081</a:t>
            </a:r>
          </a:p>
        </p:txBody>
      </p:sp>
      <p:sp>
        <p:nvSpPr>
          <p:cNvPr id="6" name="Title 1"/>
          <p:cNvSpPr>
            <a:spLocks noGrp="1"/>
          </p:cNvSpPr>
          <p:nvPr/>
        </p:nvSpPr>
        <p:spPr>
          <a:xfrm>
            <a:off x="1524000" y="1395228"/>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WF on upper limit for spurious emission for NR BS</a:t>
            </a:r>
          </a:p>
        </p:txBody>
      </p:sp>
      <p:sp>
        <p:nvSpPr>
          <p:cNvPr id="7" name="TextBox 3"/>
          <p:cNvSpPr txBox="1"/>
          <p:nvPr/>
        </p:nvSpPr>
        <p:spPr>
          <a:xfrm>
            <a:off x="1694121" y="4725805"/>
            <a:ext cx="8973879"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Nokia, Nokia Shanghai Bell, NTT Docomo, Ericsson, Huawei</a:t>
            </a:r>
          </a:p>
        </p:txBody>
      </p:sp>
    </p:spTree>
    <p:extLst>
      <p:ext uri="{BB962C8B-B14F-4D97-AF65-F5344CB8AC3E}">
        <p14:creationId xmlns:p14="http://schemas.microsoft.com/office/powerpoint/2010/main" val="3708646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3453" y="-276116"/>
            <a:ext cx="4672263" cy="1325563"/>
          </a:xfrm>
        </p:spPr>
        <p:txBody>
          <a:bodyPr/>
          <a:lstStyle/>
          <a:p>
            <a:r>
              <a:rPr lang="en-US" dirty="0"/>
              <a:t>Background (1)</a:t>
            </a:r>
            <a:endParaRPr lang="pl-PL" dirty="0"/>
          </a:p>
        </p:txBody>
      </p:sp>
      <p:sp>
        <p:nvSpPr>
          <p:cNvPr id="3" name="Content Placeholder 2"/>
          <p:cNvSpPr>
            <a:spLocks noGrp="1"/>
          </p:cNvSpPr>
          <p:nvPr>
            <p:ph idx="1"/>
          </p:nvPr>
        </p:nvSpPr>
        <p:spPr>
          <a:xfrm>
            <a:off x="455428" y="1049447"/>
            <a:ext cx="10515600" cy="5605995"/>
          </a:xfrm>
        </p:spPr>
        <p:txBody>
          <a:bodyPr>
            <a:normAutofit fontScale="92500" lnSpcReduction="10000"/>
          </a:bodyPr>
          <a:lstStyle/>
          <a:p>
            <a:pPr marL="0" indent="0">
              <a:buNone/>
            </a:pPr>
            <a:r>
              <a:rPr lang="en-US" dirty="0"/>
              <a:t>Following agreement [1] was done during RAN4#82bis meeting:</a:t>
            </a:r>
          </a:p>
          <a:p>
            <a:pPr marL="0" indent="0">
              <a:buNone/>
            </a:pPr>
            <a:r>
              <a:rPr lang="en-US" sz="1700" i="1" dirty="0"/>
              <a:t>1. Limit the upper frequency below 100 GHz in the core specification as proposed in table 1. Value is FFS, reasonable test system complexity and uncertainties need to be considered while setting the requirement.</a:t>
            </a:r>
            <a:endParaRPr lang="pl-PL" sz="1700" i="1" dirty="0"/>
          </a:p>
          <a:p>
            <a:pPr marL="0" indent="0">
              <a:buNone/>
            </a:pPr>
            <a:endParaRPr lang="en-US" dirty="0"/>
          </a:p>
          <a:p>
            <a:endParaRPr lang="en-US" dirty="0"/>
          </a:p>
          <a:p>
            <a:endParaRPr lang="en-US" dirty="0"/>
          </a:p>
          <a:p>
            <a:endParaRPr lang="en-US" dirty="0"/>
          </a:p>
          <a:p>
            <a:pPr marL="0" indent="0">
              <a:buNone/>
            </a:pPr>
            <a:r>
              <a:rPr lang="en-US" sz="1700" i="1" dirty="0"/>
              <a:t>2. BS Spurious emission for NR BS&gt;6 GHz as proposed in Table 2:</a:t>
            </a:r>
            <a:endParaRPr lang="pl-PL" sz="1700" i="1" dirty="0"/>
          </a:p>
          <a:p>
            <a:endParaRPr lang="en-US" sz="1700" i="1" dirty="0"/>
          </a:p>
          <a:p>
            <a:endParaRPr lang="en-US" dirty="0"/>
          </a:p>
          <a:p>
            <a:endParaRPr lang="en-US" dirty="0"/>
          </a:p>
          <a:p>
            <a:endParaRPr lang="en-US" dirty="0"/>
          </a:p>
          <a:p>
            <a:endParaRPr lang="en-US" dirty="0"/>
          </a:p>
          <a:p>
            <a:pPr marL="0" indent="0">
              <a:buNone/>
            </a:pPr>
            <a:r>
              <a:rPr lang="en-US" sz="1800" dirty="0">
                <a:solidFill>
                  <a:srgbClr val="0070C0"/>
                </a:solidFill>
              </a:rPr>
              <a:t>[1] R4-1704003, “On spurious emission for NR BS”, Nokia, Alcatel-Lucent Shanghai Bell</a:t>
            </a:r>
          </a:p>
          <a:p>
            <a:pPr marL="0" indent="0">
              <a:buNone/>
            </a:pPr>
            <a:endParaRPr lang="pl-PL" sz="1800" dirty="0">
              <a:solidFill>
                <a:srgbClr val="0070C0"/>
              </a:solidFill>
            </a:endParaRPr>
          </a:p>
          <a:p>
            <a:pPr marL="0" indent="0">
              <a:buNone/>
            </a:pPr>
            <a:endParaRPr lang="pl-PL" dirty="0"/>
          </a:p>
        </p:txBody>
      </p:sp>
      <p:graphicFrame>
        <p:nvGraphicFramePr>
          <p:cNvPr id="15" name="Table 14">
            <a:extLst>
              <a:ext uri="{FF2B5EF4-FFF2-40B4-BE49-F238E27FC236}">
                <a16:creationId xmlns:a16="http://schemas.microsoft.com/office/drawing/2014/main" id="{C0A3C608-A7AF-42D7-94CC-FAD973DCDFAD}"/>
              </a:ext>
            </a:extLst>
          </p:cNvPr>
          <p:cNvGraphicFramePr>
            <a:graphicFrameLocks noGrp="1"/>
          </p:cNvGraphicFramePr>
          <p:nvPr>
            <p:extLst>
              <p:ext uri="{D42A27DB-BD31-4B8C-83A1-F6EECF244321}">
                <p14:modId xmlns:p14="http://schemas.microsoft.com/office/powerpoint/2010/main" val="4058200590"/>
              </p:ext>
            </p:extLst>
          </p:nvPr>
        </p:nvGraphicFramePr>
        <p:xfrm>
          <a:off x="3173112" y="2239277"/>
          <a:ext cx="5759450" cy="1451421"/>
        </p:xfrm>
        <a:graphic>
          <a:graphicData uri="http://schemas.openxmlformats.org/drawingml/2006/table">
            <a:tbl>
              <a:tblPr>
                <a:tableStyleId>{5940675A-B579-460E-94D1-54222C63F5DA}</a:tableStyleId>
              </a:tblPr>
              <a:tblGrid>
                <a:gridCol w="1260475">
                  <a:extLst>
                    <a:ext uri="{9D8B030D-6E8A-4147-A177-3AD203B41FA5}">
                      <a16:colId xmlns:a16="http://schemas.microsoft.com/office/drawing/2014/main" val="61339649"/>
                    </a:ext>
                  </a:extLst>
                </a:gridCol>
                <a:gridCol w="1260475">
                  <a:extLst>
                    <a:ext uri="{9D8B030D-6E8A-4147-A177-3AD203B41FA5}">
                      <a16:colId xmlns:a16="http://schemas.microsoft.com/office/drawing/2014/main" val="1415443725"/>
                    </a:ext>
                  </a:extLst>
                </a:gridCol>
                <a:gridCol w="3238500">
                  <a:extLst>
                    <a:ext uri="{9D8B030D-6E8A-4147-A177-3AD203B41FA5}">
                      <a16:colId xmlns:a16="http://schemas.microsoft.com/office/drawing/2014/main" val="2149254656"/>
                    </a:ext>
                  </a:extLst>
                </a:gridCol>
              </a:tblGrid>
              <a:tr h="0">
                <a:tc>
                  <a:txBody>
                    <a:bodyPr/>
                    <a:lstStyle/>
                    <a:p>
                      <a:pPr algn="ctr" fontAlgn="base" hangingPunct="0">
                        <a:lnSpc>
                          <a:spcPct val="107000"/>
                        </a:lnSpc>
                        <a:spcBef>
                          <a:spcPts val="400"/>
                        </a:spcBef>
                        <a:spcAft>
                          <a:spcPts val="400"/>
                        </a:spcAft>
                        <a:tabLst>
                          <a:tab pos="180340" algn="l"/>
                          <a:tab pos="540385" algn="l"/>
                          <a:tab pos="900430" algn="l"/>
                          <a:tab pos="1260475" algn="l"/>
                          <a:tab pos="1620520" algn="l"/>
                          <a:tab pos="1980565" algn="l"/>
                          <a:tab pos="2340610" algn="l"/>
                        </a:tabLst>
                      </a:pPr>
                      <a:r>
                        <a:rPr lang="en-US" sz="1100">
                          <a:effectLst/>
                        </a:rPr>
                        <a:t>Fundamental </a:t>
                      </a:r>
                      <a:br>
                        <a:rPr lang="en-US" sz="1100">
                          <a:effectLst/>
                        </a:rPr>
                      </a:br>
                      <a:r>
                        <a:rPr lang="en-US" sz="1100">
                          <a:effectLst/>
                        </a:rPr>
                        <a:t>frequency range</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fontAlgn="base" hangingPunct="0">
                        <a:lnSpc>
                          <a:spcPct val="107000"/>
                        </a:lnSpc>
                        <a:spcBef>
                          <a:spcPts val="400"/>
                        </a:spcBef>
                        <a:spcAft>
                          <a:spcPts val="400"/>
                        </a:spcAft>
                        <a:tabLst>
                          <a:tab pos="180340" algn="l"/>
                          <a:tab pos="540385" algn="l"/>
                          <a:tab pos="900430" algn="l"/>
                          <a:tab pos="1260475" algn="l"/>
                          <a:tab pos="1620520" algn="l"/>
                          <a:tab pos="1980565" algn="l"/>
                          <a:tab pos="2340610" algn="l"/>
                        </a:tabLst>
                      </a:pPr>
                      <a:r>
                        <a:rPr lang="en-US" sz="1100">
                          <a:effectLst/>
                        </a:rPr>
                        <a:t>Frequency range for measurements</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pl-PL"/>
                    </a:p>
                  </a:txBody>
                  <a:tcPr/>
                </a:tc>
                <a:extLst>
                  <a:ext uri="{0D108BD9-81ED-4DB2-BD59-A6C34878D82A}">
                    <a16:rowId xmlns:a16="http://schemas.microsoft.com/office/drawing/2014/main" val="279433076"/>
                  </a:ext>
                </a:extLst>
              </a:tr>
              <a:tr h="0">
                <a:tc>
                  <a:txBody>
                    <a:bodyPr/>
                    <a:lstStyle/>
                    <a:p>
                      <a:pPr algn="ctr" fontAlgn="base" hangingPunct="0">
                        <a:lnSpc>
                          <a:spcPct val="107000"/>
                        </a:lnSpc>
                        <a:spcBef>
                          <a:spcPts val="400"/>
                        </a:spcBef>
                        <a:spcAft>
                          <a:spcPts val="400"/>
                        </a:spcAft>
                        <a:tabLst>
                          <a:tab pos="180340" algn="l"/>
                          <a:tab pos="540385" algn="l"/>
                          <a:tab pos="900430" algn="l"/>
                          <a:tab pos="1260475" algn="l"/>
                          <a:tab pos="1620520" algn="l"/>
                          <a:tab pos="1980565" algn="l"/>
                          <a:tab pos="2340610" algn="l"/>
                        </a:tabLst>
                      </a:pPr>
                      <a:r>
                        <a:rPr lang="en-US" sz="1100">
                          <a:effectLst/>
                        </a:rPr>
                        <a:t> </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400"/>
                        </a:spcBef>
                        <a:spcAft>
                          <a:spcPts val="400"/>
                        </a:spcAft>
                        <a:tabLst>
                          <a:tab pos="180340" algn="l"/>
                          <a:tab pos="540385" algn="l"/>
                          <a:tab pos="900430" algn="l"/>
                          <a:tab pos="1260475" algn="l"/>
                          <a:tab pos="1620520" algn="l"/>
                          <a:tab pos="1980565" algn="l"/>
                          <a:tab pos="2340610" algn="l"/>
                        </a:tabLst>
                      </a:pPr>
                      <a:r>
                        <a:rPr lang="en-US" sz="1100">
                          <a:effectLst/>
                        </a:rPr>
                        <a:t>Lower limit</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400"/>
                        </a:spcBef>
                        <a:spcAft>
                          <a:spcPts val="400"/>
                        </a:spcAft>
                        <a:tabLst>
                          <a:tab pos="180340" algn="l"/>
                          <a:tab pos="540385" algn="l"/>
                          <a:tab pos="900430" algn="l"/>
                          <a:tab pos="1260475" algn="l"/>
                          <a:tab pos="1620520" algn="l"/>
                          <a:tab pos="1980565" algn="l"/>
                          <a:tab pos="2340610" algn="l"/>
                        </a:tabLst>
                      </a:pPr>
                      <a:r>
                        <a:rPr lang="en-US" sz="1100" dirty="0">
                          <a:effectLst/>
                        </a:rPr>
                        <a:t>Upper limit</a:t>
                      </a:r>
                      <a:br>
                        <a:rPr lang="en-US" sz="1100" dirty="0">
                          <a:effectLst/>
                        </a:rPr>
                      </a:br>
                      <a:r>
                        <a:rPr lang="en-US" sz="1100" dirty="0">
                          <a:effectLst/>
                        </a:rPr>
                        <a:t>(The test should </a:t>
                      </a:r>
                      <a:r>
                        <a:rPr lang="en-US" sz="1200" dirty="0">
                          <a:effectLst/>
                        </a:rPr>
                        <a:t>include</a:t>
                      </a:r>
                      <a:r>
                        <a:rPr lang="en-US" sz="1100" dirty="0">
                          <a:effectLst/>
                        </a:rPr>
                        <a:t> the entire harmonic</a:t>
                      </a:r>
                      <a:br>
                        <a:rPr lang="en-US" sz="1100" dirty="0">
                          <a:effectLst/>
                        </a:rPr>
                      </a:br>
                      <a:r>
                        <a:rPr lang="en-US" sz="1100" dirty="0">
                          <a:effectLst/>
                        </a:rPr>
                        <a:t>band and not be truncated at the precise</a:t>
                      </a:r>
                      <a:br>
                        <a:rPr lang="en-US" sz="1100" dirty="0">
                          <a:effectLst/>
                        </a:rPr>
                      </a:br>
                      <a:r>
                        <a:rPr lang="en-US" sz="1100" dirty="0">
                          <a:effectLst/>
                        </a:rPr>
                        <a:t>upper frequency limit stated)</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21776796"/>
                  </a:ext>
                </a:extLst>
              </a:tr>
              <a:tr h="0">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a:effectLst/>
                        </a:rPr>
                        <a:t>6 GHz-13 GHz</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a:effectLst/>
                        </a:rPr>
                        <a:t>30 MHz</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a:effectLst/>
                        </a:rPr>
                        <a:t>26 GHz</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08210711"/>
                  </a:ext>
                </a:extLst>
              </a:tr>
              <a:tr h="0">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a:effectLst/>
                        </a:rPr>
                        <a:t>13 GHz-[FFS] GHz</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dirty="0">
                          <a:effectLst/>
                        </a:rPr>
                        <a:t>30 MHz</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dirty="0">
                          <a:effectLst/>
                        </a:rPr>
                        <a:t>2nd harmonic</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49661857"/>
                  </a:ext>
                </a:extLst>
              </a:tr>
            </a:tbl>
          </a:graphicData>
        </a:graphic>
      </p:graphicFrame>
      <p:sp>
        <p:nvSpPr>
          <p:cNvPr id="16" name="Rectangle 4">
            <a:extLst>
              <a:ext uri="{FF2B5EF4-FFF2-40B4-BE49-F238E27FC236}">
                <a16:creationId xmlns:a16="http://schemas.microsoft.com/office/drawing/2014/main" id="{C4168266-2FC2-4DCF-BE7B-02F7F03CAB7A}"/>
              </a:ext>
            </a:extLst>
          </p:cNvPr>
          <p:cNvSpPr>
            <a:spLocks noChangeArrowheads="1"/>
          </p:cNvSpPr>
          <p:nvPr/>
        </p:nvSpPr>
        <p:spPr bwMode="auto">
          <a:xfrm>
            <a:off x="3443905" y="1941955"/>
            <a:ext cx="5145673"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1pPr>
            <a:lvl2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2pPr>
            <a:lvl3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3pPr>
            <a:lvl4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4pPr>
            <a:lvl5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5pPr>
            <a:lvl6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6pPr>
            <a:lvl7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7pPr>
            <a:lvl8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8pPr>
            <a:lvl9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180975" algn="l"/>
                <a:tab pos="539750" algn="l"/>
                <a:tab pos="900113" algn="l"/>
                <a:tab pos="1260475" algn="l"/>
                <a:tab pos="1620838" algn="l"/>
                <a:tab pos="1981200" algn="l"/>
                <a:tab pos="2339975" algn="l"/>
              </a:tabLst>
            </a:pPr>
            <a:r>
              <a:rPr kumimoji="0" lang="en-US" altLang="zh-CN" sz="140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Table 1: Spurious emissions frequency range for NR BS &gt;6 GHz</a:t>
            </a:r>
            <a:endParaRPr kumimoji="0" lang="pl-PL" altLang="zh-CN" sz="120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80975" algn="l"/>
                <a:tab pos="539750" algn="l"/>
                <a:tab pos="900113" algn="l"/>
                <a:tab pos="1260475" algn="l"/>
                <a:tab pos="1620838" algn="l"/>
                <a:tab pos="1981200" algn="l"/>
                <a:tab pos="2339975" algn="l"/>
              </a:tabLst>
            </a:pPr>
            <a:endParaRPr kumimoji="0" lang="pl-PL" altLang="zh-CN" sz="3200" i="0" u="none" strike="noStrike" cap="none" normalizeH="0" baseline="0" dirty="0">
              <a:ln>
                <a:noFill/>
              </a:ln>
              <a:solidFill>
                <a:schemeClr val="tx1"/>
              </a:solidFill>
              <a:effectLst/>
              <a:latin typeface="Arial" panose="020B0604020202020204" pitchFamily="34" charset="0"/>
            </a:endParaRPr>
          </a:p>
        </p:txBody>
      </p:sp>
      <p:graphicFrame>
        <p:nvGraphicFramePr>
          <p:cNvPr id="17" name="Table 16">
            <a:extLst>
              <a:ext uri="{FF2B5EF4-FFF2-40B4-BE49-F238E27FC236}">
                <a16:creationId xmlns:a16="http://schemas.microsoft.com/office/drawing/2014/main" id="{30946130-7B83-4C96-B724-8EF4D35248C6}"/>
              </a:ext>
            </a:extLst>
          </p:cNvPr>
          <p:cNvGraphicFramePr>
            <a:graphicFrameLocks noGrp="1"/>
          </p:cNvGraphicFramePr>
          <p:nvPr>
            <p:extLst>
              <p:ext uri="{D42A27DB-BD31-4B8C-83A1-F6EECF244321}">
                <p14:modId xmlns:p14="http://schemas.microsoft.com/office/powerpoint/2010/main" val="945543823"/>
              </p:ext>
            </p:extLst>
          </p:nvPr>
        </p:nvGraphicFramePr>
        <p:xfrm>
          <a:off x="3396013" y="4431596"/>
          <a:ext cx="5145673" cy="1656611"/>
        </p:xfrm>
        <a:graphic>
          <a:graphicData uri="http://schemas.openxmlformats.org/drawingml/2006/table">
            <a:tbl>
              <a:tblPr firstRow="1" firstCol="1" bandRow="1" bandCol="1">
                <a:tableStyleId>{5940675A-B579-460E-94D1-54222C63F5DA}</a:tableStyleId>
              </a:tblPr>
              <a:tblGrid>
                <a:gridCol w="1443120">
                  <a:extLst>
                    <a:ext uri="{9D8B030D-6E8A-4147-A177-3AD203B41FA5}">
                      <a16:colId xmlns:a16="http://schemas.microsoft.com/office/drawing/2014/main" val="759353117"/>
                    </a:ext>
                  </a:extLst>
                </a:gridCol>
                <a:gridCol w="1246332">
                  <a:extLst>
                    <a:ext uri="{9D8B030D-6E8A-4147-A177-3AD203B41FA5}">
                      <a16:colId xmlns:a16="http://schemas.microsoft.com/office/drawing/2014/main" val="625863323"/>
                    </a:ext>
                  </a:extLst>
                </a:gridCol>
                <a:gridCol w="874619">
                  <a:extLst>
                    <a:ext uri="{9D8B030D-6E8A-4147-A177-3AD203B41FA5}">
                      <a16:colId xmlns:a16="http://schemas.microsoft.com/office/drawing/2014/main" val="4163375896"/>
                    </a:ext>
                  </a:extLst>
                </a:gridCol>
                <a:gridCol w="1581602">
                  <a:extLst>
                    <a:ext uri="{9D8B030D-6E8A-4147-A177-3AD203B41FA5}">
                      <a16:colId xmlns:a16="http://schemas.microsoft.com/office/drawing/2014/main" val="1121914223"/>
                    </a:ext>
                  </a:extLst>
                </a:gridCol>
              </a:tblGrid>
              <a:tr h="594166">
                <a:tc>
                  <a:txBody>
                    <a:bodyPr/>
                    <a:lstStyle/>
                    <a:p>
                      <a:pPr algn="ctr" fontAlgn="base" hangingPunct="0">
                        <a:lnSpc>
                          <a:spcPct val="107000"/>
                        </a:lnSpc>
                        <a:spcAft>
                          <a:spcPts val="0"/>
                        </a:spcAft>
                      </a:pPr>
                      <a:r>
                        <a:rPr lang="en-GB" sz="1050">
                          <a:effectLst/>
                        </a:rPr>
                        <a:t>Frequency range</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dirty="0">
                          <a:effectLst/>
                        </a:rPr>
                        <a:t>Maximum level</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dirty="0">
                          <a:effectLst/>
                        </a:rPr>
                        <a:t>Measurement Bandwidth</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a:effectLst/>
                        </a:rPr>
                        <a:t>Note</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30624832"/>
                  </a:ext>
                </a:extLst>
              </a:tr>
              <a:tr h="148542">
                <a:tc>
                  <a:txBody>
                    <a:bodyPr/>
                    <a:lstStyle/>
                    <a:p>
                      <a:pPr algn="ctr" fontAlgn="base" hangingPunct="0">
                        <a:lnSpc>
                          <a:spcPct val="107000"/>
                        </a:lnSpc>
                        <a:spcAft>
                          <a:spcPts val="0"/>
                        </a:spcAft>
                      </a:pPr>
                      <a:r>
                        <a:rPr lang="en-GB" sz="1050">
                          <a:effectLst/>
                        </a:rPr>
                        <a:t>30MHz ‑ 1GHz</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rowSpan="2">
                  <a:txBody>
                    <a:bodyPr/>
                    <a:lstStyle/>
                    <a:p>
                      <a:pPr algn="ctr" fontAlgn="base" hangingPunct="0">
                        <a:lnSpc>
                          <a:spcPct val="107000"/>
                        </a:lnSpc>
                        <a:spcAft>
                          <a:spcPts val="0"/>
                        </a:spcAft>
                      </a:pPr>
                      <a:r>
                        <a:rPr lang="en-GB" sz="1050">
                          <a:effectLst/>
                        </a:rPr>
                        <a:t>-13 dBm</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a:effectLst/>
                        </a:rPr>
                        <a:t>100 kHz</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a:effectLst/>
                        </a:rPr>
                        <a:t>Note 1</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80396098"/>
                  </a:ext>
                </a:extLst>
              </a:tr>
              <a:tr h="297083">
                <a:tc>
                  <a:txBody>
                    <a:bodyPr/>
                    <a:lstStyle/>
                    <a:p>
                      <a:pPr algn="ctr" fontAlgn="base" hangingPunct="0">
                        <a:lnSpc>
                          <a:spcPct val="107000"/>
                        </a:lnSpc>
                        <a:spcAft>
                          <a:spcPts val="0"/>
                        </a:spcAft>
                      </a:pPr>
                      <a:r>
                        <a:rPr lang="en-GB" sz="1050">
                          <a:effectLst/>
                        </a:rPr>
                        <a:t>1 GHz – [FFS] GHz</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vMerge="1">
                  <a:txBody>
                    <a:bodyPr/>
                    <a:lstStyle/>
                    <a:p>
                      <a:endParaRPr lang="pl-PL"/>
                    </a:p>
                  </a:txBody>
                  <a:tcPr/>
                </a:tc>
                <a:tc>
                  <a:txBody>
                    <a:bodyPr/>
                    <a:lstStyle/>
                    <a:p>
                      <a:pPr algn="ctr" fontAlgn="base" hangingPunct="0">
                        <a:lnSpc>
                          <a:spcPct val="107000"/>
                        </a:lnSpc>
                        <a:spcAft>
                          <a:spcPts val="0"/>
                        </a:spcAft>
                      </a:pPr>
                      <a:r>
                        <a:rPr lang="en-GB" sz="1050">
                          <a:effectLst/>
                        </a:rPr>
                        <a:t>1 MHz</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dirty="0">
                          <a:effectLst/>
                        </a:rPr>
                        <a:t>Note 2, Note 3</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53177877"/>
                  </a:ext>
                </a:extLst>
              </a:tr>
              <a:tr h="594166">
                <a:tc gridSpan="4">
                  <a:txBody>
                    <a:bodyPr/>
                    <a:lstStyle/>
                    <a:p>
                      <a:pPr marL="540385" indent="-540385" fontAlgn="base" hangingPunct="0">
                        <a:lnSpc>
                          <a:spcPct val="107000"/>
                        </a:lnSpc>
                        <a:spcAft>
                          <a:spcPts val="0"/>
                        </a:spcAft>
                      </a:pPr>
                      <a:r>
                        <a:rPr lang="en-GB" sz="1050" dirty="0">
                          <a:effectLst/>
                        </a:rPr>
                        <a:t>NOTE 1:	Bandwidth as in ITU-R SM.329 [4] , s4.1</a:t>
                      </a:r>
                      <a:endParaRPr lang="pl-PL" sz="1400" dirty="0">
                        <a:effectLst/>
                      </a:endParaRPr>
                    </a:p>
                    <a:p>
                      <a:pPr marL="540385" indent="-540385" fontAlgn="base" hangingPunct="0">
                        <a:lnSpc>
                          <a:spcPct val="107000"/>
                        </a:lnSpc>
                        <a:spcAft>
                          <a:spcPts val="0"/>
                        </a:spcAft>
                      </a:pPr>
                      <a:r>
                        <a:rPr lang="en-GB" sz="1050" dirty="0">
                          <a:effectLst/>
                        </a:rPr>
                        <a:t>NOTE 2:	Bandwidth as in ITU-R SM.329 [4] , s4.1. </a:t>
                      </a:r>
                      <a:endParaRPr lang="pl-PL" sz="1400" dirty="0">
                        <a:effectLst/>
                      </a:endParaRPr>
                    </a:p>
                    <a:p>
                      <a:pPr marL="540385" indent="-540385" fontAlgn="base" hangingPunct="0">
                        <a:lnSpc>
                          <a:spcPct val="107000"/>
                        </a:lnSpc>
                        <a:spcAft>
                          <a:spcPts val="0"/>
                        </a:spcAft>
                      </a:pPr>
                      <a:r>
                        <a:rPr lang="en-GB" sz="1050" dirty="0">
                          <a:effectLst/>
                        </a:rPr>
                        <a:t>NOTE 3:   Upper frequency limited by reasonable test system dynamic range </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2394332740"/>
                  </a:ext>
                </a:extLst>
              </a:tr>
            </a:tbl>
          </a:graphicData>
        </a:graphic>
      </p:graphicFrame>
      <p:sp>
        <p:nvSpPr>
          <p:cNvPr id="18" name="Rectangle 5">
            <a:extLst>
              <a:ext uri="{FF2B5EF4-FFF2-40B4-BE49-F238E27FC236}">
                <a16:creationId xmlns:a16="http://schemas.microsoft.com/office/drawing/2014/main" id="{DC1C56D9-8E5F-4D75-BB67-83EF7EBCCC62}"/>
              </a:ext>
            </a:extLst>
          </p:cNvPr>
          <p:cNvSpPr>
            <a:spLocks noChangeArrowheads="1"/>
          </p:cNvSpPr>
          <p:nvPr/>
        </p:nvSpPr>
        <p:spPr bwMode="auto">
          <a:xfrm>
            <a:off x="3443905" y="4067737"/>
            <a:ext cx="72882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tabLst>
                <a:tab pos="180975" algn="l"/>
                <a:tab pos="539750" algn="l"/>
                <a:tab pos="900113" algn="l"/>
                <a:tab pos="1260475" algn="l"/>
                <a:tab pos="1620838" algn="l"/>
                <a:tab pos="1981200" algn="l"/>
                <a:tab pos="2339975" algn="l"/>
              </a:tabLst>
            </a:pPr>
            <a:r>
              <a:rPr lang="en-US" altLang="zh-CN" sz="1400" dirty="0">
                <a:latin typeface="Calibri" panose="020F0502020204030204" pitchFamily="34" charset="0"/>
                <a:ea typeface="SimSun" panose="02010600030101010101" pitchFamily="2" charset="-122"/>
                <a:cs typeface="Times New Roman" panose="02020603050405020304" pitchFamily="18" charset="0"/>
              </a:rPr>
              <a:t>Table 2: BS Spurious emission limits for NR BS &gt;6 GHz</a:t>
            </a:r>
            <a:endParaRPr lang="pl-PL" altLang="zh-CN" sz="1400" dirty="0">
              <a:latin typeface="Calibri" panose="020F0502020204030204" pitchFamily="34"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l-PL"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4383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86D4FC8B-C8B4-4DB4-B0FB-E5E524CB8888}"/>
              </a:ext>
            </a:extLst>
          </p:cNvPr>
          <p:cNvSpPr>
            <a:spLocks noGrp="1"/>
          </p:cNvSpPr>
          <p:nvPr>
            <p:ph type="title"/>
          </p:nvPr>
        </p:nvSpPr>
        <p:spPr>
          <a:xfrm>
            <a:off x="4363453" y="-276116"/>
            <a:ext cx="4672263" cy="1325563"/>
          </a:xfrm>
        </p:spPr>
        <p:txBody>
          <a:bodyPr/>
          <a:lstStyle/>
          <a:p>
            <a:r>
              <a:rPr lang="en-US" dirty="0"/>
              <a:t>Background (2)</a:t>
            </a:r>
            <a:endParaRPr lang="pl-PL" dirty="0"/>
          </a:p>
        </p:txBody>
      </p:sp>
      <p:sp>
        <p:nvSpPr>
          <p:cNvPr id="18" name="Content Placeholder 2">
            <a:extLst>
              <a:ext uri="{FF2B5EF4-FFF2-40B4-BE49-F238E27FC236}">
                <a16:creationId xmlns:a16="http://schemas.microsoft.com/office/drawing/2014/main" id="{0BB5F7B1-9BB4-4CF4-AC20-D61D05C1E598}"/>
              </a:ext>
            </a:extLst>
          </p:cNvPr>
          <p:cNvSpPr>
            <a:spLocks noGrp="1"/>
          </p:cNvSpPr>
          <p:nvPr>
            <p:ph idx="1"/>
          </p:nvPr>
        </p:nvSpPr>
        <p:spPr>
          <a:xfrm>
            <a:off x="455428" y="1049447"/>
            <a:ext cx="10515600" cy="5605995"/>
          </a:xfrm>
        </p:spPr>
        <p:txBody>
          <a:bodyPr>
            <a:normAutofit/>
          </a:bodyPr>
          <a:lstStyle/>
          <a:p>
            <a:pPr marL="0" indent="0">
              <a:buNone/>
            </a:pPr>
            <a:r>
              <a:rPr lang="en-US" dirty="0"/>
              <a:t>Upper limit for spurious emission limit was discussed during RAN4 NR#2 and RAN4#84 meetings in [1] to [3]:</a:t>
            </a:r>
          </a:p>
          <a:p>
            <a:pPr marL="0" indent="0">
              <a:buNone/>
            </a:pPr>
            <a:endParaRPr lang="en-US" dirty="0"/>
          </a:p>
          <a:p>
            <a:pPr marL="0" indent="0">
              <a:buNone/>
            </a:pPr>
            <a:r>
              <a:rPr lang="en-US" sz="1800" dirty="0"/>
              <a:t>[1] </a:t>
            </a:r>
            <a:r>
              <a:rPr lang="en-GB" sz="2000" b="1" u="heavy" dirty="0">
                <a:hlinkClick r:id="rId2"/>
              </a:rPr>
              <a:t>R4-1706782</a:t>
            </a:r>
            <a:r>
              <a:rPr lang="en-GB" sz="2000" b="1" dirty="0"/>
              <a:t>	Upper limit for the spurious region for 28GHz band  </a:t>
            </a:r>
            <a:r>
              <a:rPr lang="en-GB" sz="2000" i="1" dirty="0"/>
              <a:t>Huawei, </a:t>
            </a:r>
            <a:r>
              <a:rPr lang="en-GB" sz="2000" i="1" dirty="0" err="1"/>
              <a:t>HiSilicon</a:t>
            </a:r>
            <a:endParaRPr lang="en-GB" sz="2000" i="1" dirty="0"/>
          </a:p>
          <a:p>
            <a:pPr marL="0" indent="0">
              <a:buNone/>
            </a:pPr>
            <a:r>
              <a:rPr lang="en-GB" sz="1800" dirty="0"/>
              <a:t>[2] </a:t>
            </a:r>
            <a:r>
              <a:rPr lang="en-GB" sz="2000" b="1" u="heavy" dirty="0">
                <a:hlinkClick r:id="rId3"/>
              </a:rPr>
              <a:t>R4-1706845</a:t>
            </a:r>
            <a:r>
              <a:rPr lang="en-GB" sz="2000" b="1" dirty="0"/>
              <a:t>	NR BS spurious emissions </a:t>
            </a:r>
            <a:r>
              <a:rPr lang="en-GB" sz="2000" i="1" dirty="0"/>
              <a:t>Nokia, Alcatel-Lucent Shanghai Bell</a:t>
            </a:r>
          </a:p>
          <a:p>
            <a:pPr marL="0" lvl="0" indent="0">
              <a:buNone/>
            </a:pPr>
            <a:r>
              <a:rPr lang="en-GB" sz="2000" dirty="0"/>
              <a:t>[3] </a:t>
            </a:r>
            <a:r>
              <a:rPr lang="en-GB" sz="2000" b="1" u="heavy" dirty="0">
                <a:hlinkClick r:id="rId4"/>
              </a:rPr>
              <a:t>R4-1707654</a:t>
            </a:r>
            <a:r>
              <a:rPr lang="en-GB" sz="2000" b="1" dirty="0"/>
              <a:t>	NR BS spurious emissions for </a:t>
            </a:r>
            <a:r>
              <a:rPr lang="en-GB" sz="2000" b="1" dirty="0" err="1"/>
              <a:t>mmWave</a:t>
            </a:r>
            <a:r>
              <a:rPr lang="en-GB" sz="2000" b="1" dirty="0"/>
              <a:t> </a:t>
            </a:r>
            <a:r>
              <a:rPr lang="en-GB" sz="2000" i="1" dirty="0">
                <a:solidFill>
                  <a:prstClr val="black"/>
                </a:solidFill>
              </a:rPr>
              <a:t>Nokia, Nokia Shanghai Bell</a:t>
            </a:r>
          </a:p>
          <a:p>
            <a:pPr marL="0" indent="0">
              <a:buNone/>
            </a:pPr>
            <a:endParaRPr lang="en-US" sz="700" dirty="0"/>
          </a:p>
          <a:p>
            <a:pPr marL="0" indent="0">
              <a:buNone/>
            </a:pPr>
            <a:endParaRPr lang="pl-PL" dirty="0"/>
          </a:p>
        </p:txBody>
      </p:sp>
    </p:spTree>
    <p:extLst>
      <p:ext uri="{BB962C8B-B14F-4D97-AF65-F5344CB8AC3E}">
        <p14:creationId xmlns:p14="http://schemas.microsoft.com/office/powerpoint/2010/main" val="1168013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195"/>
            <a:ext cx="11953103" cy="1446169"/>
          </a:xfrm>
        </p:spPr>
        <p:txBody>
          <a:bodyPr>
            <a:normAutofit/>
          </a:bodyPr>
          <a:lstStyle/>
          <a:p>
            <a:r>
              <a:rPr lang="en-US" sz="3200" dirty="0"/>
              <a:t>Way forward on upper limit for spurious emission for NR BS </a:t>
            </a:r>
            <a:r>
              <a:rPr lang="en-US" sz="3200" dirty="0">
                <a:solidFill>
                  <a:srgbClr val="FF0000"/>
                </a:solidFill>
              </a:rPr>
              <a:t>Range 2</a:t>
            </a:r>
            <a:r>
              <a:rPr lang="en-US" sz="3200" dirty="0"/>
              <a:t> (1)</a:t>
            </a:r>
            <a:endParaRPr lang="pl-PL" sz="3200" dirty="0"/>
          </a:p>
        </p:txBody>
      </p:sp>
      <p:sp>
        <p:nvSpPr>
          <p:cNvPr id="3" name="Content Placeholder 2"/>
          <p:cNvSpPr>
            <a:spLocks noGrp="1"/>
          </p:cNvSpPr>
          <p:nvPr>
            <p:ph idx="1"/>
          </p:nvPr>
        </p:nvSpPr>
        <p:spPr/>
        <p:txBody>
          <a:bodyPr/>
          <a:lstStyle/>
          <a:p>
            <a:endParaRPr lang="en-US" dirty="0"/>
          </a:p>
          <a:p>
            <a:endParaRPr lang="en-US" dirty="0"/>
          </a:p>
          <a:p>
            <a:endParaRPr lang="pl-PL" dirty="0"/>
          </a:p>
        </p:txBody>
      </p:sp>
      <p:sp>
        <p:nvSpPr>
          <p:cNvPr id="5" name="Content Placeholder 2">
            <a:extLst>
              <a:ext uri="{FF2B5EF4-FFF2-40B4-BE49-F238E27FC236}">
                <a16:creationId xmlns:a16="http://schemas.microsoft.com/office/drawing/2014/main" id="{60B7886C-BDE7-4AD0-991A-A99FBB03303D}"/>
              </a:ext>
            </a:extLst>
          </p:cNvPr>
          <p:cNvSpPr txBox="1">
            <a:spLocks/>
          </p:cNvSpPr>
          <p:nvPr/>
        </p:nvSpPr>
        <p:spPr>
          <a:xfrm>
            <a:off x="441156" y="1419974"/>
            <a:ext cx="11360983" cy="5101141"/>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dirty="0"/>
              <a:t>For </a:t>
            </a:r>
            <a:r>
              <a:rPr lang="en-US" sz="9600" dirty="0">
                <a:solidFill>
                  <a:srgbClr val="FF0000"/>
                </a:solidFill>
              </a:rPr>
              <a:t>TS 38.104 </a:t>
            </a:r>
            <a:r>
              <a:rPr lang="en-US" sz="9600" dirty="0"/>
              <a:t>core specification:</a:t>
            </a:r>
          </a:p>
          <a:p>
            <a:pPr marL="0" indent="0">
              <a:buNone/>
            </a:pPr>
            <a:r>
              <a:rPr lang="en-US" sz="9600" dirty="0"/>
              <a:t> - Upper limit of frequency range of spurious emission for NR Bands above 24 GHz is specified as 2</a:t>
            </a:r>
            <a:r>
              <a:rPr lang="en-US" sz="9600" baseline="30000" dirty="0"/>
              <a:t>nd</a:t>
            </a:r>
            <a:r>
              <a:rPr lang="en-US" sz="9600" dirty="0"/>
              <a:t> harmonics of the upper frequency edge of the DL operating band in GHz as shown in table:</a:t>
            </a:r>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r>
              <a:rPr lang="en-US" sz="7200" dirty="0"/>
              <a:t> </a:t>
            </a:r>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 </a:t>
            </a:r>
          </a:p>
          <a:p>
            <a:pPr marL="0" indent="0">
              <a:buFont typeface="Arial" panose="020B0604020202020204" pitchFamily="34" charset="0"/>
              <a:buNone/>
            </a:pPr>
            <a:endParaRPr lang="pl-PL" dirty="0"/>
          </a:p>
        </p:txBody>
      </p:sp>
      <p:graphicFrame>
        <p:nvGraphicFramePr>
          <p:cNvPr id="7" name="Table 6">
            <a:extLst>
              <a:ext uri="{FF2B5EF4-FFF2-40B4-BE49-F238E27FC236}">
                <a16:creationId xmlns:a16="http://schemas.microsoft.com/office/drawing/2014/main" id="{67769227-3507-4076-A044-83DD9AB59293}"/>
              </a:ext>
            </a:extLst>
          </p:cNvPr>
          <p:cNvGraphicFramePr>
            <a:graphicFrameLocks noGrp="1"/>
          </p:cNvGraphicFramePr>
          <p:nvPr>
            <p:extLst>
              <p:ext uri="{D42A27DB-BD31-4B8C-83A1-F6EECF244321}">
                <p14:modId xmlns:p14="http://schemas.microsoft.com/office/powerpoint/2010/main" val="1150685094"/>
              </p:ext>
            </p:extLst>
          </p:nvPr>
        </p:nvGraphicFramePr>
        <p:xfrm>
          <a:off x="1446028" y="2792445"/>
          <a:ext cx="8295541" cy="2849312"/>
        </p:xfrm>
        <a:graphic>
          <a:graphicData uri="http://schemas.openxmlformats.org/drawingml/2006/table">
            <a:tbl>
              <a:tblPr firstRow="1" firstCol="1" bandRow="1" bandCol="1">
                <a:tableStyleId>{5940675A-B579-460E-94D1-54222C63F5DA}</a:tableStyleId>
              </a:tblPr>
              <a:tblGrid>
                <a:gridCol w="3049227">
                  <a:extLst>
                    <a:ext uri="{9D8B030D-6E8A-4147-A177-3AD203B41FA5}">
                      <a16:colId xmlns:a16="http://schemas.microsoft.com/office/drawing/2014/main" val="3575476103"/>
                    </a:ext>
                  </a:extLst>
                </a:gridCol>
                <a:gridCol w="1765983">
                  <a:extLst>
                    <a:ext uri="{9D8B030D-6E8A-4147-A177-3AD203B41FA5}">
                      <a16:colId xmlns:a16="http://schemas.microsoft.com/office/drawing/2014/main" val="1185600504"/>
                    </a:ext>
                  </a:extLst>
                </a:gridCol>
                <a:gridCol w="1591373">
                  <a:extLst>
                    <a:ext uri="{9D8B030D-6E8A-4147-A177-3AD203B41FA5}">
                      <a16:colId xmlns:a16="http://schemas.microsoft.com/office/drawing/2014/main" val="1367840454"/>
                    </a:ext>
                  </a:extLst>
                </a:gridCol>
                <a:gridCol w="1888958">
                  <a:extLst>
                    <a:ext uri="{9D8B030D-6E8A-4147-A177-3AD203B41FA5}">
                      <a16:colId xmlns:a16="http://schemas.microsoft.com/office/drawing/2014/main" val="2849377051"/>
                    </a:ext>
                  </a:extLst>
                </a:gridCol>
              </a:tblGrid>
              <a:tr h="812047">
                <a:tc>
                  <a:txBody>
                    <a:bodyPr/>
                    <a:lstStyle/>
                    <a:p>
                      <a:pPr algn="ctr" hangingPunct="0">
                        <a:spcAft>
                          <a:spcPts val="0"/>
                        </a:spcAft>
                      </a:pPr>
                      <a:r>
                        <a:rPr lang="en-GB" sz="1800" dirty="0">
                          <a:solidFill>
                            <a:srgbClr val="FF0000"/>
                          </a:solidFill>
                          <a:effectLst/>
                        </a:rPr>
                        <a:t>Spurious</a:t>
                      </a:r>
                      <a:r>
                        <a:rPr lang="en-GB" sz="1800" baseline="0" dirty="0">
                          <a:solidFill>
                            <a:srgbClr val="FF0000"/>
                          </a:solidFill>
                          <a:effectLst/>
                        </a:rPr>
                        <a:t> </a:t>
                      </a:r>
                      <a:r>
                        <a:rPr lang="en-GB" sz="1800" baseline="0" dirty="0">
                          <a:effectLst/>
                        </a:rPr>
                        <a:t>f</a:t>
                      </a:r>
                      <a:r>
                        <a:rPr lang="en-GB" sz="1800" dirty="0">
                          <a:effectLst/>
                        </a:rPr>
                        <a:t>requency range</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Maximum level</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effectLst/>
                        </a:rPr>
                        <a:t>Measurement Bandwidth</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effectLst/>
                        </a:rPr>
                        <a:t>Note</a:t>
                      </a:r>
                      <a:endParaRPr lang="pl-PL"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4127696"/>
                  </a:ext>
                </a:extLst>
              </a:tr>
              <a:tr h="391345">
                <a:tc>
                  <a:txBody>
                    <a:bodyPr/>
                    <a:lstStyle/>
                    <a:p>
                      <a:pPr algn="ctr" hangingPunct="0">
                        <a:spcAft>
                          <a:spcPts val="0"/>
                        </a:spcAft>
                      </a:pPr>
                      <a:r>
                        <a:rPr lang="en-GB" sz="1800" dirty="0">
                          <a:effectLst/>
                        </a:rPr>
                        <a:t>30MHz ‑ 1GHz</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algn="ctr" hangingPunct="0">
                        <a:spcAft>
                          <a:spcPts val="0"/>
                        </a:spcAft>
                      </a:pPr>
                      <a:r>
                        <a:rPr lang="en-GB" sz="1800">
                          <a:effectLst/>
                        </a:rPr>
                        <a:t>-13 dBm</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100 kHz</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Note 1</a:t>
                      </a:r>
                      <a:endParaRPr lang="pl-PL"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29262707"/>
                  </a:ext>
                </a:extLst>
              </a:tr>
              <a:tr h="391345">
                <a:tc>
                  <a:txBody>
                    <a:bodyPr/>
                    <a:lstStyle/>
                    <a:p>
                      <a:pPr algn="ctr" hangingPunct="0">
                        <a:spcAft>
                          <a:spcPts val="0"/>
                        </a:spcAft>
                      </a:pPr>
                      <a:r>
                        <a:rPr lang="en-GB" sz="1800" dirty="0">
                          <a:effectLst/>
                        </a:rPr>
                        <a:t>1 GHz – </a:t>
                      </a:r>
                      <a:r>
                        <a:rPr lang="en-GB" sz="1800" kern="1200" dirty="0">
                          <a:solidFill>
                            <a:schemeClr val="tx1"/>
                          </a:solidFill>
                          <a:effectLst/>
                          <a:highlight>
                            <a:srgbClr val="FFFF00"/>
                          </a:highlight>
                          <a:latin typeface="+mn-lt"/>
                          <a:ea typeface="+mn-ea"/>
                          <a:cs typeface="+mn-cs"/>
                        </a:rPr>
                        <a:t>2</a:t>
                      </a:r>
                      <a:r>
                        <a:rPr lang="en-GB" sz="1800" kern="1200" baseline="30000" dirty="0">
                          <a:solidFill>
                            <a:schemeClr val="tx1"/>
                          </a:solidFill>
                          <a:effectLst/>
                          <a:highlight>
                            <a:srgbClr val="FFFF00"/>
                          </a:highlight>
                          <a:latin typeface="+mn-lt"/>
                          <a:ea typeface="+mn-ea"/>
                          <a:cs typeface="+mn-cs"/>
                        </a:rPr>
                        <a:t>nd</a:t>
                      </a:r>
                      <a:r>
                        <a:rPr lang="en-GB" sz="1800" kern="1200" dirty="0">
                          <a:solidFill>
                            <a:schemeClr val="tx1"/>
                          </a:solidFill>
                          <a:effectLst/>
                          <a:highlight>
                            <a:srgbClr val="FFFF00"/>
                          </a:highlight>
                          <a:latin typeface="+mn-lt"/>
                          <a:ea typeface="+mn-ea"/>
                          <a:cs typeface="+mn-cs"/>
                        </a:rPr>
                        <a:t>  harmonic of the upper frequency edge of the DL operating band in GHz</a:t>
                      </a:r>
                      <a:endParaRPr lang="pl-PL" sz="20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pl-PL"/>
                    </a:p>
                  </a:txBody>
                  <a:tcPr/>
                </a:tc>
                <a:tc>
                  <a:txBody>
                    <a:bodyPr/>
                    <a:lstStyle/>
                    <a:p>
                      <a:pPr algn="ctr" hangingPunct="0">
                        <a:spcAft>
                          <a:spcPts val="0"/>
                        </a:spcAft>
                      </a:pPr>
                      <a:r>
                        <a:rPr lang="en-GB" sz="1800" dirty="0">
                          <a:effectLst/>
                        </a:rPr>
                        <a:t>1 MHz</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solidFill>
                            <a:srgbClr val="FF0000"/>
                          </a:solidFill>
                          <a:effectLst/>
                        </a:rPr>
                        <a:t>Note</a:t>
                      </a:r>
                      <a:r>
                        <a:rPr lang="en-GB" sz="1800" baseline="0" dirty="0">
                          <a:solidFill>
                            <a:srgbClr val="FF0000"/>
                          </a:solidFill>
                          <a:effectLst/>
                        </a:rPr>
                        <a:t> 1, </a:t>
                      </a:r>
                      <a:r>
                        <a:rPr lang="en-GB" sz="1800" dirty="0">
                          <a:effectLst/>
                        </a:rPr>
                        <a:t>Note 2</a:t>
                      </a:r>
                      <a:endParaRPr lang="pl-PL"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76922409"/>
                  </a:ext>
                </a:extLst>
              </a:tr>
              <a:tr h="619075">
                <a:tc gridSpan="4">
                  <a:txBody>
                    <a:bodyPr/>
                    <a:lstStyle/>
                    <a:p>
                      <a:pPr marL="540385" indent="-540385" hangingPunct="0">
                        <a:spcAft>
                          <a:spcPts val="0"/>
                        </a:spcAft>
                      </a:pPr>
                      <a:r>
                        <a:rPr lang="en-GB" sz="1800" dirty="0">
                          <a:effectLst/>
                        </a:rPr>
                        <a:t>NOTE 1:	Bandwidth as in ITU-R SM.329 [2] , s4.1.</a:t>
                      </a:r>
                    </a:p>
                    <a:p>
                      <a:pPr hangingPunct="0"/>
                      <a:r>
                        <a:rPr lang="en-GB" sz="1800" kern="1200" dirty="0">
                          <a:solidFill>
                            <a:schemeClr val="tx1"/>
                          </a:solidFill>
                          <a:effectLst/>
                          <a:latin typeface="+mn-lt"/>
                          <a:ea typeface="+mn-ea"/>
                          <a:cs typeface="+mn-cs"/>
                        </a:rPr>
                        <a:t>NOTE 2:	</a:t>
                      </a:r>
                      <a:r>
                        <a:rPr lang="en-GB" sz="1800" strike="sngStrike" kern="1200" baseline="0" dirty="0">
                          <a:solidFill>
                            <a:schemeClr val="tx1"/>
                          </a:solidFill>
                          <a:effectLst/>
                          <a:latin typeface="+mn-lt"/>
                          <a:ea typeface="+mn-ea"/>
                          <a:cs typeface="+mn-cs"/>
                        </a:rPr>
                        <a:t>Bandwidth as in ITU-R SM.329 [2] , s4.1. </a:t>
                      </a:r>
                      <a:r>
                        <a:rPr lang="en-GB" sz="1800" kern="1200" dirty="0">
                          <a:solidFill>
                            <a:schemeClr val="tx1"/>
                          </a:solidFill>
                          <a:effectLst/>
                          <a:latin typeface="+mn-lt"/>
                          <a:ea typeface="+mn-ea"/>
                          <a:cs typeface="+mn-cs"/>
                        </a:rPr>
                        <a:t>Upper frequency as in ITU-R SM.329 [2] , s2.5 table 1. </a:t>
                      </a:r>
                      <a:endParaRPr lang="pl-PL" sz="1800" kern="1200" dirty="0">
                        <a:solidFill>
                          <a:schemeClr val="tx1"/>
                        </a:solidFill>
                        <a:effectLst/>
                        <a:latin typeface="+mn-lt"/>
                        <a:ea typeface="+mn-ea"/>
                        <a:cs typeface="+mn-cs"/>
                      </a:endParaRPr>
                    </a:p>
                  </a:txBody>
                  <a:tcPr marL="68580" marR="68580" marT="0" marB="0"/>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2256311028"/>
                  </a:ext>
                </a:extLst>
              </a:tr>
            </a:tbl>
          </a:graphicData>
        </a:graphic>
      </p:graphicFrame>
    </p:spTree>
    <p:extLst>
      <p:ext uri="{BB962C8B-B14F-4D97-AF65-F5344CB8AC3E}">
        <p14:creationId xmlns:p14="http://schemas.microsoft.com/office/powerpoint/2010/main" val="1715319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433"/>
            <a:ext cx="12645189" cy="1325563"/>
          </a:xfrm>
        </p:spPr>
        <p:txBody>
          <a:bodyPr>
            <a:normAutofit/>
          </a:bodyPr>
          <a:lstStyle/>
          <a:p>
            <a:r>
              <a:rPr lang="en-US" sz="3200" dirty="0"/>
              <a:t>Way forward on upper limit for spurious emission for NR BS </a:t>
            </a:r>
            <a:r>
              <a:rPr lang="en-US" sz="3200" dirty="0">
                <a:solidFill>
                  <a:srgbClr val="FF0000"/>
                </a:solidFill>
              </a:rPr>
              <a:t>Range 2</a:t>
            </a:r>
            <a:r>
              <a:rPr lang="en-US" sz="3200" dirty="0"/>
              <a:t> (2)</a:t>
            </a:r>
            <a:endParaRPr lang="pl-PL" sz="3200" dirty="0"/>
          </a:p>
        </p:txBody>
      </p:sp>
      <p:sp>
        <p:nvSpPr>
          <p:cNvPr id="3" name="Content Placeholder 2"/>
          <p:cNvSpPr>
            <a:spLocks noGrp="1"/>
          </p:cNvSpPr>
          <p:nvPr>
            <p:ph idx="1"/>
          </p:nvPr>
        </p:nvSpPr>
        <p:spPr/>
        <p:txBody>
          <a:bodyPr/>
          <a:lstStyle/>
          <a:p>
            <a:endParaRPr lang="en-US" dirty="0"/>
          </a:p>
          <a:p>
            <a:endParaRPr lang="en-US" dirty="0"/>
          </a:p>
          <a:p>
            <a:endParaRPr lang="pl-PL" dirty="0"/>
          </a:p>
        </p:txBody>
      </p:sp>
      <p:sp>
        <p:nvSpPr>
          <p:cNvPr id="5" name="Content Placeholder 2">
            <a:extLst>
              <a:ext uri="{FF2B5EF4-FFF2-40B4-BE49-F238E27FC236}">
                <a16:creationId xmlns:a16="http://schemas.microsoft.com/office/drawing/2014/main" id="{60B7886C-BDE7-4AD0-991A-A99FBB03303D}"/>
              </a:ext>
            </a:extLst>
          </p:cNvPr>
          <p:cNvSpPr txBox="1">
            <a:spLocks/>
          </p:cNvSpPr>
          <p:nvPr/>
        </p:nvSpPr>
        <p:spPr>
          <a:xfrm>
            <a:off x="441156" y="1032796"/>
            <a:ext cx="11286555" cy="5101141"/>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dirty="0"/>
              <a:t>For </a:t>
            </a:r>
            <a:r>
              <a:rPr lang="en-US" sz="9600" dirty="0">
                <a:solidFill>
                  <a:srgbClr val="FF0000"/>
                </a:solidFill>
              </a:rPr>
              <a:t>TS 38.141 </a:t>
            </a:r>
            <a:r>
              <a:rPr lang="en-US" sz="9600" dirty="0"/>
              <a:t>conformance specification:</a:t>
            </a:r>
          </a:p>
          <a:p>
            <a:pPr marL="0" indent="0">
              <a:buNone/>
            </a:pPr>
            <a:r>
              <a:rPr lang="en-US" sz="9600" dirty="0"/>
              <a:t> - Upper limit of frequency range of spurious emission for NR Bands above 24 GHz is specified as 2</a:t>
            </a:r>
            <a:r>
              <a:rPr lang="en-US" sz="9600" baseline="30000" dirty="0"/>
              <a:t>nd</a:t>
            </a:r>
            <a:r>
              <a:rPr lang="en-US" sz="9600" dirty="0"/>
              <a:t>  harmonic of the upper frequency edge of the DL operating band, but is limited to [TBD GHz] as shown in table:</a:t>
            </a: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r>
              <a:rPr lang="en-US" sz="7200" dirty="0"/>
              <a:t> </a:t>
            </a:r>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 </a:t>
            </a:r>
          </a:p>
          <a:p>
            <a:pPr marL="0" indent="0">
              <a:buFont typeface="Arial" panose="020B0604020202020204" pitchFamily="34" charset="0"/>
              <a:buNone/>
            </a:pPr>
            <a:endParaRPr lang="pl-PL" dirty="0"/>
          </a:p>
        </p:txBody>
      </p:sp>
      <p:graphicFrame>
        <p:nvGraphicFramePr>
          <p:cNvPr id="7" name="Table 6">
            <a:extLst>
              <a:ext uri="{FF2B5EF4-FFF2-40B4-BE49-F238E27FC236}">
                <a16:creationId xmlns:a16="http://schemas.microsoft.com/office/drawing/2014/main" id="{67769227-3507-4076-A044-83DD9AB59293}"/>
              </a:ext>
            </a:extLst>
          </p:cNvPr>
          <p:cNvGraphicFramePr>
            <a:graphicFrameLocks noGrp="1"/>
          </p:cNvGraphicFramePr>
          <p:nvPr>
            <p:extLst>
              <p:ext uri="{D42A27DB-BD31-4B8C-83A1-F6EECF244321}">
                <p14:modId xmlns:p14="http://schemas.microsoft.com/office/powerpoint/2010/main" val="3141479650"/>
              </p:ext>
            </p:extLst>
          </p:nvPr>
        </p:nvGraphicFramePr>
        <p:xfrm>
          <a:off x="1637414" y="2474211"/>
          <a:ext cx="8295541" cy="3154112"/>
        </p:xfrm>
        <a:graphic>
          <a:graphicData uri="http://schemas.openxmlformats.org/drawingml/2006/table">
            <a:tbl>
              <a:tblPr firstRow="1" firstCol="1" bandRow="1" bandCol="1">
                <a:tableStyleId>{5940675A-B579-460E-94D1-54222C63F5DA}</a:tableStyleId>
              </a:tblPr>
              <a:tblGrid>
                <a:gridCol w="3049227">
                  <a:extLst>
                    <a:ext uri="{9D8B030D-6E8A-4147-A177-3AD203B41FA5}">
                      <a16:colId xmlns:a16="http://schemas.microsoft.com/office/drawing/2014/main" val="3575476103"/>
                    </a:ext>
                  </a:extLst>
                </a:gridCol>
                <a:gridCol w="1765983">
                  <a:extLst>
                    <a:ext uri="{9D8B030D-6E8A-4147-A177-3AD203B41FA5}">
                      <a16:colId xmlns:a16="http://schemas.microsoft.com/office/drawing/2014/main" val="1185600504"/>
                    </a:ext>
                  </a:extLst>
                </a:gridCol>
                <a:gridCol w="1591373">
                  <a:extLst>
                    <a:ext uri="{9D8B030D-6E8A-4147-A177-3AD203B41FA5}">
                      <a16:colId xmlns:a16="http://schemas.microsoft.com/office/drawing/2014/main" val="1367840454"/>
                    </a:ext>
                  </a:extLst>
                </a:gridCol>
                <a:gridCol w="1888958">
                  <a:extLst>
                    <a:ext uri="{9D8B030D-6E8A-4147-A177-3AD203B41FA5}">
                      <a16:colId xmlns:a16="http://schemas.microsoft.com/office/drawing/2014/main" val="2849377051"/>
                    </a:ext>
                  </a:extLst>
                </a:gridCol>
              </a:tblGrid>
              <a:tr h="812047">
                <a:tc>
                  <a:txBody>
                    <a:bodyPr/>
                    <a:lstStyle/>
                    <a:p>
                      <a:pPr algn="ctr" hangingPunct="0">
                        <a:spcAft>
                          <a:spcPts val="0"/>
                        </a:spcAft>
                      </a:pPr>
                      <a:r>
                        <a:rPr lang="en-GB" sz="1800" dirty="0">
                          <a:solidFill>
                            <a:srgbClr val="FF0000"/>
                          </a:solidFill>
                          <a:effectLst/>
                        </a:rPr>
                        <a:t>Spurious </a:t>
                      </a:r>
                      <a:r>
                        <a:rPr lang="en-GB" sz="1800" dirty="0">
                          <a:effectLst/>
                        </a:rPr>
                        <a:t>frequency range</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effectLst/>
                        </a:rPr>
                        <a:t>Maximum level</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effectLst/>
                        </a:rPr>
                        <a:t>Measurement Bandwidth</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Note</a:t>
                      </a:r>
                      <a:endParaRPr lang="pl-PL"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4127696"/>
                  </a:ext>
                </a:extLst>
              </a:tr>
              <a:tr h="391345">
                <a:tc>
                  <a:txBody>
                    <a:bodyPr/>
                    <a:lstStyle/>
                    <a:p>
                      <a:pPr algn="ctr" hangingPunct="0">
                        <a:spcAft>
                          <a:spcPts val="0"/>
                        </a:spcAft>
                      </a:pPr>
                      <a:r>
                        <a:rPr lang="en-GB" sz="1800" dirty="0">
                          <a:effectLst/>
                        </a:rPr>
                        <a:t>30MHz ‑ 1GHz</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algn="ctr" hangingPunct="0">
                        <a:spcAft>
                          <a:spcPts val="0"/>
                        </a:spcAft>
                      </a:pPr>
                      <a:r>
                        <a:rPr lang="en-GB" sz="1800">
                          <a:effectLst/>
                        </a:rPr>
                        <a:t>-13 dBm</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100 kHz</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Note 1</a:t>
                      </a:r>
                      <a:endParaRPr lang="pl-PL"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29262707"/>
                  </a:ext>
                </a:extLst>
              </a:tr>
              <a:tr h="391345">
                <a:tc>
                  <a:txBody>
                    <a:bodyPr/>
                    <a:lstStyle/>
                    <a:p>
                      <a:pPr algn="ctr" hangingPunct="0">
                        <a:spcAft>
                          <a:spcPts val="0"/>
                        </a:spcAft>
                      </a:pPr>
                      <a:r>
                        <a:rPr lang="en-GB" sz="1800" dirty="0">
                          <a:effectLst/>
                        </a:rPr>
                        <a:t>1 GHz – </a:t>
                      </a:r>
                      <a:r>
                        <a:rPr lang="en-GB" sz="1800" dirty="0">
                          <a:effectLst/>
                          <a:highlight>
                            <a:srgbClr val="FFFF00"/>
                          </a:highlight>
                        </a:rPr>
                        <a:t>min(</a:t>
                      </a:r>
                      <a:r>
                        <a:rPr lang="en-GB" sz="1800" kern="1200" dirty="0">
                          <a:solidFill>
                            <a:schemeClr val="tx1"/>
                          </a:solidFill>
                          <a:effectLst/>
                          <a:highlight>
                            <a:srgbClr val="FFFF00"/>
                          </a:highlight>
                          <a:latin typeface="+mn-lt"/>
                          <a:ea typeface="+mn-ea"/>
                          <a:cs typeface="+mn-cs"/>
                        </a:rPr>
                        <a:t>2</a:t>
                      </a:r>
                      <a:r>
                        <a:rPr lang="en-GB" sz="1800" kern="1200" baseline="30000" dirty="0">
                          <a:solidFill>
                            <a:schemeClr val="tx1"/>
                          </a:solidFill>
                          <a:effectLst/>
                          <a:highlight>
                            <a:srgbClr val="FFFF00"/>
                          </a:highlight>
                          <a:latin typeface="+mn-lt"/>
                          <a:ea typeface="+mn-ea"/>
                          <a:cs typeface="+mn-cs"/>
                        </a:rPr>
                        <a:t>nd</a:t>
                      </a:r>
                      <a:r>
                        <a:rPr lang="en-GB" sz="1800" kern="1200" dirty="0">
                          <a:solidFill>
                            <a:schemeClr val="tx1"/>
                          </a:solidFill>
                          <a:effectLst/>
                          <a:highlight>
                            <a:srgbClr val="FFFF00"/>
                          </a:highlight>
                          <a:latin typeface="+mn-lt"/>
                          <a:ea typeface="+mn-ea"/>
                          <a:cs typeface="+mn-cs"/>
                        </a:rPr>
                        <a:t>  harmonic of the upper frequency edge of the DL operating band in GHz; [</a:t>
                      </a:r>
                      <a:r>
                        <a:rPr lang="en-US" sz="2000" kern="1200" dirty="0">
                          <a:solidFill>
                            <a:schemeClr val="tx1"/>
                          </a:solidFill>
                          <a:effectLst/>
                          <a:highlight>
                            <a:srgbClr val="FFFF00"/>
                          </a:highlight>
                          <a:latin typeface="+mn-lt"/>
                          <a:ea typeface="+mn-ea"/>
                          <a:cs typeface="+mn-cs"/>
                        </a:rPr>
                        <a:t>TBD GHz]</a:t>
                      </a:r>
                      <a:r>
                        <a:rPr lang="en-US" sz="2000" dirty="0">
                          <a:effectLst/>
                          <a:highlight>
                            <a:srgbClr val="FFFF00"/>
                          </a:highlight>
                        </a:rPr>
                        <a:t>) </a:t>
                      </a:r>
                      <a:endParaRPr lang="pl-PL" sz="20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pl-PL"/>
                    </a:p>
                  </a:txBody>
                  <a:tcPr/>
                </a:tc>
                <a:tc>
                  <a:txBody>
                    <a:bodyPr/>
                    <a:lstStyle/>
                    <a:p>
                      <a:pPr algn="ctr" hangingPunct="0">
                        <a:spcAft>
                          <a:spcPts val="0"/>
                        </a:spcAft>
                      </a:pPr>
                      <a:r>
                        <a:rPr lang="en-GB" sz="1800">
                          <a:effectLst/>
                        </a:rPr>
                        <a:t>1 MHz</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effectLst/>
                        </a:rPr>
                        <a:t>Note </a:t>
                      </a:r>
                      <a:r>
                        <a:rPr lang="en-GB" sz="1800" dirty="0">
                          <a:solidFill>
                            <a:srgbClr val="FF0000"/>
                          </a:solidFill>
                          <a:effectLst/>
                        </a:rPr>
                        <a:t>1, </a:t>
                      </a:r>
                      <a:r>
                        <a:rPr lang="en-GB" sz="1800" dirty="0">
                          <a:effectLst/>
                        </a:rPr>
                        <a:t>2</a:t>
                      </a:r>
                      <a:endParaRPr lang="pl-PL"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76922409"/>
                  </a:ext>
                </a:extLst>
              </a:tr>
              <a:tr h="619075">
                <a:tc gridSpan="4">
                  <a:txBody>
                    <a:bodyPr/>
                    <a:lstStyle/>
                    <a:p>
                      <a:pPr marL="540385" indent="-540385" hangingPunct="0">
                        <a:spcAft>
                          <a:spcPts val="0"/>
                        </a:spcAft>
                      </a:pPr>
                      <a:r>
                        <a:rPr lang="en-GB" sz="1800" dirty="0">
                          <a:effectLst/>
                        </a:rPr>
                        <a:t>NOTE 1:	Bandwidth as in ITU-R SM.329 [4] , s4.1</a:t>
                      </a:r>
                    </a:p>
                    <a:p>
                      <a:pPr hangingPunct="0"/>
                      <a:r>
                        <a:rPr lang="en-GB" sz="1800" kern="1200" dirty="0">
                          <a:solidFill>
                            <a:schemeClr val="tx1"/>
                          </a:solidFill>
                          <a:effectLst/>
                          <a:latin typeface="+mn-lt"/>
                          <a:ea typeface="+mn-ea"/>
                          <a:cs typeface="+mn-cs"/>
                        </a:rPr>
                        <a:t>NOTE 2:	</a:t>
                      </a:r>
                      <a:r>
                        <a:rPr lang="en-GB" sz="1800" strike="sngStrike" kern="1200" baseline="0" dirty="0">
                          <a:solidFill>
                            <a:schemeClr val="tx1"/>
                          </a:solidFill>
                          <a:effectLst/>
                          <a:latin typeface="+mn-lt"/>
                          <a:ea typeface="+mn-ea"/>
                          <a:cs typeface="+mn-cs"/>
                        </a:rPr>
                        <a:t>Bandwidth as in ITU-R SM.329 [2] , s4.1. </a:t>
                      </a:r>
                      <a:r>
                        <a:rPr lang="en-GB" sz="1800" kern="1200" dirty="0">
                          <a:solidFill>
                            <a:schemeClr val="tx1"/>
                          </a:solidFill>
                          <a:effectLst/>
                          <a:latin typeface="+mn-lt"/>
                          <a:ea typeface="+mn-ea"/>
                          <a:cs typeface="+mn-cs"/>
                        </a:rPr>
                        <a:t>Upper frequency as in ITU-R SM.329 [2] , s2.5 table 1</a:t>
                      </a:r>
                    </a:p>
                  </a:txBody>
                  <a:tcPr marL="68580" marR="68580" marT="0" marB="0"/>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2256311028"/>
                  </a:ext>
                </a:extLst>
              </a:tr>
            </a:tbl>
          </a:graphicData>
        </a:graphic>
      </p:graphicFrame>
    </p:spTree>
    <p:extLst>
      <p:ext uri="{BB962C8B-B14F-4D97-AF65-F5344CB8AC3E}">
        <p14:creationId xmlns:p14="http://schemas.microsoft.com/office/powerpoint/2010/main" val="36163535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2460</TotalTime>
  <Words>470</Words>
  <Application>Microsoft Office PowerPoint</Application>
  <PresentationFormat>Widescreen</PresentationFormat>
  <Paragraphs>108</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SimSun</vt:lpstr>
      <vt:lpstr>Arial</vt:lpstr>
      <vt:lpstr>Calibri</vt:lpstr>
      <vt:lpstr>Calibri Light</vt:lpstr>
      <vt:lpstr>等线</vt:lpstr>
      <vt:lpstr>Times New Roman</vt:lpstr>
      <vt:lpstr>Office Theme</vt:lpstr>
      <vt:lpstr>PowerPoint Presentation</vt:lpstr>
      <vt:lpstr>Background (1)</vt:lpstr>
      <vt:lpstr>Background (2)</vt:lpstr>
      <vt:lpstr>Way forward on upper limit for spurious emission for NR BS Range 2 (1)</vt:lpstr>
      <vt:lpstr>Way forward on upper limit for spurious emission for NR BS Range 2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Golebiowski, Bartlomiej (Nokia - PL/Wroclaw)</dc:creator>
  <cp:lastModifiedBy>Golebiowski, Bartlomiej (Nokia - PL/Wroclaw)</cp:lastModifiedBy>
  <cp:revision>46</cp:revision>
  <dcterms:created xsi:type="dcterms:W3CDTF">2017-05-17T10:09:55Z</dcterms:created>
  <dcterms:modified xsi:type="dcterms:W3CDTF">2017-08-24T16:40:16Z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1502956893</vt:lpwstr>
  </property>
</Properties>
</file>