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2" r:id="rId4"/>
    <p:sldId id="265" r:id="rId5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SimSun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SimSun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SimSun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SimSun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SimSun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SimSun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SimSun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SimSun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SimSun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1734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43FBBC-3A2E-435A-B76E-770F74A65CD6}" type="datetimeFigureOut">
              <a:rPr lang="zh-CN" altLang="en-US"/>
              <a:pPr>
                <a:defRPr/>
              </a:pPr>
              <a:t>2017/8/24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B28E70-AB29-4CEF-BA30-C8C8984E368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58765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CA3473-D9B2-4679-8500-22430687DF9C}" type="datetimeFigureOut">
              <a:rPr lang="zh-CN" altLang="en-US"/>
              <a:pPr>
                <a:defRPr/>
              </a:pPr>
              <a:t>2017/8/24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6BF041-4568-4E9D-965F-93D3EDCEA9B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25382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0006EE-339A-485C-9565-A0B80CE8C69B}" type="datetimeFigureOut">
              <a:rPr lang="zh-CN" altLang="en-US"/>
              <a:pPr>
                <a:defRPr/>
              </a:pPr>
              <a:t>2017/8/24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4F59E4-D262-4AFC-AFC7-0C2FCFDB6C1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67167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6F2C2C-7A7A-4CB9-A30A-B960D83726B1}" type="datetimeFigureOut">
              <a:rPr lang="zh-CN" altLang="en-US"/>
              <a:pPr>
                <a:defRPr/>
              </a:pPr>
              <a:t>2017/8/24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760E5D-4616-423D-8461-689D17A987F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26840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747444-32FC-4D99-A766-CA7898E6A3FC}" type="datetimeFigureOut">
              <a:rPr lang="zh-CN" altLang="en-US"/>
              <a:pPr>
                <a:defRPr/>
              </a:pPr>
              <a:t>2017/8/24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74E7DD-CAD4-474D-BCAC-82CE7A23C5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75815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0CB632-83B8-4CBA-ADED-093C38BC0D33}" type="datetimeFigureOut">
              <a:rPr lang="zh-CN" altLang="en-US"/>
              <a:pPr>
                <a:defRPr/>
              </a:pPr>
              <a:t>2017/8/24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776698-6261-413C-8ECA-084120A437A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2781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8F63D1-93F5-47E2-9397-121999AA861E}" type="datetimeFigureOut">
              <a:rPr lang="zh-CN" altLang="en-US"/>
              <a:pPr>
                <a:defRPr/>
              </a:pPr>
              <a:t>2017/8/24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33BA0E-C4EB-4509-AC3B-98334448A40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54396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5018CA-F5F8-412B-84FA-AAD683AD0375}" type="datetimeFigureOut">
              <a:rPr lang="zh-CN" altLang="en-US"/>
              <a:pPr>
                <a:defRPr/>
              </a:pPr>
              <a:t>2017/8/24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5F2BA2-1AEB-4166-9399-26C8CE923C9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3648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224D61-6342-4695-ABF6-3C03E0311C50}" type="datetimeFigureOut">
              <a:rPr lang="zh-CN" altLang="en-US"/>
              <a:pPr>
                <a:defRPr/>
              </a:pPr>
              <a:t>2017/8/24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7A563B-A400-429A-99C9-9236239C3FD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00205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699235-BB1C-45F3-A291-B7A995C5D657}" type="datetimeFigureOut">
              <a:rPr lang="zh-CN" altLang="en-US"/>
              <a:pPr>
                <a:defRPr/>
              </a:pPr>
              <a:t>2017/8/24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7C869B-C0B1-43CA-857A-340DE089596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07004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5BE657-35B0-4BE0-B6A3-A46BE24B5D7B}" type="datetimeFigureOut">
              <a:rPr lang="zh-CN" altLang="en-US"/>
              <a:pPr>
                <a:defRPr/>
              </a:pPr>
              <a:t>2017/8/24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3A8F47-187E-4C23-A772-70B1638C9C7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43435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714ECC4-6D39-4B71-A377-38827B8BD926}" type="datetimeFigureOut">
              <a:rPr lang="zh-CN" altLang="en-US"/>
              <a:pPr>
                <a:defRPr/>
              </a:pPr>
              <a:t>2017/8/24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632667D0-24E2-4B3A-8550-FAE984B24EF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anose="02010600030101010101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SimSun" panose="02010600030101010101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SimSun" panose="02010600030101010101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SimSun" panose="02010600030101010101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SimSun" panose="02010600030101010101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SimSun" panose="02010600030101010101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GB" dirty="0"/>
              <a:t>MIMO OTA TRMS </a:t>
            </a:r>
            <a:r>
              <a:rPr lang="en-GB" dirty="0" smtClean="0"/>
              <a:t>requirements proposal</a:t>
            </a:r>
            <a:endParaRPr lang="zh-CN" altLang="en-US" dirty="0" smtClean="0"/>
          </a:p>
        </p:txBody>
      </p:sp>
      <p:sp>
        <p:nvSpPr>
          <p:cNvPr id="2051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>
                <a:solidFill>
                  <a:srgbClr val="898989"/>
                </a:solidFill>
              </a:rPr>
              <a:t>Intel</a:t>
            </a:r>
            <a:endParaRPr lang="zh-CN" altLang="en-US" dirty="0">
              <a:solidFill>
                <a:srgbClr val="898989"/>
              </a:solidFill>
            </a:endParaRPr>
          </a:p>
        </p:txBody>
      </p:sp>
      <p:sp>
        <p:nvSpPr>
          <p:cNvPr id="2052" name="テキスト ボックス 3"/>
          <p:cNvSpPr txBox="1">
            <a:spLocks noChangeArrowheads="1"/>
          </p:cNvSpPr>
          <p:nvPr/>
        </p:nvSpPr>
        <p:spPr bwMode="auto">
          <a:xfrm>
            <a:off x="107950" y="188913"/>
            <a:ext cx="488473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ja-JP" sz="1800" b="1" dirty="0">
                <a:ea typeface="MS PGothic" panose="020B0600070205080204" pitchFamily="50" charset="-128"/>
              </a:rPr>
              <a:t>3GPP TSG-RAN WG4 Meeting #</a:t>
            </a:r>
            <a:r>
              <a:rPr lang="en-GB" altLang="ja-JP" sz="1800" b="1" dirty="0" smtClean="0">
                <a:ea typeface="MS PGothic" panose="020B0600070205080204" pitchFamily="50" charset="-128"/>
              </a:rPr>
              <a:t>84</a:t>
            </a:r>
            <a:endParaRPr lang="en-GB" altLang="ja-JP" sz="1800" b="1" dirty="0">
              <a:ea typeface="MS PGothic" panose="020B0600070205080204" pitchFamily="50" charset="-128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b="1" dirty="0">
                <a:ea typeface="MS PGothic" panose="020B0600070205080204" pitchFamily="50" charset="-128"/>
              </a:rPr>
              <a:t>Berlin, Germany, 21 - 25 August, 2017</a:t>
            </a:r>
            <a:endParaRPr lang="en-GB" altLang="ja-JP" sz="1800" b="1" dirty="0">
              <a:ea typeface="MS PGothic" panose="020B0600070205080204" pitchFamily="50" charset="-128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ja-JP" sz="1800" b="1" dirty="0">
                <a:ea typeface="MS PGothic" panose="020B0600070205080204" pitchFamily="50" charset="-128"/>
              </a:rPr>
              <a:t>Agenda item:	</a:t>
            </a:r>
            <a:r>
              <a:rPr lang="en-GB" altLang="ja-JP" sz="1800" b="1" dirty="0" smtClean="0">
                <a:ea typeface="MS PGothic" panose="020B0600070205080204" pitchFamily="50" charset="-128"/>
              </a:rPr>
              <a:t>7.2.1.2</a:t>
            </a:r>
            <a:endParaRPr lang="en-GB" altLang="ja-JP" sz="1800" b="1" dirty="0">
              <a:ea typeface="MS PGothic" panose="020B0600070205080204" pitchFamily="50" charset="-128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ja-JP" sz="1800" b="1" dirty="0">
                <a:ea typeface="MS PGothic" panose="020B0600070205080204" pitchFamily="50" charset="-128"/>
              </a:rPr>
              <a:t>Document for:	Approval</a:t>
            </a:r>
            <a:endParaRPr lang="ja-JP" altLang="ja-JP" sz="1800" dirty="0">
              <a:ea typeface="MS PGothic" panose="020B0600070205080204" pitchFamily="50" charset="-128"/>
            </a:endParaRPr>
          </a:p>
        </p:txBody>
      </p:sp>
      <p:sp>
        <p:nvSpPr>
          <p:cNvPr id="2053" name="正方形/長方形 4"/>
          <p:cNvSpPr>
            <a:spLocks noChangeArrowheads="1"/>
          </p:cNvSpPr>
          <p:nvPr/>
        </p:nvSpPr>
        <p:spPr bwMode="auto">
          <a:xfrm>
            <a:off x="5897563" y="188913"/>
            <a:ext cx="30670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sz="1800" b="1" dirty="0" smtClean="0">
                <a:ea typeface="MS PGothic" panose="020B0600070205080204" pitchFamily="50" charset="-128"/>
              </a:rPr>
              <a:t>R4-</a:t>
            </a:r>
            <a:r>
              <a:rPr lang="en-US" sz="1800" b="1" dirty="0" smtClean="0"/>
              <a:t>1709060</a:t>
            </a:r>
            <a:endParaRPr lang="en-US" altLang="ja-JP" sz="1800" b="1" dirty="0">
              <a:ea typeface="MS PGothic" panose="020B0600070205080204" pitchFamily="50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/>
              <a:t>Background</a:t>
            </a:r>
            <a:endParaRPr lang="zh-CN" altLang="en-US" dirty="0" smtClean="0"/>
          </a:p>
        </p:txBody>
      </p:sp>
      <p:sp>
        <p:nvSpPr>
          <p:cNvPr id="3075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spcAft>
                <a:spcPts val="24"/>
              </a:spcAft>
            </a:pPr>
            <a:r>
              <a:rPr lang="en-US" altLang="zh-CN" sz="2000" dirty="0"/>
              <a:t>The MIMO OTA requirements framework was approved during the last MIMO OTA Ad-hoc [R4-1706413];</a:t>
            </a:r>
          </a:p>
          <a:p>
            <a:pPr eaLnBrk="1" hangingPunct="1">
              <a:defRPr/>
            </a:pPr>
            <a:r>
              <a:rPr lang="en-US" altLang="zh-CN" sz="2000" dirty="0"/>
              <a:t>This is the last meeting in MIMO WI extension, the aim is to finalize the requirements for PS1;</a:t>
            </a:r>
          </a:p>
          <a:p>
            <a:pPr eaLnBrk="1" hangingPunct="1">
              <a:defRPr/>
            </a:pPr>
            <a:endParaRPr lang="en-US" altLang="zh-CN" sz="2000" dirty="0" smtClean="0"/>
          </a:p>
          <a:p>
            <a:pPr eaLnBrk="1" hangingPunct="1">
              <a:defRPr/>
            </a:pPr>
            <a:endParaRPr lang="en-US" altLang="zh-CN" sz="2000" dirty="0" smtClean="0"/>
          </a:p>
          <a:p>
            <a:pPr eaLnBrk="1" hangingPunct="1">
              <a:defRPr/>
            </a:pPr>
            <a:endParaRPr lang="en-US" altLang="zh-CN" sz="2000" dirty="0" smtClean="0"/>
          </a:p>
          <a:p>
            <a:pPr eaLnBrk="1" hangingPunct="1">
              <a:defRPr/>
            </a:pPr>
            <a:endParaRPr lang="en-US" altLang="zh-CN" sz="2000" dirty="0" smtClean="0"/>
          </a:p>
          <a:p>
            <a:pPr eaLnBrk="1" hangingPunct="1">
              <a:defRPr/>
            </a:pPr>
            <a:endParaRPr lang="en-US" altLang="zh-CN" sz="2000" dirty="0" smtClean="0"/>
          </a:p>
          <a:p>
            <a:pPr eaLnBrk="1" hangingPunct="1">
              <a:defRPr/>
            </a:pPr>
            <a:endParaRPr lang="en-US" altLang="zh-CN" sz="2000" dirty="0" smtClean="0"/>
          </a:p>
          <a:p>
            <a:pPr eaLnBrk="1" hangingPunct="1">
              <a:defRPr/>
            </a:pPr>
            <a:endParaRPr lang="en-US" altLang="zh-CN" sz="2000" dirty="0" smtClean="0"/>
          </a:p>
          <a:p>
            <a:pPr eaLnBrk="1" hangingPunct="1">
              <a:defRPr/>
            </a:pPr>
            <a:endParaRPr lang="en-US" altLang="zh-CN" sz="2000" dirty="0" smtClean="0"/>
          </a:p>
          <a:p>
            <a:pPr marL="0" indent="0" eaLnBrk="1" hangingPunct="1">
              <a:buFont typeface="Arial" panose="020B0604020202020204" pitchFamily="34" charset="0"/>
              <a:buNone/>
              <a:defRPr/>
            </a:pPr>
            <a:endParaRPr lang="en-US" altLang="zh-CN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/>
              <a:t>Proposals</a:t>
            </a:r>
            <a:endParaRPr lang="zh-CN" altLang="en-US" dirty="0" smtClean="0"/>
          </a:p>
        </p:txBody>
      </p:sp>
      <p:sp>
        <p:nvSpPr>
          <p:cNvPr id="3075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3052935"/>
          </a:xfrm>
        </p:spPr>
        <p:txBody>
          <a:bodyPr/>
          <a:lstStyle/>
          <a:p>
            <a:pPr marL="457200" indent="-457200" eaLnBrk="1" hangingPunct="1">
              <a:buFont typeface="+mj-lt"/>
              <a:buAutoNum type="arabicPeriod"/>
              <a:defRPr/>
            </a:pPr>
            <a:r>
              <a:rPr lang="en-US" altLang="zh-CN" sz="2000" dirty="0" smtClean="0"/>
              <a:t>Augment the performance requirements definition based on JBPR</a:t>
            </a:r>
          </a:p>
          <a:p>
            <a:pPr marL="457200" indent="-457200" eaLnBrk="1" hangingPunct="1">
              <a:buFont typeface="+mj-lt"/>
              <a:buAutoNum type="arabicPeriod"/>
              <a:defRPr/>
            </a:pPr>
            <a:r>
              <a:rPr lang="en-US" altLang="zh-CN" sz="2000" dirty="0" smtClean="0"/>
              <a:t>The </a:t>
            </a:r>
            <a:r>
              <a:rPr lang="en-US" altLang="zh-CN" sz="2000" dirty="0" smtClean="0"/>
              <a:t>defined TRMS requirement should </a:t>
            </a:r>
            <a:r>
              <a:rPr lang="en-US" altLang="zh-CN" sz="2000" dirty="0"/>
              <a:t>only be applied for 2x2 </a:t>
            </a:r>
            <a:r>
              <a:rPr lang="en-US" altLang="zh-CN" sz="2000" dirty="0" smtClean="0"/>
              <a:t>MIMO 2rx devices, </a:t>
            </a:r>
            <a:r>
              <a:rPr lang="en-US" altLang="zh-CN" sz="2000" dirty="0"/>
              <a:t>not for </a:t>
            </a:r>
            <a:r>
              <a:rPr lang="en-US" altLang="zh-CN" sz="2000" dirty="0" smtClean="0"/>
              <a:t>4rx device although </a:t>
            </a:r>
            <a:r>
              <a:rPr lang="en-US" altLang="zh-CN" sz="2000" dirty="0"/>
              <a:t>it </a:t>
            </a:r>
            <a:r>
              <a:rPr lang="en-US" altLang="zh-CN" sz="2000" dirty="0" smtClean="0"/>
              <a:t>can be 2x2 capable, due to the difference in the architecture </a:t>
            </a:r>
            <a:r>
              <a:rPr lang="en-US" altLang="zh-CN" sz="2000" dirty="0"/>
              <a:t>design, measurement method availability and </a:t>
            </a:r>
            <a:r>
              <a:rPr lang="en-US" altLang="zh-CN" sz="2000" dirty="0" smtClean="0"/>
              <a:t>due to the lack of data that can isolate the </a:t>
            </a:r>
            <a:r>
              <a:rPr lang="en-US" altLang="zh-CN" sz="2000" dirty="0"/>
              <a:t>4rx UE </a:t>
            </a:r>
            <a:r>
              <a:rPr lang="en-US" altLang="zh-CN" sz="2000" dirty="0" smtClean="0"/>
              <a:t>capability.</a:t>
            </a:r>
          </a:p>
          <a:p>
            <a:pPr marL="457200" indent="-457200" eaLnBrk="1" hangingPunct="1">
              <a:buFont typeface="+mj-lt"/>
              <a:buAutoNum type="arabicPeriod"/>
              <a:defRPr/>
            </a:pPr>
            <a:r>
              <a:rPr lang="en-US" sz="2000" dirty="0" smtClean="0"/>
              <a:t>Because </a:t>
            </a:r>
            <a:r>
              <a:rPr lang="en-US" sz="2000" dirty="0"/>
              <a:t>the B5 and B13 data sets are incomplete, the full picture of the B5/B19 and B13 performance is not </a:t>
            </a:r>
            <a:r>
              <a:rPr lang="en-US" sz="2000" dirty="0" smtClean="0"/>
              <a:t>available. Therefore, we propose to exclude low bands. </a:t>
            </a:r>
            <a:endParaRPr lang="en-US" altLang="zh-CN" sz="2000" dirty="0" smtClean="0"/>
          </a:p>
          <a:p>
            <a:pPr marL="457200" indent="-457200" eaLnBrk="1" hangingPunct="1">
              <a:buFont typeface="+mj-lt"/>
              <a:buAutoNum type="arabicPeriod"/>
              <a:defRPr/>
            </a:pPr>
            <a:r>
              <a:rPr lang="en-US" altLang="zh-CN" sz="2000" dirty="0" smtClean="0"/>
              <a:t>Proposed </a:t>
            </a:r>
            <a:r>
              <a:rPr lang="en-US" altLang="zh-CN" sz="2000" dirty="0"/>
              <a:t>limit values </a:t>
            </a:r>
            <a:r>
              <a:rPr lang="en-US" altLang="zh-CN" sz="2000" dirty="0" smtClean="0"/>
              <a:t>case </a:t>
            </a:r>
            <a:r>
              <a:rPr lang="en-US" altLang="zh-CN" sz="2000" dirty="0"/>
              <a:t>are as follows:</a:t>
            </a:r>
          </a:p>
          <a:p>
            <a:pPr marL="457200" indent="-457200" eaLnBrk="1" hangingPunct="1">
              <a:buFont typeface="+mj-lt"/>
              <a:buAutoNum type="arabicPeriod"/>
              <a:defRPr/>
            </a:pPr>
            <a:endParaRPr lang="en-US" altLang="zh-CN" sz="2000" dirty="0"/>
          </a:p>
          <a:p>
            <a:pPr eaLnBrk="1" hangingPunct="1">
              <a:defRPr/>
            </a:pPr>
            <a:endParaRPr lang="en-US" altLang="zh-CN" sz="2000" dirty="0" smtClean="0"/>
          </a:p>
          <a:p>
            <a:pPr eaLnBrk="1" hangingPunct="1">
              <a:defRPr/>
            </a:pPr>
            <a:endParaRPr lang="en-US" altLang="zh-CN" sz="2000" dirty="0" smtClean="0"/>
          </a:p>
          <a:p>
            <a:pPr eaLnBrk="1" hangingPunct="1">
              <a:defRPr/>
            </a:pPr>
            <a:endParaRPr lang="en-US" altLang="zh-CN" sz="2000" dirty="0" smtClean="0"/>
          </a:p>
          <a:p>
            <a:pPr eaLnBrk="1" hangingPunct="1">
              <a:defRPr/>
            </a:pPr>
            <a:endParaRPr lang="en-US" altLang="zh-CN" sz="2000" dirty="0" smtClean="0"/>
          </a:p>
          <a:p>
            <a:pPr eaLnBrk="1" hangingPunct="1">
              <a:defRPr/>
            </a:pPr>
            <a:endParaRPr lang="en-US" altLang="zh-CN" sz="2000" dirty="0" smtClean="0"/>
          </a:p>
          <a:p>
            <a:pPr eaLnBrk="1" hangingPunct="1">
              <a:defRPr/>
            </a:pPr>
            <a:endParaRPr lang="en-US" altLang="zh-CN" sz="2000" dirty="0" smtClean="0"/>
          </a:p>
          <a:p>
            <a:pPr eaLnBrk="1" hangingPunct="1">
              <a:defRPr/>
            </a:pPr>
            <a:endParaRPr lang="en-US" altLang="zh-CN" sz="2000" dirty="0" smtClean="0"/>
          </a:p>
          <a:p>
            <a:pPr marL="0" indent="0" eaLnBrk="1" hangingPunct="1">
              <a:buFont typeface="Arial" panose="020B0604020202020204" pitchFamily="34" charset="0"/>
              <a:buNone/>
              <a:defRPr/>
            </a:pPr>
            <a:endParaRPr lang="en-US" altLang="zh-CN" sz="2000" dirty="0" smtClean="0"/>
          </a:p>
        </p:txBody>
      </p:sp>
    </p:spTree>
    <p:extLst>
      <p:ext uri="{BB962C8B-B14F-4D97-AF65-F5344CB8AC3E}">
        <p14:creationId xmlns:p14="http://schemas.microsoft.com/office/powerpoint/2010/main" val="4111721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Limits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74882691"/>
              </p:ext>
            </p:extLst>
          </p:nvPr>
        </p:nvGraphicFramePr>
        <p:xfrm>
          <a:off x="1619672" y="1426149"/>
          <a:ext cx="5689600" cy="3333750"/>
        </p:xfrm>
        <a:graphic>
          <a:graphicData uri="http://schemas.openxmlformats.org/drawingml/2006/table">
            <a:tbl>
              <a:tblPr/>
              <a:tblGrid>
                <a:gridCol w="711200"/>
                <a:gridCol w="711200"/>
                <a:gridCol w="711200"/>
                <a:gridCol w="711200"/>
                <a:gridCol w="711200"/>
                <a:gridCol w="711200"/>
                <a:gridCol w="711200"/>
                <a:gridCol w="711200"/>
              </a:tblGrid>
              <a:tr h="238125">
                <a:tc gridSpan="8"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Bands and requirement to evaluate [example]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90500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Bands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90500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Include band in JBPF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90500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DL Fc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1842.5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2140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2655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2593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90500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UL Fc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1747.5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1950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2535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2593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90500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Proposed TRMS_70 limits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-93.0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-93.0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-91.0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-95.5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90500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Proposed TRMS_95 limits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-91.0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-91.0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-89.0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-93.5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90500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Desired passing rate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90500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Unacceptable passing rate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38125">
                <a:tc gridSpan="8"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Requirement passing rate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B3 pass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B1 pass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B7 pass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B41 pass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All pass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FF"/>
                    </a:solidFill>
                  </a:tcPr>
                </a:tc>
              </a:tr>
              <a:tr h="190500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Passing TRMS_70 rate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88%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89%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90500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Passing TRMS_95 rate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88%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90500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Passing TRMS 70&amp;95 rate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88%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90500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Number of DUTs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90500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019294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2645</TotalTime>
  <Words>292</Words>
  <Application>Microsoft Office PowerPoint</Application>
  <PresentationFormat>On-screen Show (4:3)</PresentationFormat>
  <Paragraphs>126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MS PGothic</vt:lpstr>
      <vt:lpstr>SimSun</vt:lpstr>
      <vt:lpstr>SimSun</vt:lpstr>
      <vt:lpstr>Arial</vt:lpstr>
      <vt:lpstr>Calibri</vt:lpstr>
      <vt:lpstr>Office 主题</vt:lpstr>
      <vt:lpstr>MIMO OTA TRMS requirements proposal</vt:lpstr>
      <vt:lpstr>Background</vt:lpstr>
      <vt:lpstr>Proposals</vt:lpstr>
      <vt:lpstr>Proposed Limits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On flexible duplex distance</dc:title>
  <dc:creator>Daixizeng</dc:creator>
  <cp:lastModifiedBy>Fortes Lopez, Jose M</cp:lastModifiedBy>
  <cp:revision>121</cp:revision>
  <dcterms:created xsi:type="dcterms:W3CDTF">2017-01-19T01:36:37Z</dcterms:created>
  <dcterms:modified xsi:type="dcterms:W3CDTF">2017-08-24T17:26:21Z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(2)vV5ftdTS5RcX96+kZ6pTBjwa7ieTnwb3C+kvrtwr2sQugPH23rbzt9b0n51KIaj9jeB26HBy_x000d_
d5OmlXRrvxkHOMEWsizNO7r50iQureQlGsrhtG/RR93hrFkBVod24gDA3cO3YK/i27EVv5De_x000d_
28CB3i1PMW1NS15uLwyuUJf8F42sZx4eCIVspJRqcuxtiVD6EB+S1+I+WJfWqzvuqj7PxbTk_x000d_
aK0GQby2m9is77pNBp</vt:lpwstr>
  </property>
  <property fmtid="{D5CDD505-2E9C-101B-9397-08002B2CF9AE}" pid="3" name="_2015_ms_pID_7253431">
    <vt:lpwstr>Y/d36+iOTEpLhkROBkvc0qL+uOSEndAsSE14QTdiS7p3GgbBYNdYhq_x000d_
7w8+pQjRefTX3cDMXNI+RpKuVAZuJ3tONhYufRzmDEvX2ODkX7Jwfp0t9RynHD8+boyusZGM_x000d_
FYehZRu4GyLzHSlHkWwjXX2jW2AXt4rfg6ClXZbYvfkueAk+AoxIMZYFXizrcpZc9UFXuMVP_x000d_
ETCn/UMmyjZnB8/B</vt:lpwstr>
  </property>
  <property fmtid="{D5CDD505-2E9C-101B-9397-08002B2CF9AE}" pid="4" name="_2015_ms_pID_725343_00">
    <vt:lpwstr>_2015_ms_pID_725343</vt:lpwstr>
  </property>
  <property fmtid="{D5CDD505-2E9C-101B-9397-08002B2CF9AE}" pid="5" name="_2015_ms_pID_7253431_00">
    <vt:lpwstr>_2015_ms_pID_7253431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1486634701</vt:lpwstr>
  </property>
  <property fmtid="{D5CDD505-2E9C-101B-9397-08002B2CF9AE}" pid="10" name="_AdHocReviewCycleID">
    <vt:i4>-2074203130</vt:i4>
  </property>
  <property fmtid="{D5CDD505-2E9C-101B-9397-08002B2CF9AE}" pid="11" name="_NewReviewCycle">
    <vt:lpwstr/>
  </property>
  <property fmtid="{D5CDD505-2E9C-101B-9397-08002B2CF9AE}" pid="12" name="_EmailSubject">
    <vt:lpwstr>draft R4-1702503</vt:lpwstr>
  </property>
  <property fmtid="{D5CDD505-2E9C-101B-9397-08002B2CF9AE}" pid="13" name="_AuthorEmail">
    <vt:lpwstr>vgheorgh@qti.qualcomm.com</vt:lpwstr>
  </property>
  <property fmtid="{D5CDD505-2E9C-101B-9397-08002B2CF9AE}" pid="14" name="_AuthorEmailDisplayName">
    <vt:lpwstr>Gheorghiu, Valentin</vt:lpwstr>
  </property>
</Properties>
</file>