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1" autoAdjust="0"/>
    <p:restoredTop sz="94660"/>
  </p:normalViewPr>
  <p:slideViewPr>
    <p:cSldViewPr snapToGrid="0">
      <p:cViewPr varScale="1">
        <p:scale>
          <a:sx n="67" d="100"/>
          <a:sy n="67" d="100"/>
        </p:scale>
        <p:origin x="46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2A0D6-E99B-4F69-A5C9-BDA1CD7F3529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AD0F3-E20A-4F38-A718-D19CF5E778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0686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2A0D6-E99B-4F69-A5C9-BDA1CD7F3529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AD0F3-E20A-4F38-A718-D19CF5E778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00855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2A0D6-E99B-4F69-A5C9-BDA1CD7F3529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AD0F3-E20A-4F38-A718-D19CF5E778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7125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2A0D6-E99B-4F69-A5C9-BDA1CD7F3529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AD0F3-E20A-4F38-A718-D19CF5E778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78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2A0D6-E99B-4F69-A5C9-BDA1CD7F3529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AD0F3-E20A-4F38-A718-D19CF5E778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42286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2A0D6-E99B-4F69-A5C9-BDA1CD7F3529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AD0F3-E20A-4F38-A718-D19CF5E778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86890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2A0D6-E99B-4F69-A5C9-BDA1CD7F3529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AD0F3-E20A-4F38-A718-D19CF5E778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02089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2A0D6-E99B-4F69-A5C9-BDA1CD7F3529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AD0F3-E20A-4F38-A718-D19CF5E778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10390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2A0D6-E99B-4F69-A5C9-BDA1CD7F3529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AD0F3-E20A-4F38-A718-D19CF5E778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01276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2A0D6-E99B-4F69-A5C9-BDA1CD7F3529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AD0F3-E20A-4F38-A718-D19CF5E778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57483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2A0D6-E99B-4F69-A5C9-BDA1CD7F3529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AD0F3-E20A-4F38-A718-D19CF5E778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67638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12A0D6-E99B-4F69-A5C9-BDA1CD7F3529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8AD0F3-E20A-4F38-A718-D19CF5E778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25637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Way forward on SI acquisition time improvement for </a:t>
            </a:r>
            <a:r>
              <a:rPr lang="en-US" dirty="0" err="1"/>
              <a:t>eFeMTC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Ericsson</a:t>
            </a:r>
          </a:p>
        </p:txBody>
      </p:sp>
      <p:sp>
        <p:nvSpPr>
          <p:cNvPr id="4" name="正方形/長方形 6"/>
          <p:cNvSpPr>
            <a:spLocks noChangeArrowheads="1"/>
          </p:cNvSpPr>
          <p:nvPr/>
        </p:nvSpPr>
        <p:spPr bwMode="auto">
          <a:xfrm>
            <a:off x="251619" y="152400"/>
            <a:ext cx="5383212" cy="823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3GPP TSG-RAN WG4 Meeting #84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Berlin, Germany, 21 - 25, August, 2017</a:t>
            </a:r>
            <a:endParaRPr kumimoji="1" lang="en-GB" altLang="ja-JP" sz="2000" dirty="0">
              <a:latin typeface="Arial" charset="0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5" name="正方形/長方形 5"/>
          <p:cNvSpPr>
            <a:spLocks noChangeArrowheads="1"/>
          </p:cNvSpPr>
          <p:nvPr/>
        </p:nvSpPr>
        <p:spPr bwMode="auto">
          <a:xfrm>
            <a:off x="9239535" y="223837"/>
            <a:ext cx="2506882" cy="52322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800">
                <a:ea typeface="Batang" pitchFamily="18" charset="-127"/>
                <a:cs typeface="Times New Roman" pitchFamily="18" charset="0"/>
              </a:rPr>
              <a:t>R4-1709004</a:t>
            </a:r>
            <a:endParaRPr lang="en-GB" altLang="zh-CN" sz="2000" dirty="0">
              <a:solidFill>
                <a:srgbClr val="FF0000"/>
              </a:solidFill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99271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RAN2 is discussing the SI accumulation across the SI modification window, given by multiplication of DRX cycle (</a:t>
            </a:r>
            <a:r>
              <a:rPr lang="en-US" i="1" dirty="0" err="1"/>
              <a:t>defaultPagingCycle</a:t>
            </a:r>
            <a:r>
              <a:rPr lang="en-US" dirty="0"/>
              <a:t>) and coefficient (</a:t>
            </a:r>
            <a:r>
              <a:rPr lang="en-US" i="1" dirty="0" err="1"/>
              <a:t>modificationPeriodCoeff</a:t>
            </a:r>
            <a:r>
              <a:rPr lang="en-US" dirty="0"/>
              <a:t>). </a:t>
            </a:r>
          </a:p>
          <a:p>
            <a:r>
              <a:rPr lang="en-US" dirty="0"/>
              <a:t>However, RAN2 has already confirmed that UE can accumulate SI across the SI window [1]:</a:t>
            </a:r>
          </a:p>
          <a:p>
            <a:pPr lvl="1"/>
            <a:r>
              <a:rPr lang="en-US" i="1" dirty="0"/>
              <a:t>RAN2 confirms that the repetitions SIB1-BR and SIB1-NB can be accumulated using the same SIB1 scheduling information during the modification period associated with each SIB1 (which is 5.12 sec for BL/EC UEs and 40.96 sec for NB-</a:t>
            </a:r>
            <a:r>
              <a:rPr lang="en-US" i="1" dirty="0" err="1"/>
              <a:t>IoT</a:t>
            </a:r>
            <a:r>
              <a:rPr lang="en-US" i="1" dirty="0"/>
              <a:t> UEs).</a:t>
            </a:r>
          </a:p>
          <a:p>
            <a:pPr lvl="1"/>
            <a:r>
              <a:rPr lang="en-US" i="1" dirty="0"/>
              <a:t>If required, a BL/CE UE can accumulate more repetitions of SIB1-BR during the </a:t>
            </a:r>
            <a:r>
              <a:rPr lang="en-US" i="1" dirty="0" err="1"/>
              <a:t>mod.ification</a:t>
            </a:r>
            <a:r>
              <a:rPr lang="en-US" i="1" dirty="0"/>
              <a:t> period of SIB1-BR without re-acquiring MIB for schedulingInfoSIB1-BR.</a:t>
            </a:r>
          </a:p>
          <a:p>
            <a:pPr lvl="1"/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38200" y="6057900"/>
            <a:ext cx="99345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[1] R2-1702324, “LS response to Clarification on SIB1/MIB acquisition delays”, RAN2. </a:t>
            </a:r>
          </a:p>
        </p:txBody>
      </p:sp>
    </p:spTree>
    <p:extLst>
      <p:ext uri="{BB962C8B-B14F-4D97-AF65-F5344CB8AC3E}">
        <p14:creationId xmlns:p14="http://schemas.microsoft.com/office/powerpoint/2010/main" val="31768720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Companies are encouraged to provide the simulation results for SI acquisition time by assuming </a:t>
            </a:r>
            <a:r>
              <a:rPr lang="en-GB" dirty="0" err="1"/>
              <a:t>eFeMTC</a:t>
            </a:r>
            <a:r>
              <a:rPr lang="en-GB" dirty="0"/>
              <a:t> UE accumulates PDSCH for SI transmission across SIB1-BR/SI window.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40389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assumption (SIB1-BR)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09164553"/>
              </p:ext>
            </p:extLst>
          </p:nvPr>
        </p:nvGraphicFramePr>
        <p:xfrm>
          <a:off x="838200" y="1825625"/>
          <a:ext cx="10515600" cy="4079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57800">
                  <a:extLst>
                    <a:ext uri="{9D8B030D-6E8A-4147-A177-3AD203B41FA5}">
                      <a16:colId xmlns:a16="http://schemas.microsoft.com/office/drawing/2014/main" val="2350051913"/>
                    </a:ext>
                  </a:extLst>
                </a:gridCol>
                <a:gridCol w="5257800">
                  <a:extLst>
                    <a:ext uri="{9D8B030D-6E8A-4147-A177-3AD203B41FA5}">
                      <a16:colId xmlns:a16="http://schemas.microsoft.com/office/drawing/2014/main" val="4924583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Parameters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CE Mode 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40623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System bandwidth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10MHz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11054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Transmit antennas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295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Propagation</a:t>
                      </a:r>
                      <a:r>
                        <a:rPr lang="en-US" baseline="0" dirty="0"/>
                        <a:t> channels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ETU1,</a:t>
                      </a:r>
                      <a:r>
                        <a:rPr lang="en-US" baseline="0" dirty="0"/>
                        <a:t> EPA1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88738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TBS for SIB1-BR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208bits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040230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SIB1-BR repetition number within 80ms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223285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SIB1-BR accumulation period (&lt;5120ms)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80ms, 160ms, 320ms, 640ms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79392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UE receive antennas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01167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UE Frequency offset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100Hz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927824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Test point (SNR)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-15dB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02469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/>
                        <a:t>Evaluation criteria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99% of SIB1-BR decoding success rate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96409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324479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assumption (SIB2-BR)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95321804"/>
              </p:ext>
            </p:extLst>
          </p:nvPr>
        </p:nvGraphicFramePr>
        <p:xfrm>
          <a:off x="838200" y="1825625"/>
          <a:ext cx="10515600" cy="4820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57800">
                  <a:extLst>
                    <a:ext uri="{9D8B030D-6E8A-4147-A177-3AD203B41FA5}">
                      <a16:colId xmlns:a16="http://schemas.microsoft.com/office/drawing/2014/main" val="84408381"/>
                    </a:ext>
                  </a:extLst>
                </a:gridCol>
                <a:gridCol w="5257800">
                  <a:extLst>
                    <a:ext uri="{9D8B030D-6E8A-4147-A177-3AD203B41FA5}">
                      <a16:colId xmlns:a16="http://schemas.microsoft.com/office/drawing/2014/main" val="35763881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Parameters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CE</a:t>
                      </a:r>
                      <a:r>
                        <a:rPr lang="en-US" baseline="0" dirty="0"/>
                        <a:t> Mode B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779877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System bandwidth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10MHz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476374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Transmit antennas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81179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Propagation</a:t>
                      </a:r>
                      <a:r>
                        <a:rPr lang="en-US" baseline="0" dirty="0"/>
                        <a:t> channels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ETU1,</a:t>
                      </a:r>
                      <a:r>
                        <a:rPr lang="en-US" baseline="0" dirty="0"/>
                        <a:t> EPA1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8060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TBS for SIB2-BR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208bits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567371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/>
                        <a:t>si</a:t>
                      </a:r>
                      <a:r>
                        <a:rPr lang="en-US" dirty="0"/>
                        <a:t>-</a:t>
                      </a:r>
                      <a:r>
                        <a:rPr lang="en-US" dirty="0" err="1"/>
                        <a:t>WindowLength</a:t>
                      </a:r>
                      <a:r>
                        <a:rPr lang="en-US" dirty="0"/>
                        <a:t>-BR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40ms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78392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/>
                        <a:t>si-RepetitionPattern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everyRF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29345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/>
                        <a:t>si</a:t>
                      </a:r>
                      <a:r>
                        <a:rPr lang="en-US" dirty="0"/>
                        <a:t>-Periodicity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160ms (rf16)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73297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SIB2-BR accumulation period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160ms, 320ms, 640ms, 1280ms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18092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UE receive antennas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99903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UE Frequency offset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100Hz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23416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Test point (SNR)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-15dB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942926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Evaluation criteria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99% of SIB2-BR decoding success rate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763140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510183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325</Words>
  <Application>Microsoft Office PowerPoint</Application>
  <PresentationFormat>Widescreen</PresentationFormat>
  <Paragraphs>63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Batang</vt:lpstr>
      <vt:lpstr>Arial</vt:lpstr>
      <vt:lpstr>Calibri</vt:lpstr>
      <vt:lpstr>Calibri Light</vt:lpstr>
      <vt:lpstr>Times New Roman</vt:lpstr>
      <vt:lpstr>Office Theme</vt:lpstr>
      <vt:lpstr>Way forward on SI acquisition time improvement for eFeMTC</vt:lpstr>
      <vt:lpstr>Background</vt:lpstr>
      <vt:lpstr>Way forward</vt:lpstr>
      <vt:lpstr>Simulation assumption (SIB1-BR)</vt:lpstr>
      <vt:lpstr>Simulation assumption (SIB2-BR)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the UE demodulation impact due to CRS muting</dc:title>
  <dc:creator>Kazuyoshi Uesaka</dc:creator>
  <cp:lastModifiedBy>Kazuyoshi Uesaka</cp:lastModifiedBy>
  <cp:revision>16</cp:revision>
  <dcterms:created xsi:type="dcterms:W3CDTF">2017-08-24T06:55:43Z</dcterms:created>
  <dcterms:modified xsi:type="dcterms:W3CDTF">2017-08-25T06:39:28Z</dcterms:modified>
</cp:coreProperties>
</file>