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4"/>
  </p:sldMasterIdLst>
  <p:notesMasterIdLst>
    <p:notesMasterId r:id="rId11"/>
  </p:notesMasterIdLst>
  <p:sldIdLst>
    <p:sldId id="256" r:id="rId5"/>
    <p:sldId id="257" r:id="rId6"/>
    <p:sldId id="259" r:id="rId7"/>
    <p:sldId id="258" r:id="rId8"/>
    <p:sldId id="260" r:id="rId9"/>
    <p:sldId id="261" r:id="rId10"/>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87234" autoAdjust="0"/>
  </p:normalViewPr>
  <p:slideViewPr>
    <p:cSldViewPr>
      <p:cViewPr varScale="1">
        <p:scale>
          <a:sx n="72" d="100"/>
          <a:sy n="72" d="100"/>
        </p:scale>
        <p:origin x="1326" y="90"/>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vl1pPr>
          </a:lstStyle>
          <a:p>
            <a:pPr>
              <a:defRPr/>
            </a:pPr>
            <a:endParaRPr lang="ru-RU"/>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vl1pPr>
          </a:lstStyle>
          <a:p>
            <a:pPr>
              <a:defRPr/>
            </a:pPr>
            <a:fld id="{75537853-6863-43AE-85A5-FD2BFAE74ADB}" type="datetimeFigureOut">
              <a:rPr lang="ru-RU"/>
              <a:pPr>
                <a:defRPr/>
              </a:pPr>
              <a:t>25.08.2017</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ru-RU"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endParaRPr lang="ru-RU"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vl1pPr>
          </a:lstStyle>
          <a:p>
            <a:pPr>
              <a:defRPr/>
            </a:pPr>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27CD4769-0BB6-45D4-A064-74B83B7F08AD}" type="slidenum">
              <a:rPr lang="ru-RU" altLang="zh-CN"/>
              <a:pPr>
                <a:defRPr/>
              </a:pPr>
              <a:t>‹#›</a:t>
            </a:fld>
            <a:endParaRPr lang="ru-RU" altLang="zh-CN"/>
          </a:p>
        </p:txBody>
      </p:sp>
    </p:spTree>
    <p:extLst>
      <p:ext uri="{BB962C8B-B14F-4D97-AF65-F5344CB8AC3E}">
        <p14:creationId xmlns:p14="http://schemas.microsoft.com/office/powerpoint/2010/main" val="8269892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dirty="0"/>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CBC4CC9-6CB1-437C-8D3A-FA6995039102}" type="datetime1">
              <a:rPr lang="en-US" altLang="zh-CN"/>
              <a:pPr>
                <a:defRPr/>
              </a:pPr>
              <a:t>8/25/2017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0849302-6650-4055-83F8-DA6D08ACFB0D}" type="slidenum">
              <a:rPr lang="en-US" altLang="zh-CN"/>
              <a:pPr>
                <a:defRPr/>
              </a:pPr>
              <a:t>‹#›</a:t>
            </a:fld>
            <a:endParaRPr lang="en-US" altLang="zh-CN"/>
          </a:p>
        </p:txBody>
      </p:sp>
    </p:spTree>
    <p:extLst>
      <p:ext uri="{BB962C8B-B14F-4D97-AF65-F5344CB8AC3E}">
        <p14:creationId xmlns:p14="http://schemas.microsoft.com/office/powerpoint/2010/main" val="2704440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C7A79AAC-5642-4F71-8177-64111B0BF4D0}" type="datetime1">
              <a:rPr lang="en-US" altLang="zh-CN"/>
              <a:pPr>
                <a:defRPr/>
              </a:pPr>
              <a:t>8/25/2017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1B5A969E-5C91-486B-A857-B8BBFC6B2E70}" type="slidenum">
              <a:rPr lang="en-US" altLang="zh-CN"/>
              <a:pPr>
                <a:defRPr/>
              </a:pPr>
              <a:t>‹#›</a:t>
            </a:fld>
            <a:endParaRPr lang="en-US" altLang="zh-CN"/>
          </a:p>
        </p:txBody>
      </p:sp>
    </p:spTree>
    <p:extLst>
      <p:ext uri="{BB962C8B-B14F-4D97-AF65-F5344CB8AC3E}">
        <p14:creationId xmlns:p14="http://schemas.microsoft.com/office/powerpoint/2010/main" val="41804041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E84EB096-859F-4893-9F1B-B8A59FA668CF}" type="datetime1">
              <a:rPr lang="en-US" altLang="zh-CN"/>
              <a:pPr>
                <a:defRPr/>
              </a:pPr>
              <a:t>8/25/2017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C2ACC07C-8C39-42AD-87B8-871AB2DE5869}" type="slidenum">
              <a:rPr lang="en-US" altLang="zh-CN"/>
              <a:pPr>
                <a:defRPr/>
              </a:pPr>
              <a:t>‹#›</a:t>
            </a:fld>
            <a:endParaRPr lang="en-US" altLang="zh-CN"/>
          </a:p>
        </p:txBody>
      </p:sp>
    </p:spTree>
    <p:extLst>
      <p:ext uri="{BB962C8B-B14F-4D97-AF65-F5344CB8AC3E}">
        <p14:creationId xmlns:p14="http://schemas.microsoft.com/office/powerpoint/2010/main" val="13183869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37F5C329-75CE-4A6D-B5E7-4752A06958A6}" type="datetime1">
              <a:rPr lang="en-US" altLang="zh-CN"/>
              <a:pPr>
                <a:defRPr/>
              </a:pPr>
              <a:t>8/25/2017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A242F0DE-7C71-41E7-B4AE-5A68D73E055F}" type="slidenum">
              <a:rPr lang="en-US" altLang="zh-CN"/>
              <a:pPr>
                <a:defRPr/>
              </a:pPr>
              <a:t>‹#›</a:t>
            </a:fld>
            <a:endParaRPr lang="en-US" altLang="zh-CN"/>
          </a:p>
        </p:txBody>
      </p:sp>
    </p:spTree>
    <p:extLst>
      <p:ext uri="{BB962C8B-B14F-4D97-AF65-F5344CB8AC3E}">
        <p14:creationId xmlns:p14="http://schemas.microsoft.com/office/powerpoint/2010/main" val="11102382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89045E17-89E3-4769-AE64-2B62E066696A}" type="datetime1">
              <a:rPr lang="en-US" altLang="zh-CN"/>
              <a:pPr>
                <a:defRPr/>
              </a:pPr>
              <a:t>8/25/2017</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zh-CN"/>
          </a:p>
        </p:txBody>
      </p:sp>
      <p:sp>
        <p:nvSpPr>
          <p:cNvPr id="6" name="Slide Number Placeholder 5"/>
          <p:cNvSpPr>
            <a:spLocks noGrp="1"/>
          </p:cNvSpPr>
          <p:nvPr>
            <p:ph type="sldNum" sz="quarter" idx="12"/>
          </p:nvPr>
        </p:nvSpPr>
        <p:spPr/>
        <p:txBody>
          <a:bodyPr/>
          <a:lstStyle>
            <a:lvl1pPr>
              <a:defRPr/>
            </a:lvl1pPr>
          </a:lstStyle>
          <a:p>
            <a:pPr>
              <a:defRPr/>
            </a:pPr>
            <a:fld id="{931952A3-AB64-4612-8C6C-13B7E9165771}" type="slidenum">
              <a:rPr lang="en-US" altLang="zh-CN"/>
              <a:pPr>
                <a:defRPr/>
              </a:pPr>
              <a:t>‹#›</a:t>
            </a:fld>
            <a:endParaRPr lang="en-US" altLang="zh-CN"/>
          </a:p>
        </p:txBody>
      </p:sp>
    </p:spTree>
    <p:extLst>
      <p:ext uri="{BB962C8B-B14F-4D97-AF65-F5344CB8AC3E}">
        <p14:creationId xmlns:p14="http://schemas.microsoft.com/office/powerpoint/2010/main" val="126646259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B37DAC5F-74A5-4C1D-B7B8-9A6BF01BB73B}" type="datetime1">
              <a:rPr lang="en-US" altLang="zh-CN"/>
              <a:pPr>
                <a:defRPr/>
              </a:pPr>
              <a:t>8/25/2017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C14182F7-EE69-412D-A062-2B0476207AB6}" type="slidenum">
              <a:rPr lang="en-US" altLang="zh-CN"/>
              <a:pPr>
                <a:defRPr/>
              </a:pPr>
              <a:t>‹#›</a:t>
            </a:fld>
            <a:endParaRPr lang="en-US" altLang="zh-CN"/>
          </a:p>
        </p:txBody>
      </p:sp>
    </p:spTree>
    <p:extLst>
      <p:ext uri="{BB962C8B-B14F-4D97-AF65-F5344CB8AC3E}">
        <p14:creationId xmlns:p14="http://schemas.microsoft.com/office/powerpoint/2010/main" val="4117011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6F657A4B-F923-47F7-80E1-128ACDCB0439}" type="datetime1">
              <a:rPr lang="en-US" altLang="zh-CN"/>
              <a:pPr>
                <a:defRPr/>
              </a:pPr>
              <a:t>8/25/2017</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zh-CN"/>
          </a:p>
        </p:txBody>
      </p:sp>
      <p:sp>
        <p:nvSpPr>
          <p:cNvPr id="9" name="Slide Number Placeholder 5"/>
          <p:cNvSpPr>
            <a:spLocks noGrp="1"/>
          </p:cNvSpPr>
          <p:nvPr>
            <p:ph type="sldNum" sz="quarter" idx="12"/>
          </p:nvPr>
        </p:nvSpPr>
        <p:spPr/>
        <p:txBody>
          <a:bodyPr/>
          <a:lstStyle>
            <a:lvl1pPr>
              <a:defRPr/>
            </a:lvl1pPr>
          </a:lstStyle>
          <a:p>
            <a:pPr>
              <a:defRPr/>
            </a:pPr>
            <a:fld id="{114AEEA2-3481-4E5C-8CB1-930B3944770D}" type="slidenum">
              <a:rPr lang="en-US" altLang="zh-CN"/>
              <a:pPr>
                <a:defRPr/>
              </a:pPr>
              <a:t>‹#›</a:t>
            </a:fld>
            <a:endParaRPr lang="en-US" altLang="zh-CN"/>
          </a:p>
        </p:txBody>
      </p:sp>
    </p:spTree>
    <p:extLst>
      <p:ext uri="{BB962C8B-B14F-4D97-AF65-F5344CB8AC3E}">
        <p14:creationId xmlns:p14="http://schemas.microsoft.com/office/powerpoint/2010/main" val="8630564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9DE13CFB-026D-4E5F-9883-A175DE4CF109}" type="datetime1">
              <a:rPr lang="en-US" altLang="zh-CN"/>
              <a:pPr>
                <a:defRPr/>
              </a:pPr>
              <a:t>8/25/2017</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zh-CN"/>
          </a:p>
        </p:txBody>
      </p:sp>
      <p:sp>
        <p:nvSpPr>
          <p:cNvPr id="5" name="Slide Number Placeholder 5"/>
          <p:cNvSpPr>
            <a:spLocks noGrp="1"/>
          </p:cNvSpPr>
          <p:nvPr>
            <p:ph type="sldNum" sz="quarter" idx="12"/>
          </p:nvPr>
        </p:nvSpPr>
        <p:spPr/>
        <p:txBody>
          <a:bodyPr/>
          <a:lstStyle>
            <a:lvl1pPr>
              <a:defRPr/>
            </a:lvl1pPr>
          </a:lstStyle>
          <a:p>
            <a:pPr>
              <a:defRPr/>
            </a:pPr>
            <a:fld id="{100B388A-8BD3-4B0F-840B-09B37A17269F}" type="slidenum">
              <a:rPr lang="en-US" altLang="zh-CN"/>
              <a:pPr>
                <a:defRPr/>
              </a:pPr>
              <a:t>‹#›</a:t>
            </a:fld>
            <a:endParaRPr lang="en-US" altLang="zh-CN"/>
          </a:p>
        </p:txBody>
      </p:sp>
    </p:spTree>
    <p:extLst>
      <p:ext uri="{BB962C8B-B14F-4D97-AF65-F5344CB8AC3E}">
        <p14:creationId xmlns:p14="http://schemas.microsoft.com/office/powerpoint/2010/main" val="4589004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E5649C7-FA0E-496C-AC49-A32A1ECA3AF3}" type="datetime1">
              <a:rPr lang="en-US" altLang="zh-CN"/>
              <a:pPr>
                <a:defRPr/>
              </a:pPr>
              <a:t>8/25/2017</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zh-CN"/>
          </a:p>
        </p:txBody>
      </p:sp>
      <p:sp>
        <p:nvSpPr>
          <p:cNvPr id="4" name="Slide Number Placeholder 5"/>
          <p:cNvSpPr>
            <a:spLocks noGrp="1"/>
          </p:cNvSpPr>
          <p:nvPr>
            <p:ph type="sldNum" sz="quarter" idx="12"/>
          </p:nvPr>
        </p:nvSpPr>
        <p:spPr/>
        <p:txBody>
          <a:bodyPr/>
          <a:lstStyle>
            <a:lvl1pPr>
              <a:defRPr/>
            </a:lvl1pPr>
          </a:lstStyle>
          <a:p>
            <a:pPr>
              <a:defRPr/>
            </a:pPr>
            <a:fld id="{66E1543B-E6D4-4420-A69A-678F14AB25F2}" type="slidenum">
              <a:rPr lang="en-US" altLang="zh-CN"/>
              <a:pPr>
                <a:defRPr/>
              </a:pPr>
              <a:t>‹#›</a:t>
            </a:fld>
            <a:endParaRPr lang="en-US" altLang="zh-CN"/>
          </a:p>
        </p:txBody>
      </p:sp>
    </p:spTree>
    <p:extLst>
      <p:ext uri="{BB962C8B-B14F-4D97-AF65-F5344CB8AC3E}">
        <p14:creationId xmlns:p14="http://schemas.microsoft.com/office/powerpoint/2010/main" val="8667872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771A6E54-37F6-482B-AAB4-F1C37D5B425C}" type="datetime1">
              <a:rPr lang="en-US" altLang="zh-CN"/>
              <a:pPr>
                <a:defRPr/>
              </a:pPr>
              <a:t>8/25/2017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6B5DFAAE-6313-4347-9F3B-EDDB7B297E10}" type="slidenum">
              <a:rPr lang="en-US" altLang="zh-CN"/>
              <a:pPr>
                <a:defRPr/>
              </a:pPr>
              <a:t>‹#›</a:t>
            </a:fld>
            <a:endParaRPr lang="en-US" altLang="zh-CN"/>
          </a:p>
        </p:txBody>
      </p:sp>
    </p:spTree>
    <p:extLst>
      <p:ext uri="{BB962C8B-B14F-4D97-AF65-F5344CB8AC3E}">
        <p14:creationId xmlns:p14="http://schemas.microsoft.com/office/powerpoint/2010/main" val="305361232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ADB86E9C-760C-48F7-A642-B4481A2DB990}" type="datetime1">
              <a:rPr lang="en-US" altLang="zh-CN"/>
              <a:pPr>
                <a:defRPr/>
              </a:pPr>
              <a:t>8/25/2017</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zh-CN"/>
          </a:p>
        </p:txBody>
      </p:sp>
      <p:sp>
        <p:nvSpPr>
          <p:cNvPr id="7" name="Slide Number Placeholder 5"/>
          <p:cNvSpPr>
            <a:spLocks noGrp="1"/>
          </p:cNvSpPr>
          <p:nvPr>
            <p:ph type="sldNum" sz="quarter" idx="12"/>
          </p:nvPr>
        </p:nvSpPr>
        <p:spPr/>
        <p:txBody>
          <a:bodyPr/>
          <a:lstStyle>
            <a:lvl1pPr>
              <a:defRPr/>
            </a:lvl1pPr>
          </a:lstStyle>
          <a:p>
            <a:pPr>
              <a:defRPr/>
            </a:pPr>
            <a:fld id="{50C4FB88-7B7D-4DBD-B264-A12BF7B529F4}" type="slidenum">
              <a:rPr lang="en-US" altLang="zh-CN"/>
              <a:pPr>
                <a:defRPr/>
              </a:pPr>
              <a:t>‹#›</a:t>
            </a:fld>
            <a:endParaRPr lang="en-US" altLang="zh-CN"/>
          </a:p>
        </p:txBody>
      </p:sp>
    </p:spTree>
    <p:extLst>
      <p:ext uri="{BB962C8B-B14F-4D97-AF65-F5344CB8AC3E}">
        <p14:creationId xmlns:p14="http://schemas.microsoft.com/office/powerpoint/2010/main" val="401518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219200"/>
            <a:ext cx="8229600" cy="4906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defRPr>
            </a:lvl1pPr>
          </a:lstStyle>
          <a:p>
            <a:pPr>
              <a:defRPr/>
            </a:pPr>
            <a:fld id="{C59409CB-252A-4827-ACE8-6A0B23E018A7}" type="datetime1">
              <a:rPr lang="en-US" altLang="zh-CN"/>
              <a:pPr>
                <a:defRPr/>
              </a:pPr>
              <a:t>8/25/2017</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defRPr>
            </a:lvl1pPr>
          </a:lstStyle>
          <a:p>
            <a:pPr>
              <a:defRPr/>
            </a:pPr>
            <a:endParaRPr lang="zh-CN" altLang="zh-CN"/>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a:defRPr/>
            </a:pPr>
            <a:fld id="{0E1758D0-0D5E-407D-BE7F-8007B73ECF62}"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3600" kern="1200">
          <a:solidFill>
            <a:schemeClr val="tx1"/>
          </a:solidFill>
          <a:latin typeface="+mj-lt"/>
          <a:ea typeface="+mj-ea"/>
          <a:cs typeface="+mj-cs"/>
        </a:defRPr>
      </a:lvl1pPr>
      <a:lvl2pPr algn="ctr" rtl="0" eaLnBrk="0" fontAlgn="base" hangingPunct="0">
        <a:spcBef>
          <a:spcPct val="0"/>
        </a:spcBef>
        <a:spcAft>
          <a:spcPct val="0"/>
        </a:spcAft>
        <a:defRPr sz="3600">
          <a:solidFill>
            <a:schemeClr val="tx1"/>
          </a:solidFill>
          <a:latin typeface="Calibri" pitchFamily="34" charset="0"/>
        </a:defRPr>
      </a:lvl2pPr>
      <a:lvl3pPr algn="ctr" rtl="0" eaLnBrk="0" fontAlgn="base" hangingPunct="0">
        <a:spcBef>
          <a:spcPct val="0"/>
        </a:spcBef>
        <a:spcAft>
          <a:spcPct val="0"/>
        </a:spcAft>
        <a:defRPr sz="3600">
          <a:solidFill>
            <a:schemeClr val="tx1"/>
          </a:solidFill>
          <a:latin typeface="Calibri" pitchFamily="34" charset="0"/>
        </a:defRPr>
      </a:lvl3pPr>
      <a:lvl4pPr algn="ctr" rtl="0" eaLnBrk="0" fontAlgn="base" hangingPunct="0">
        <a:spcBef>
          <a:spcPct val="0"/>
        </a:spcBef>
        <a:spcAft>
          <a:spcPct val="0"/>
        </a:spcAft>
        <a:defRPr sz="3600">
          <a:solidFill>
            <a:schemeClr val="tx1"/>
          </a:solidFill>
          <a:latin typeface="Calibri" pitchFamily="34" charset="0"/>
        </a:defRPr>
      </a:lvl4pPr>
      <a:lvl5pPr algn="ctr" rtl="0" eaLnBrk="0" fontAlgn="base" hangingPunct="0">
        <a:spcBef>
          <a:spcPct val="0"/>
        </a:spcBef>
        <a:spcAft>
          <a:spcPct val="0"/>
        </a:spcAft>
        <a:defRPr sz="3600">
          <a:solidFill>
            <a:schemeClr val="tx1"/>
          </a:solidFill>
          <a:latin typeface="Calibri" pitchFamily="34" charset="0"/>
        </a:defRPr>
      </a:lvl5pPr>
      <a:lvl6pPr marL="457200" algn="ctr" rtl="0" fontAlgn="base">
        <a:spcBef>
          <a:spcPct val="0"/>
        </a:spcBef>
        <a:spcAft>
          <a:spcPct val="0"/>
        </a:spcAft>
        <a:defRPr sz="3600">
          <a:solidFill>
            <a:schemeClr val="tx1"/>
          </a:solidFill>
          <a:latin typeface="Calibri" pitchFamily="34" charset="0"/>
        </a:defRPr>
      </a:lvl6pPr>
      <a:lvl7pPr marL="914400" algn="ctr" rtl="0" fontAlgn="base">
        <a:spcBef>
          <a:spcPct val="0"/>
        </a:spcBef>
        <a:spcAft>
          <a:spcPct val="0"/>
        </a:spcAft>
        <a:defRPr sz="3600">
          <a:solidFill>
            <a:schemeClr val="tx1"/>
          </a:solidFill>
          <a:latin typeface="Calibri" pitchFamily="34" charset="0"/>
        </a:defRPr>
      </a:lvl7pPr>
      <a:lvl8pPr marL="1371600" algn="ctr" rtl="0" fontAlgn="base">
        <a:spcBef>
          <a:spcPct val="0"/>
        </a:spcBef>
        <a:spcAft>
          <a:spcPct val="0"/>
        </a:spcAft>
        <a:defRPr sz="3600">
          <a:solidFill>
            <a:schemeClr val="tx1"/>
          </a:solidFill>
          <a:latin typeface="Calibri" pitchFamily="34" charset="0"/>
        </a:defRPr>
      </a:lvl8pPr>
      <a:lvl9pPr marL="1828800" algn="ctr" rtl="0" fontAlgn="base">
        <a:spcBef>
          <a:spcPct val="0"/>
        </a:spcBef>
        <a:spcAft>
          <a:spcPct val="0"/>
        </a:spcAft>
        <a:defRPr sz="36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Title 1"/>
          <p:cNvSpPr>
            <a:spLocks noGrp="1"/>
          </p:cNvSpPr>
          <p:nvPr>
            <p:ph type="ctrTitle"/>
          </p:nvPr>
        </p:nvSpPr>
        <p:spPr>
          <a:xfrm>
            <a:off x="685800" y="2130425"/>
            <a:ext cx="7772400" cy="1963738"/>
          </a:xfrm>
        </p:spPr>
        <p:txBody>
          <a:bodyPr/>
          <a:lstStyle/>
          <a:p>
            <a:pPr eaLnBrk="1" hangingPunct="1"/>
            <a:r>
              <a:rPr lang="sv-SE" altLang="zh-CN" sz="4000" dirty="0"/>
              <a:t>Way forward </a:t>
            </a:r>
            <a:r>
              <a:rPr lang="en-US" altLang="zh-CN" sz="4000" dirty="0"/>
              <a:t>for Rel-14 </a:t>
            </a:r>
            <a:r>
              <a:rPr lang="en-US" altLang="zh-CN" sz="4000" dirty="0" err="1"/>
              <a:t>eCRS</a:t>
            </a:r>
            <a:r>
              <a:rPr lang="en-US" altLang="zh-CN" sz="4000" dirty="0"/>
              <a:t>-IM WI on network assistant info and UE capability</a:t>
            </a:r>
            <a:endParaRPr lang="en-GB" altLang="en-US" sz="4000" dirty="0"/>
          </a:p>
        </p:txBody>
      </p:sp>
      <p:sp>
        <p:nvSpPr>
          <p:cNvPr id="3075" name="Subtitle 2"/>
          <p:cNvSpPr>
            <a:spLocks noGrp="1"/>
          </p:cNvSpPr>
          <p:nvPr>
            <p:ph type="subTitle" idx="1"/>
          </p:nvPr>
        </p:nvSpPr>
        <p:spPr>
          <a:xfrm>
            <a:off x="533400" y="4654550"/>
            <a:ext cx="7924800" cy="1752600"/>
          </a:xfrm>
        </p:spPr>
        <p:txBody>
          <a:bodyPr/>
          <a:lstStyle/>
          <a:p>
            <a:pPr eaLnBrk="1" hangingPunct="1"/>
            <a:r>
              <a:rPr lang="en-US" altLang="zh-CN" sz="2800" dirty="0">
                <a:solidFill>
                  <a:srgbClr val="898989"/>
                </a:solidFill>
              </a:rPr>
              <a:t>Ericsson</a:t>
            </a:r>
            <a:endParaRPr lang="en-US" altLang="en-US" sz="2800" dirty="0">
              <a:solidFill>
                <a:srgbClr val="898989"/>
              </a:solidFill>
            </a:endParaRPr>
          </a:p>
        </p:txBody>
      </p:sp>
      <p:sp>
        <p:nvSpPr>
          <p:cNvPr id="3076" name="TextBox 3"/>
          <p:cNvSpPr txBox="1">
            <a:spLocks noChangeArrowheads="1"/>
          </p:cNvSpPr>
          <p:nvPr/>
        </p:nvSpPr>
        <p:spPr bwMode="auto">
          <a:xfrm>
            <a:off x="296863" y="323850"/>
            <a:ext cx="371460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buNone/>
            </a:pPr>
            <a:r>
              <a:rPr lang="en-US" altLang="zh-CN" sz="1800" b="1" dirty="0"/>
              <a:t>3GPP TSG-RAN WG4 Meeting #</a:t>
            </a:r>
            <a:r>
              <a:rPr lang="ru-RU" altLang="zh-CN" sz="1800" b="1" dirty="0"/>
              <a:t>8</a:t>
            </a:r>
            <a:r>
              <a:rPr lang="en-US" altLang="zh-CN" sz="1800" b="1" dirty="0"/>
              <a:t>4</a:t>
            </a:r>
            <a:br>
              <a:rPr lang="en-US" altLang="zh-CN" sz="1800" b="1" dirty="0"/>
            </a:br>
            <a:r>
              <a:rPr lang="en-US" sz="1800" b="1" dirty="0"/>
              <a:t>Berlin, Germany, 21 - 25 August 2017</a:t>
            </a:r>
            <a:endParaRPr lang="en-GB" sz="1800" b="1" dirty="0"/>
          </a:p>
        </p:txBody>
      </p:sp>
      <p:sp>
        <p:nvSpPr>
          <p:cNvPr id="3077" name="TextBox 4"/>
          <p:cNvSpPr txBox="1">
            <a:spLocks noChangeArrowheads="1"/>
          </p:cNvSpPr>
          <p:nvPr/>
        </p:nvSpPr>
        <p:spPr bwMode="auto">
          <a:xfrm>
            <a:off x="7479904" y="323850"/>
            <a:ext cx="132119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24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gn="r" eaLnBrk="1" hangingPunct="1">
              <a:spcBef>
                <a:spcPct val="0"/>
              </a:spcBef>
              <a:buFontTx/>
              <a:buNone/>
            </a:pPr>
            <a:r>
              <a:rPr lang="en-US" altLang="zh-CN" sz="1800" b="1"/>
              <a:t>R4-1709000</a:t>
            </a:r>
            <a:endParaRPr lang="zh-CN" altLang="en-US" sz="1800" b="1" dirty="0"/>
          </a:p>
        </p:txBody>
      </p:sp>
    </p:spTree>
  </p:cSld>
  <p:clrMapOvr>
    <a:overrideClrMapping bg1="lt1" tx1="dk1" bg2="lt2" tx2="dk2" accent1="accent1" accent2="accent2" accent3="accent3" accent4="accent4" accent5="accent5" accent6="accent6" hlink="hlink" folHlink="folHlink"/>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1E59F0-CEF8-435A-A3B2-5CB0B039EAF6}"/>
              </a:ext>
            </a:extLst>
          </p:cNvPr>
          <p:cNvSpPr>
            <a:spLocks noGrp="1"/>
          </p:cNvSpPr>
          <p:nvPr>
            <p:ph type="title"/>
          </p:nvPr>
        </p:nvSpPr>
        <p:spPr/>
        <p:txBody>
          <a:bodyPr/>
          <a:lstStyle/>
          <a:p>
            <a:r>
              <a:rPr lang="en-US" dirty="0"/>
              <a:t>UE capability for </a:t>
            </a:r>
            <a:r>
              <a:rPr lang="en-US" dirty="0" err="1"/>
              <a:t>eCRS</a:t>
            </a:r>
            <a:r>
              <a:rPr lang="en-US" dirty="0"/>
              <a:t>-IM feature</a:t>
            </a:r>
          </a:p>
        </p:txBody>
      </p:sp>
      <p:sp>
        <p:nvSpPr>
          <p:cNvPr id="3" name="Content Placeholder 2">
            <a:extLst>
              <a:ext uri="{FF2B5EF4-FFF2-40B4-BE49-F238E27FC236}">
                <a16:creationId xmlns:a16="http://schemas.microsoft.com/office/drawing/2014/main" id="{B7C24837-4285-4225-B322-696D4DC8499B}"/>
              </a:ext>
            </a:extLst>
          </p:cNvPr>
          <p:cNvSpPr>
            <a:spLocks noGrp="1"/>
          </p:cNvSpPr>
          <p:nvPr>
            <p:ph idx="1"/>
          </p:nvPr>
        </p:nvSpPr>
        <p:spPr>
          <a:xfrm>
            <a:off x="457200" y="1219200"/>
            <a:ext cx="8305800" cy="5137150"/>
          </a:xfrm>
        </p:spPr>
        <p:txBody>
          <a:bodyPr/>
          <a:lstStyle/>
          <a:p>
            <a:r>
              <a:rPr lang="en-US" dirty="0"/>
              <a:t>CRS-IM capability</a:t>
            </a:r>
          </a:p>
          <a:p>
            <a:pPr lvl="1"/>
            <a:r>
              <a:rPr lang="en-US" dirty="0"/>
              <a:t>UE can indicate per-UE CRS-IM capability if it supports at least one of  features on at least one CC in at least one CA configuration</a:t>
            </a:r>
          </a:p>
          <a:p>
            <a:pPr lvl="2"/>
            <a:r>
              <a:rPr lang="en-US" dirty="0"/>
              <a:t>Rel-14 CRS-IM</a:t>
            </a:r>
            <a:endParaRPr lang="en-US" dirty="0">
              <a:solidFill>
                <a:srgbClr val="FF0000"/>
              </a:solidFill>
            </a:endParaRPr>
          </a:p>
          <a:p>
            <a:pPr lvl="2"/>
            <a:r>
              <a:rPr lang="en-US" dirty="0"/>
              <a:t>Rel-13 CRS-IM </a:t>
            </a:r>
          </a:p>
          <a:p>
            <a:pPr lvl="2"/>
            <a:r>
              <a:rPr lang="en-US" dirty="0"/>
              <a:t>Rel-13 DL Control Channel IM (CCIM)</a:t>
            </a:r>
          </a:p>
          <a:p>
            <a:pPr lvl="1"/>
            <a:r>
              <a:rPr lang="en-US" sz="2200" dirty="0"/>
              <a:t>This capability includes 3 options</a:t>
            </a:r>
          </a:p>
          <a:p>
            <a:pPr lvl="2"/>
            <a:r>
              <a:rPr lang="en-US" sz="2000" dirty="0"/>
              <a:t>0: full blind detection with the capability to full blindly detect the CRS assistant information without need of CRS assistant information</a:t>
            </a:r>
          </a:p>
          <a:p>
            <a:pPr lvl="2"/>
            <a:r>
              <a:rPr lang="en-US" sz="2000" dirty="0"/>
              <a:t>1: blind detection of cell id and number of CRS antenna ports without the need of cell id and number of CRS antenna ports in the CRS assistant information. UE needs only MBSFN SF configuration as CRS assistance information</a:t>
            </a:r>
          </a:p>
          <a:p>
            <a:pPr lvl="2"/>
            <a:r>
              <a:rPr lang="en-US" sz="2000" dirty="0"/>
              <a:t>2: require the full CRS assistant information without blind detection</a:t>
            </a:r>
          </a:p>
        </p:txBody>
      </p:sp>
      <p:sp>
        <p:nvSpPr>
          <p:cNvPr id="4" name="Slide Number Placeholder 3">
            <a:extLst>
              <a:ext uri="{FF2B5EF4-FFF2-40B4-BE49-F238E27FC236}">
                <a16:creationId xmlns:a16="http://schemas.microsoft.com/office/drawing/2014/main" id="{F13C3749-7568-4BEA-BBB2-29449061093F}"/>
              </a:ext>
            </a:extLst>
          </p:cNvPr>
          <p:cNvSpPr>
            <a:spLocks noGrp="1"/>
          </p:cNvSpPr>
          <p:nvPr>
            <p:ph type="sldNum" sz="quarter" idx="12"/>
          </p:nvPr>
        </p:nvSpPr>
        <p:spPr/>
        <p:txBody>
          <a:bodyPr/>
          <a:lstStyle/>
          <a:p>
            <a:pPr>
              <a:defRPr/>
            </a:pPr>
            <a:fld id="{A242F0DE-7C71-41E7-B4AE-5A68D73E055F}" type="slidenum">
              <a:rPr lang="en-US" altLang="zh-CN" smtClean="0"/>
              <a:pPr>
                <a:defRPr/>
              </a:pPr>
              <a:t>2</a:t>
            </a:fld>
            <a:endParaRPr lang="en-US" altLang="zh-CN"/>
          </a:p>
        </p:txBody>
      </p:sp>
    </p:spTree>
    <p:extLst>
      <p:ext uri="{BB962C8B-B14F-4D97-AF65-F5344CB8AC3E}">
        <p14:creationId xmlns:p14="http://schemas.microsoft.com/office/powerpoint/2010/main" val="7453027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WF on UE capability signaling</a:t>
            </a:r>
            <a:endParaRPr lang="en-GB" dirty="0"/>
          </a:p>
        </p:txBody>
      </p:sp>
      <p:sp>
        <p:nvSpPr>
          <p:cNvPr id="3" name="Content Placeholder 2"/>
          <p:cNvSpPr>
            <a:spLocks noGrp="1"/>
          </p:cNvSpPr>
          <p:nvPr>
            <p:ph idx="1"/>
          </p:nvPr>
        </p:nvSpPr>
        <p:spPr/>
        <p:txBody>
          <a:bodyPr/>
          <a:lstStyle/>
          <a:p>
            <a:r>
              <a:rPr lang="en-GB" dirty="0"/>
              <a:t>Capabilities signaling is applied at least for Rel-14 CRS-IM UE</a:t>
            </a:r>
          </a:p>
          <a:p>
            <a:r>
              <a:rPr lang="en-US" dirty="0"/>
              <a:t>In case RAN2 can support, capabilities signaling defined for Rel-14 can be applied to both Rel-13 and Rel-14 UEs supporting the features</a:t>
            </a:r>
            <a:endParaRPr lang="en-GB" dirty="0"/>
          </a:p>
          <a:p>
            <a:pPr lvl="1"/>
            <a:r>
              <a:rPr lang="en-US" dirty="0"/>
              <a:t>Rel-14 CRS-IM </a:t>
            </a:r>
            <a:endParaRPr lang="en-GB" dirty="0"/>
          </a:p>
          <a:p>
            <a:pPr lvl="1"/>
            <a:r>
              <a:rPr lang="en-US" dirty="0"/>
              <a:t>Rel-13 CRS-IM </a:t>
            </a:r>
            <a:endParaRPr lang="en-GB" dirty="0"/>
          </a:p>
          <a:p>
            <a:pPr lvl="1"/>
            <a:r>
              <a:rPr lang="en-US" dirty="0"/>
              <a:t>Rel-13 DL Control Channel IM (CCIM)</a:t>
            </a:r>
          </a:p>
          <a:p>
            <a:r>
              <a:rPr lang="en-US" dirty="0"/>
              <a:t>Feasibility of Rel-13 UE capability signaling is subject to RAN2 check</a:t>
            </a:r>
          </a:p>
          <a:p>
            <a:endParaRPr lang="en-GB" dirty="0"/>
          </a:p>
        </p:txBody>
      </p:sp>
      <p:sp>
        <p:nvSpPr>
          <p:cNvPr id="4" name="Slide Number Placeholder 3"/>
          <p:cNvSpPr>
            <a:spLocks noGrp="1"/>
          </p:cNvSpPr>
          <p:nvPr>
            <p:ph type="sldNum" sz="quarter" idx="12"/>
          </p:nvPr>
        </p:nvSpPr>
        <p:spPr/>
        <p:txBody>
          <a:bodyPr/>
          <a:lstStyle/>
          <a:p>
            <a:pPr>
              <a:defRPr/>
            </a:pPr>
            <a:fld id="{A242F0DE-7C71-41E7-B4AE-5A68D73E055F}" type="slidenum">
              <a:rPr lang="en-US" altLang="zh-CN" smtClean="0"/>
              <a:pPr>
                <a:defRPr/>
              </a:pPr>
              <a:t>3</a:t>
            </a:fld>
            <a:endParaRPr lang="en-US" altLang="zh-CN"/>
          </a:p>
        </p:txBody>
      </p:sp>
    </p:spTree>
    <p:extLst>
      <p:ext uri="{BB962C8B-B14F-4D97-AF65-F5344CB8AC3E}">
        <p14:creationId xmlns:p14="http://schemas.microsoft.com/office/powerpoint/2010/main" val="36919868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B73F7-A2F7-44DE-958E-3569D904184E}"/>
              </a:ext>
            </a:extLst>
          </p:cNvPr>
          <p:cNvSpPr>
            <a:spLocks noGrp="1"/>
          </p:cNvSpPr>
          <p:nvPr>
            <p:ph type="title"/>
          </p:nvPr>
        </p:nvSpPr>
        <p:spPr/>
        <p:txBody>
          <a:bodyPr/>
          <a:lstStyle/>
          <a:p>
            <a:r>
              <a:rPr lang="en-US" dirty="0"/>
              <a:t>Optimization of CRS assistant info</a:t>
            </a:r>
          </a:p>
        </p:txBody>
      </p:sp>
      <p:sp>
        <p:nvSpPr>
          <p:cNvPr id="3" name="Content Placeholder 2">
            <a:extLst>
              <a:ext uri="{FF2B5EF4-FFF2-40B4-BE49-F238E27FC236}">
                <a16:creationId xmlns:a16="http://schemas.microsoft.com/office/drawing/2014/main" id="{C63C8678-ED08-470E-A0CC-3E3FD10D5246}"/>
              </a:ext>
            </a:extLst>
          </p:cNvPr>
          <p:cNvSpPr>
            <a:spLocks noGrp="1"/>
          </p:cNvSpPr>
          <p:nvPr>
            <p:ph idx="1"/>
          </p:nvPr>
        </p:nvSpPr>
        <p:spPr/>
        <p:txBody>
          <a:bodyPr/>
          <a:lstStyle/>
          <a:p>
            <a:r>
              <a:rPr lang="en-US" dirty="0"/>
              <a:t>There is possibility to improve the CRS assistant information as the following way in order to avoid sending CRS assistant information from network side</a:t>
            </a:r>
          </a:p>
          <a:p>
            <a:pPr lvl="1"/>
            <a:r>
              <a:rPr lang="en-US" dirty="0"/>
              <a:t>Option 1: Revise the existing signaling as the following to indicate neighboring cells are using the same number of CRS antenna ports and the same MBSFN configuration as the serving cell</a:t>
            </a:r>
          </a:p>
          <a:p>
            <a:pPr lvl="2"/>
            <a:r>
              <a:rPr lang="en-GB" b="1" dirty="0"/>
              <a:t>–                      </a:t>
            </a:r>
            <a:r>
              <a:rPr lang="en-GB" b="1" i="1" dirty="0"/>
              <a:t>PresenceAntennaPort1</a:t>
            </a:r>
            <a:endParaRPr lang="sv-SE" b="1" dirty="0"/>
          </a:p>
          <a:p>
            <a:pPr lvl="2"/>
            <a:r>
              <a:rPr lang="en-GB" b="1" dirty="0"/>
              <a:t>–                      </a:t>
            </a:r>
            <a:r>
              <a:rPr lang="en-GB" b="1" i="1" dirty="0" err="1"/>
              <a:t>NeighCellConfig</a:t>
            </a:r>
            <a:endParaRPr lang="sv-SE" b="1" dirty="0"/>
          </a:p>
          <a:p>
            <a:pPr lvl="1"/>
            <a:r>
              <a:rPr lang="en-US" dirty="0"/>
              <a:t>Option 2: Define new 1 bit flag to indicate that neighbor cells have same configuration as serving cell for the number of CRS ports and/or MBSFN SF configuration </a:t>
            </a:r>
          </a:p>
          <a:p>
            <a:r>
              <a:rPr lang="en-US" dirty="0"/>
              <a:t>It’s subject to RAN2 to decide the way to optimize the signaling design</a:t>
            </a:r>
          </a:p>
          <a:p>
            <a:r>
              <a:rPr lang="en-US" dirty="0"/>
              <a:t>Send LS to RAN2 with the above information</a:t>
            </a:r>
          </a:p>
        </p:txBody>
      </p:sp>
      <p:sp>
        <p:nvSpPr>
          <p:cNvPr id="4" name="Slide Number Placeholder 3">
            <a:extLst>
              <a:ext uri="{FF2B5EF4-FFF2-40B4-BE49-F238E27FC236}">
                <a16:creationId xmlns:a16="http://schemas.microsoft.com/office/drawing/2014/main" id="{B564ED86-5E76-462F-94BB-247CB6460E05}"/>
              </a:ext>
            </a:extLst>
          </p:cNvPr>
          <p:cNvSpPr>
            <a:spLocks noGrp="1"/>
          </p:cNvSpPr>
          <p:nvPr>
            <p:ph type="sldNum" sz="quarter" idx="12"/>
          </p:nvPr>
        </p:nvSpPr>
        <p:spPr/>
        <p:txBody>
          <a:bodyPr/>
          <a:lstStyle/>
          <a:p>
            <a:pPr>
              <a:defRPr/>
            </a:pPr>
            <a:fld id="{A242F0DE-7C71-41E7-B4AE-5A68D73E055F}" type="slidenum">
              <a:rPr lang="en-US" altLang="zh-CN" smtClean="0"/>
              <a:pPr>
                <a:defRPr/>
              </a:pPr>
              <a:t>4</a:t>
            </a:fld>
            <a:endParaRPr lang="en-US" altLang="zh-CN"/>
          </a:p>
        </p:txBody>
      </p:sp>
    </p:spTree>
    <p:extLst>
      <p:ext uri="{BB962C8B-B14F-4D97-AF65-F5344CB8AC3E}">
        <p14:creationId xmlns:p14="http://schemas.microsoft.com/office/powerpoint/2010/main" val="1144266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B73F7-A2F7-44DE-958E-3569D904184E}"/>
              </a:ext>
            </a:extLst>
          </p:cNvPr>
          <p:cNvSpPr>
            <a:spLocks noGrp="1"/>
          </p:cNvSpPr>
          <p:nvPr>
            <p:ph type="title"/>
          </p:nvPr>
        </p:nvSpPr>
        <p:spPr/>
        <p:txBody>
          <a:bodyPr/>
          <a:lstStyle/>
          <a:p>
            <a:r>
              <a:rPr lang="en-US" sz="3000" dirty="0"/>
              <a:t>CRS assistance signaling optimization (option 1)</a:t>
            </a:r>
          </a:p>
        </p:txBody>
      </p:sp>
      <p:sp>
        <p:nvSpPr>
          <p:cNvPr id="3" name="Content Placeholder 2">
            <a:extLst>
              <a:ext uri="{FF2B5EF4-FFF2-40B4-BE49-F238E27FC236}">
                <a16:creationId xmlns:a16="http://schemas.microsoft.com/office/drawing/2014/main" id="{C63C8678-ED08-470E-A0CC-3E3FD10D5246}"/>
              </a:ext>
            </a:extLst>
          </p:cNvPr>
          <p:cNvSpPr>
            <a:spLocks noGrp="1"/>
          </p:cNvSpPr>
          <p:nvPr>
            <p:ph idx="1"/>
          </p:nvPr>
        </p:nvSpPr>
        <p:spPr/>
        <p:txBody>
          <a:bodyPr/>
          <a:lstStyle/>
          <a:p>
            <a:r>
              <a:rPr lang="en-US" dirty="0"/>
              <a:t>Revise the existing signaling as the following to indicate neighboring cells are using the same number of CRS antenna ports and the same MBSFN configuration as the serving cell</a:t>
            </a:r>
          </a:p>
          <a:p>
            <a:pPr lvl="1"/>
            <a:r>
              <a:rPr lang="en-US" dirty="0"/>
              <a:t>PresenceAntennaPort1 : revise to indicate exact number of CRS ports in the neighbor cells among {1, 2, 4}</a:t>
            </a:r>
          </a:p>
          <a:p>
            <a:pPr lvl="1"/>
            <a:r>
              <a:rPr lang="en-US" dirty="0" err="1"/>
              <a:t>NeighCellConfig</a:t>
            </a:r>
            <a:r>
              <a:rPr lang="en-US" dirty="0"/>
              <a:t> : revise </a:t>
            </a:r>
            <a:r>
              <a:rPr lang="en-US" dirty="0">
                <a:solidFill>
                  <a:srgbClr val="FF0000"/>
                </a:solidFill>
              </a:rPr>
              <a:t>to indicate that MBSFN SF configuration in neighbor cells is same as serving cell</a:t>
            </a:r>
            <a:r>
              <a:rPr lang="en-US" dirty="0"/>
              <a:t> </a:t>
            </a:r>
            <a:r>
              <a:rPr lang="en-US" strike="sngStrike" dirty="0">
                <a:solidFill>
                  <a:srgbClr val="FF0000"/>
                </a:solidFill>
              </a:rPr>
              <a:t>so that UE can derive exact MBSFN SF configurations of neighbor cells</a:t>
            </a:r>
          </a:p>
        </p:txBody>
      </p:sp>
      <p:sp>
        <p:nvSpPr>
          <p:cNvPr id="4" name="Slide Number Placeholder 3">
            <a:extLst>
              <a:ext uri="{FF2B5EF4-FFF2-40B4-BE49-F238E27FC236}">
                <a16:creationId xmlns:a16="http://schemas.microsoft.com/office/drawing/2014/main" id="{B564ED86-5E76-462F-94BB-247CB6460E05}"/>
              </a:ext>
            </a:extLst>
          </p:cNvPr>
          <p:cNvSpPr>
            <a:spLocks noGrp="1"/>
          </p:cNvSpPr>
          <p:nvPr>
            <p:ph type="sldNum" sz="quarter" idx="12"/>
          </p:nvPr>
        </p:nvSpPr>
        <p:spPr/>
        <p:txBody>
          <a:bodyPr/>
          <a:lstStyle/>
          <a:p>
            <a:pPr>
              <a:defRPr/>
            </a:pPr>
            <a:fld id="{A242F0DE-7C71-41E7-B4AE-5A68D73E055F}" type="slidenum">
              <a:rPr lang="en-US" altLang="zh-CN" smtClean="0"/>
              <a:pPr>
                <a:defRPr/>
              </a:pPr>
              <a:t>5</a:t>
            </a:fld>
            <a:endParaRPr lang="en-US" altLang="zh-CN"/>
          </a:p>
        </p:txBody>
      </p:sp>
    </p:spTree>
    <p:extLst>
      <p:ext uri="{BB962C8B-B14F-4D97-AF65-F5344CB8AC3E}">
        <p14:creationId xmlns:p14="http://schemas.microsoft.com/office/powerpoint/2010/main" val="20601099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B73F7-A2F7-44DE-958E-3569D904184E}"/>
              </a:ext>
            </a:extLst>
          </p:cNvPr>
          <p:cNvSpPr>
            <a:spLocks noGrp="1"/>
          </p:cNvSpPr>
          <p:nvPr>
            <p:ph type="title"/>
          </p:nvPr>
        </p:nvSpPr>
        <p:spPr/>
        <p:txBody>
          <a:bodyPr/>
          <a:lstStyle/>
          <a:p>
            <a:r>
              <a:rPr lang="en-US" sz="3000" dirty="0"/>
              <a:t>CRS assistance signaling optimization (option 2)</a:t>
            </a:r>
          </a:p>
        </p:txBody>
      </p:sp>
      <p:sp>
        <p:nvSpPr>
          <p:cNvPr id="3" name="Content Placeholder 2">
            <a:extLst>
              <a:ext uri="{FF2B5EF4-FFF2-40B4-BE49-F238E27FC236}">
                <a16:creationId xmlns:a16="http://schemas.microsoft.com/office/drawing/2014/main" id="{C63C8678-ED08-470E-A0CC-3E3FD10D5246}"/>
              </a:ext>
            </a:extLst>
          </p:cNvPr>
          <p:cNvSpPr>
            <a:spLocks noGrp="1"/>
          </p:cNvSpPr>
          <p:nvPr>
            <p:ph idx="1"/>
          </p:nvPr>
        </p:nvSpPr>
        <p:spPr/>
        <p:txBody>
          <a:bodyPr/>
          <a:lstStyle/>
          <a:p>
            <a:r>
              <a:rPr lang="en-US" dirty="0"/>
              <a:t>Define new 1 bit flag to indicate that neighbor cells have same configuration as serving cell for the number of CRS ports and/or MBSFN SF configuration </a:t>
            </a:r>
          </a:p>
          <a:p>
            <a:pPr lvl="1"/>
            <a:r>
              <a:rPr lang="en-US" dirty="0"/>
              <a:t>1 bit flag to indicate that number of CRS ports in neighbor cells is same as serving cell</a:t>
            </a:r>
          </a:p>
          <a:p>
            <a:pPr lvl="2"/>
            <a:r>
              <a:rPr lang="en-US" dirty="0"/>
              <a:t>UE can assume that all neighboring cells except cells with Rel-13 CRS assistance signaling have same number of CRS ports as serving cell</a:t>
            </a:r>
          </a:p>
          <a:p>
            <a:pPr lvl="1"/>
            <a:r>
              <a:rPr lang="en-US" dirty="0"/>
              <a:t>1 bit flag to indicate that MBSFN SF configuration in neighbor cells is same as serving cell</a:t>
            </a:r>
          </a:p>
          <a:p>
            <a:pPr lvl="2"/>
            <a:r>
              <a:rPr lang="en-US" dirty="0"/>
              <a:t>UE can assume that all neighboring cells except cells with Rel-13 CRS assistance signaling have same MBSFN SF configuration as serving cell</a:t>
            </a:r>
          </a:p>
          <a:p>
            <a:pPr lvl="2"/>
            <a:endParaRPr lang="en-US" dirty="0"/>
          </a:p>
        </p:txBody>
      </p:sp>
      <p:sp>
        <p:nvSpPr>
          <p:cNvPr id="4" name="Slide Number Placeholder 3">
            <a:extLst>
              <a:ext uri="{FF2B5EF4-FFF2-40B4-BE49-F238E27FC236}">
                <a16:creationId xmlns:a16="http://schemas.microsoft.com/office/drawing/2014/main" id="{B564ED86-5E76-462F-94BB-247CB6460E05}"/>
              </a:ext>
            </a:extLst>
          </p:cNvPr>
          <p:cNvSpPr>
            <a:spLocks noGrp="1"/>
          </p:cNvSpPr>
          <p:nvPr>
            <p:ph type="sldNum" sz="quarter" idx="12"/>
          </p:nvPr>
        </p:nvSpPr>
        <p:spPr/>
        <p:txBody>
          <a:bodyPr/>
          <a:lstStyle/>
          <a:p>
            <a:pPr>
              <a:defRPr/>
            </a:pPr>
            <a:fld id="{A242F0DE-7C71-41E7-B4AE-5A68D73E055F}" type="slidenum">
              <a:rPr lang="en-US" altLang="zh-CN" smtClean="0"/>
              <a:pPr>
                <a:defRPr/>
              </a:pPr>
              <a:t>6</a:t>
            </a:fld>
            <a:endParaRPr lang="en-US" altLang="zh-CN"/>
          </a:p>
        </p:txBody>
      </p:sp>
    </p:spTree>
    <p:extLst>
      <p:ext uri="{BB962C8B-B14F-4D97-AF65-F5344CB8AC3E}">
        <p14:creationId xmlns:p14="http://schemas.microsoft.com/office/powerpoint/2010/main" val="18945463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oject Site Document" ma:contentTypeID="0x0101008A98423170284BEEB635F43C3CF4E98B00C295C80E1AC1FA4D858807D5CFC8A6BB" ma:contentTypeVersion="0" ma:contentTypeDescription="" ma:contentTypeScope="" ma:versionID="ea74359ef5009f26136f19a32c6f8a68">
  <xsd:schema xmlns:xsd="http://www.w3.org/2001/XMLSchema" xmlns:xs="http://www.w3.org/2001/XMLSchema" xmlns:p="http://schemas.microsoft.com/office/2006/metadata/properties" xmlns:ns2="66EEDB98-F073-460B-B9B0-9643F9FE785E" xmlns:ns3="17c5c574-4f42-45b3-8a7f-77d8e859d074" targetNamespace="http://schemas.microsoft.com/office/2006/metadata/properties" ma:root="true" ma:fieldsID="1cc92f964277f20f2b794a28a7b69374" ns2:_="" ns3:_="">
    <xsd:import namespace="66EEDB98-F073-460B-B9B0-9643F9FE785E"/>
    <xsd:import namespace="17c5c574-4f42-45b3-8a7f-77d8e859d074"/>
    <xsd:element name="properties">
      <xsd:complexType>
        <xsd:sequence>
          <xsd:element name="documentManagement">
            <xsd:complexType>
              <xsd:all>
                <xsd:element ref="ns2:Owner" minOccurs="0"/>
                <xsd:element ref="ns2:Status" minOccurs="0"/>
                <xsd:element ref="ns2:Links" minOccurs="0"/>
                <xsd:element ref="ns3:_dlc_DocId" minOccurs="0"/>
                <xsd:element ref="ns3:_dlc_DocIdUrl" minOccurs="0"/>
                <xsd:element ref="ns3:_dlc_DocIdPersistId"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6EEDB98-F073-460B-B9B0-9643F9FE785E" elementFormDefault="qualified">
    <xsd:import namespace="http://schemas.microsoft.com/office/2006/documentManagement/types"/>
    <xsd:import namespace="http://schemas.microsoft.com/office/infopath/2007/PartnerControls"/>
    <xsd:element name="Owner" ma:index="8" nillable="true" ma:displayName="Owner" ma:list="UserInfo" ma:internalName="Owner">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tatus" ma:index="9" nillable="true" ma:displayName="Status" ma:default="Draft" ma:internalName="Status">
      <xsd:simpleType>
        <xsd:restriction base="dms:Choice">
          <xsd:enumeration value="Draft"/>
          <xsd:enumeration value="Ready For Review"/>
          <xsd:enumeration value="Final"/>
        </xsd:restriction>
      </xsd:simpleType>
    </xsd:element>
    <xsd:element name="Links" ma:index="10" nillable="true" ma:displayName="Links" ma:internalName="Links">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17c5c574-4f42-45b3-8a7f-77d8e859d074" elementFormDefault="qualified">
    <xsd:import namespace="http://schemas.microsoft.com/office/2006/documentManagement/types"/>
    <xsd:import namespace="http://schemas.microsoft.com/office/infopath/2007/PartnerControls"/>
    <xsd:element name="_dlc_DocId" ma:index="11" nillable="true" ma:displayName="Document ID Value" ma:description="The value of the document ID assigned to this item." ma:internalName="_dlc_DocId" ma:readOnly="true">
      <xsd:simpleType>
        <xsd:restriction base="dms:Text"/>
      </xsd:simpleType>
    </xsd:element>
    <xsd:element name="_dlc_DocIdUrl" ma:index="12"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3" nillable="true" ma:displayName="Persist ID" ma:description="Keep ID on add." ma:hidden="true" ma:internalName="_dlc_DocIdPersistId" ma:readOnly="true">
      <xsd:simpleType>
        <xsd:restriction base="dms:Boolea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LongProperties xmlns="http://schemas.microsoft.com/office/2006/metadata/longProperties">
  <LongProp xmlns="" name="Links"><![CDATA[<?xml version="1.0" encoding="UTF-8"?><Result><NewXML><PWSLinkDataSet xmlns="http://schemas.microsoft.com/office/project/server/webservices/PWSLinkDataSet/" /></NewXML><ProjectUID>00000000-0000-0000-0000-000000000000</ProjectUID><OldXML><PWSLinkDataSet xmlns="http://schemas.microsoft.com/office/project/server/webservices/PWSLinkDataSet/" /></OldXML><ItemType>3</ItemType><PSURL></PSURL></Result>]]></LongProp>
</LongProperties>
</file>

<file path=customXml/item3.xml><?xml version="1.0" encoding="utf-8"?>
<p:properties xmlns:p="http://schemas.microsoft.com/office/2006/metadata/properties" xmlns:xsi="http://www.w3.org/2001/XMLSchema-instance" xmlns:pc="http://schemas.microsoft.com/office/infopath/2007/PartnerControls">
  <documentManagement>
    <Links xmlns="66EEDB98-F073-460B-B9B0-9643F9FE785E">&lt;?xml version="1.0" encoding="UTF-8"?&gt;&lt;Result&gt;&lt;NewXML&gt;&lt;PWSLinkDataSet xmlns="http://schemas.microsoft.com/office/project/server/webservices/PWSLinkDataSet/" /&gt;&lt;/NewXML&gt;&lt;ProjectUID&gt;00000000-0000-0000-0000-000000000000&lt;/ProjectUID&gt;&lt;OldXML&gt;&lt;PWSLinkDataSet xmlns="http://schemas.microsoft.com/office/project/server/webservices/PWSLinkDataSet/" /&gt;&lt;/OldXML&gt;&lt;ItemType&gt;3&lt;/ItemType&gt;&lt;PSURL&gt;&lt;/PSURL&gt;&lt;/Result&gt;</Links>
    <Owner xmlns="66EEDB98-F073-460B-B9B0-9643F9FE785E">
      <UserInfo>
        <DisplayName/>
        <AccountId xsi:nil="true"/>
        <AccountType/>
      </UserInfo>
    </Owner>
    <Status xmlns="66EEDB98-F073-460B-B9B0-9643F9FE785E">Draft</Status>
  </documentManagement>
</p:properties>
</file>

<file path=customXml/itemProps1.xml><?xml version="1.0" encoding="utf-8"?>
<ds:datastoreItem xmlns:ds="http://schemas.openxmlformats.org/officeDocument/2006/customXml" ds:itemID="{340FFF4D-EC63-4F79-8286-8DF790742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6EEDB98-F073-460B-B9B0-9643F9FE785E"/>
    <ds:schemaRef ds:uri="17c5c574-4f42-45b3-8a7f-77d8e859d07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37067DF-937D-49A5-8644-955C54DF1C27}">
  <ds:schemaRefs>
    <ds:schemaRef ds:uri="http://schemas.microsoft.com/office/2006/metadata/longProperties"/>
    <ds:schemaRef ds:uri=""/>
  </ds:schemaRefs>
</ds:datastoreItem>
</file>

<file path=customXml/itemProps3.xml><?xml version="1.0" encoding="utf-8"?>
<ds:datastoreItem xmlns:ds="http://schemas.openxmlformats.org/officeDocument/2006/customXml" ds:itemID="{200F65EB-5730-43A8-9AFA-15BFC5DC8F7F}">
  <ds:schemaRefs>
    <ds:schemaRef ds:uri="http://purl.org/dc/dcmitype/"/>
    <ds:schemaRef ds:uri="http://schemas.openxmlformats.org/package/2006/metadata/core-properties"/>
    <ds:schemaRef ds:uri="http://schemas.microsoft.com/office/2006/documentManagement/types"/>
    <ds:schemaRef ds:uri="http://schemas.microsoft.com/office/2006/metadata/properties"/>
    <ds:schemaRef ds:uri="http://schemas.microsoft.com/office/infopath/2007/PartnerControls"/>
    <ds:schemaRef ds:uri="http://purl.org/dc/elements/1.1/"/>
    <ds:schemaRef ds:uri="17c5c574-4f42-45b3-8a7f-77d8e859d074"/>
    <ds:schemaRef ds:uri="66EEDB98-F073-460B-B9B0-9643F9FE785E"/>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13718</TotalTime>
  <Words>477</Words>
  <Application>Microsoft Office PowerPoint</Application>
  <PresentationFormat>On-screen Show (4:3)</PresentationFormat>
  <Paragraphs>44</Paragraphs>
  <Slides>6</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6</vt:i4>
      </vt:variant>
    </vt:vector>
  </HeadingPairs>
  <TitlesOfParts>
    <vt:vector size="10" baseType="lpstr">
      <vt:lpstr>宋体</vt:lpstr>
      <vt:lpstr>Arial</vt:lpstr>
      <vt:lpstr>Calibri</vt:lpstr>
      <vt:lpstr>Office Theme</vt:lpstr>
      <vt:lpstr>Way forward for Rel-14 eCRS-IM WI on network assistant info and UE capability</vt:lpstr>
      <vt:lpstr>UE capability for eCRS-IM feature</vt:lpstr>
      <vt:lpstr>WF on UE capability signaling</vt:lpstr>
      <vt:lpstr>Optimization of CRS assistant info</vt:lpstr>
      <vt:lpstr>CRS assistance signaling optimization (option 1)</vt:lpstr>
      <vt:lpstr>CRS assistance signaling optimization (option 2)</vt:lpstr>
    </vt:vector>
  </TitlesOfParts>
  <Company>Qualcomm Incorporated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Intel Corporation</dc:creator>
  <cp:keywords>CTPClassification=:VisualMarkings=, CTPClassification=CTP_PUBLIC:VisualMarkings=</cp:keywords>
  <cp:lastModifiedBy>Maomao Chen</cp:lastModifiedBy>
  <cp:revision>1019</cp:revision>
  <dcterms:created xsi:type="dcterms:W3CDTF">2013-05-13T16:02:00Z</dcterms:created>
  <dcterms:modified xsi:type="dcterms:W3CDTF">2017-08-24T22:51:15Z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0x0101008A98423170284BEEB635F43C3CF4E98B00C295C80E1AC1FA4D858807D5CFC8A6BB</vt:lpwstr>
  </property>
  <property fmtid="{D5CDD505-2E9C-101B-9397-08002B2CF9AE}" pid="3" name="_dlc_DocIdItemGuid">
    <vt:lpwstr>2a01973d-3b8b-4e03-ad6e-a4ed4baa7131</vt:lpwstr>
  </property>
  <property fmtid="{D5CDD505-2E9C-101B-9397-08002B2CF9AE}" pid="4" name="_dlc_DocId">
    <vt:lpwstr>H4P5ACNAWDMP-2-1995</vt:lpwstr>
  </property>
  <property fmtid="{D5CDD505-2E9C-101B-9397-08002B2CF9AE}" pid="5" name="_dlc_DocIdUrl">
    <vt:lpwstr>http://projects/sites/LTED/_layouts/DocIdRedir.aspx?ID=H4P5ACNAWDMP-2-1995, H4P5ACNAWDMP-2-1995</vt:lpwstr>
  </property>
  <property fmtid="{D5CDD505-2E9C-101B-9397-08002B2CF9AE}" pid="6" name="TitusGUID">
    <vt:lpwstr>0755fb4a-e43a-4d5c-80d1-f6e170670078</vt:lpwstr>
  </property>
  <property fmtid="{D5CDD505-2E9C-101B-9397-08002B2CF9AE}" pid="7" name="CTP_TimeStamp">
    <vt:lpwstr>2017-02-16 07:48:43Z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_NewReviewCycle">
    <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1479483889</vt:lpwstr>
  </property>
  <property fmtid="{D5CDD505-2E9C-101B-9397-08002B2CF9AE}" pid="16" name="CTPClassification">
    <vt:lpwstr>CTP_PUBLIC</vt:lpwstr>
  </property>
  <property fmtid="{D5CDD505-2E9C-101B-9397-08002B2CF9AE}" pid="17" name="_AdHocReviewCycleID">
    <vt:i4>1049427713</vt:i4>
  </property>
  <property fmtid="{D5CDD505-2E9C-101B-9397-08002B2CF9AE}" pid="18" name="_EmailSubject">
    <vt:lpwstr>Enhanced CRS-IM offline discussion</vt:lpwstr>
  </property>
  <property fmtid="{D5CDD505-2E9C-101B-9397-08002B2CF9AE}" pid="19" name="_AuthorEmail">
    <vt:lpwstr>jaehor@qti.qualcomm.com</vt:lpwstr>
  </property>
  <property fmtid="{D5CDD505-2E9C-101B-9397-08002B2CF9AE}" pid="20" name="_AuthorEmailDisplayName">
    <vt:lpwstr>Jaeho Ryu</vt:lpwstr>
  </property>
</Properties>
</file>