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4" r:id="rId4"/>
    <p:sldId id="266" r:id="rId5"/>
    <p:sldId id="272" r:id="rId6"/>
    <p:sldId id="268" r:id="rId7"/>
    <p:sldId id="274" r:id="rId8"/>
    <p:sldId id="271" r:id="rId9"/>
    <p:sldId id="270" r:id="rId10"/>
    <p:sldId id="267" r:id="rId11"/>
  </p:sldIdLst>
  <p:sldSz cx="12192000" cy="6858000"/>
  <p:notesSz cx="6858000" cy="9144000"/>
  <p:custDataLst>
    <p:tags r:id="rId1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6" autoAdjust="0"/>
    <p:restoredTop sz="94605" autoAdjust="0"/>
  </p:normalViewPr>
  <p:slideViewPr>
    <p:cSldViewPr snapToGrid="0">
      <p:cViewPr varScale="1">
        <p:scale>
          <a:sx n="86" d="100"/>
          <a:sy n="86" d="100"/>
        </p:scale>
        <p:origin x="10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537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1561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39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‹Nr.›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17265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00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5261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30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776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107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8923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8403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806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C9E55-1A3F-4356-8C6C-402E05510D70}" type="datetimeFigureOut">
              <a:rPr lang="de-DE" smtClean="0"/>
              <a:t>25.08.2017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3C3F-E46D-4D72-85C3-3297108E6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409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WF </a:t>
            </a:r>
            <a:r>
              <a:rPr lang="de-DE" dirty="0"/>
              <a:t>on RRM/</a:t>
            </a:r>
            <a:r>
              <a:rPr lang="de-DE" dirty="0" err="1"/>
              <a:t>Demod</a:t>
            </a:r>
            <a:r>
              <a:rPr lang="de-DE" dirty="0"/>
              <a:t> </a:t>
            </a:r>
            <a:r>
              <a:rPr lang="de-DE" dirty="0" err="1"/>
              <a:t>baseline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system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Rohde &amp; Schwarz, </a:t>
            </a:r>
            <a:r>
              <a:rPr lang="de-DE" dirty="0" err="1" smtClean="0"/>
              <a:t>Keysight</a:t>
            </a:r>
            <a:r>
              <a:rPr lang="de-DE" dirty="0" smtClean="0"/>
              <a:t>, </a:t>
            </a:r>
            <a:r>
              <a:rPr lang="de-DE" dirty="0" err="1" smtClean="0"/>
              <a:t>Anritsu</a:t>
            </a:r>
            <a:r>
              <a:rPr lang="de-DE" dirty="0" smtClean="0"/>
              <a:t>, </a:t>
            </a:r>
            <a:r>
              <a:rPr lang="de-DE" dirty="0" err="1" smtClean="0"/>
              <a:t>Spirent</a:t>
            </a:r>
            <a:r>
              <a:rPr lang="de-DE" dirty="0" smtClean="0"/>
              <a:t>, </a:t>
            </a:r>
            <a:r>
              <a:rPr lang="de-DE" dirty="0" err="1" smtClean="0"/>
              <a:t>Bluetest</a:t>
            </a:r>
            <a:endParaRPr lang="de-DE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85073" y="141248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#84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Berlin, Germany, 21 - 25, August,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272989" y="212685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 smtClean="0">
                <a:ea typeface="Batang" pitchFamily="18" charset="-127"/>
                <a:cs typeface="Times New Roman" pitchFamily="18" charset="0"/>
              </a:rPr>
              <a:t>R4-1708996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2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1533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Way Forward</a:t>
            </a:r>
          </a:p>
        </p:txBody>
      </p:sp>
      <p:sp>
        <p:nvSpPr>
          <p:cNvPr id="6" name="Untertitel 2"/>
          <p:cNvSpPr>
            <a:spLocks noGrp="1"/>
          </p:cNvSpPr>
          <p:nvPr>
            <p:ph idx="1"/>
          </p:nvPr>
        </p:nvSpPr>
        <p:spPr>
          <a:xfrm>
            <a:off x="661307" y="967666"/>
            <a:ext cx="11011744" cy="5188205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GB" sz="3200" dirty="0"/>
              <a:t>RRM/</a:t>
            </a:r>
            <a:r>
              <a:rPr lang="en-GB" sz="3200" dirty="0" err="1"/>
              <a:t>Demod</a:t>
            </a:r>
            <a:r>
              <a:rPr lang="en-GB" sz="3200" dirty="0"/>
              <a:t> experts to review the assumptions/open questions on </a:t>
            </a:r>
            <a:r>
              <a:rPr lang="en-GB" sz="3200" dirty="0" err="1"/>
              <a:t>Demod</a:t>
            </a:r>
            <a:r>
              <a:rPr lang="en-GB" sz="3200" dirty="0"/>
              <a:t>/RRM requirements and give feedback. (slide </a:t>
            </a:r>
            <a:r>
              <a:rPr lang="en-GB" sz="3200" dirty="0" smtClean="0"/>
              <a:t>5,7,8,9)</a:t>
            </a:r>
            <a:endParaRPr lang="en-GB" sz="3200" dirty="0"/>
          </a:p>
          <a:p>
            <a:pPr>
              <a:spcBef>
                <a:spcPts val="1800"/>
              </a:spcBef>
            </a:pPr>
            <a:r>
              <a:rPr lang="de-DE" sz="3200" dirty="0"/>
              <a:t>Provide information on further missing aspects for finalizing the baseline setups or/and raise further requirements to the systems</a:t>
            </a:r>
            <a:endParaRPr lang="en-GB" sz="3200" dirty="0"/>
          </a:p>
          <a:p>
            <a:pPr>
              <a:spcBef>
                <a:spcPts val="1800"/>
              </a:spcBef>
            </a:pPr>
            <a:r>
              <a:rPr lang="en-GB" sz="3200" dirty="0"/>
              <a:t>The main purpose should be Rel-15 test coverage. </a:t>
            </a:r>
          </a:p>
          <a:p>
            <a:pPr>
              <a:spcBef>
                <a:spcPts val="1800"/>
              </a:spcBef>
            </a:pPr>
            <a:r>
              <a:rPr lang="en-GB" sz="3200" dirty="0"/>
              <a:t>Requirement to test DUT effectively should drive the definition of baseline system. However the feasibility of testing those requirements needs to be taken into account (cost/timewise).</a:t>
            </a:r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2070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WF document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0810"/>
            <a:ext cx="10515600" cy="4716153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Demod</a:t>
            </a:r>
            <a:endParaRPr lang="en-US" dirty="0"/>
          </a:p>
          <a:p>
            <a:pPr lvl="1"/>
            <a:r>
              <a:rPr lang="en-US" dirty="0"/>
              <a:t>No baseline test system defined </a:t>
            </a:r>
          </a:p>
          <a:p>
            <a:pPr lvl="1"/>
            <a:r>
              <a:rPr lang="en-US" dirty="0"/>
              <a:t>In this WF the proposal is to highlight additional details of two suitable test system methodologies:</a:t>
            </a:r>
          </a:p>
          <a:p>
            <a:pPr lvl="2"/>
            <a:r>
              <a:rPr lang="en-US" dirty="0"/>
              <a:t>Test setup with baseband emulation of Multi-</a:t>
            </a:r>
            <a:r>
              <a:rPr lang="en-US" dirty="0" err="1"/>
              <a:t>AoA</a:t>
            </a:r>
            <a:endParaRPr lang="en-US" dirty="0"/>
          </a:p>
          <a:p>
            <a:pPr lvl="2"/>
            <a:r>
              <a:rPr lang="en-US" dirty="0"/>
              <a:t>Test setup with spatial emulation of Multi-</a:t>
            </a:r>
            <a:r>
              <a:rPr lang="en-US" dirty="0" err="1"/>
              <a:t>AoA</a:t>
            </a:r>
            <a:endParaRPr lang="en-US" strike="sngStrike" dirty="0"/>
          </a:p>
          <a:p>
            <a:r>
              <a:rPr lang="en-US" dirty="0"/>
              <a:t>RRM</a:t>
            </a:r>
          </a:p>
          <a:p>
            <a:pPr lvl="1"/>
            <a:r>
              <a:rPr lang="en-US" dirty="0"/>
              <a:t>Baseline system defined as having a system with at least 1 probe connecting OTA to the DUT</a:t>
            </a:r>
          </a:p>
          <a:p>
            <a:pPr lvl="1"/>
            <a:r>
              <a:rPr lang="en-US" dirty="0"/>
              <a:t>Requirement of having &gt;1 probe test system is FFS</a:t>
            </a:r>
          </a:p>
          <a:p>
            <a:r>
              <a:rPr lang="en-US" dirty="0"/>
              <a:t>Questions related to UE requirements have been listed which are to be clarified by RRM/</a:t>
            </a:r>
            <a:r>
              <a:rPr lang="en-US" dirty="0" err="1"/>
              <a:t>Demod</a:t>
            </a:r>
            <a:r>
              <a:rPr lang="en-US" dirty="0"/>
              <a:t> experts</a:t>
            </a:r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690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Demodulation Baseline System: Option A</a:t>
            </a:r>
            <a:endParaRPr lang="en-GB" dirty="0"/>
          </a:p>
        </p:txBody>
      </p:sp>
      <p:sp>
        <p:nvSpPr>
          <p:cNvPr id="6" name="Untertitel 2"/>
          <p:cNvSpPr>
            <a:spLocks noGrp="1"/>
          </p:cNvSpPr>
          <p:nvPr>
            <p:ph idx="1"/>
          </p:nvPr>
        </p:nvSpPr>
        <p:spPr>
          <a:xfrm>
            <a:off x="420414" y="950733"/>
            <a:ext cx="9523685" cy="5786397"/>
          </a:xfrm>
        </p:spPr>
        <p:txBody>
          <a:bodyPr>
            <a:noAutofit/>
          </a:bodyPr>
          <a:lstStyle/>
          <a:p>
            <a:r>
              <a:rPr lang="en-US" dirty="0"/>
              <a:t>Test setup with </a:t>
            </a:r>
            <a:r>
              <a:rPr lang="en-US" u="sng" dirty="0"/>
              <a:t>baseband emulation</a:t>
            </a:r>
            <a:r>
              <a:rPr lang="en-US" dirty="0"/>
              <a:t> of Multi-</a:t>
            </a:r>
            <a:r>
              <a:rPr lang="en-US" dirty="0" err="1"/>
              <a:t>AoA</a:t>
            </a:r>
            <a:r>
              <a:rPr lang="de-DE" dirty="0"/>
              <a:t>:</a:t>
            </a:r>
            <a:endParaRPr lang="en-GB" sz="2000" dirty="0"/>
          </a:p>
          <a:p>
            <a:pPr lvl="1"/>
            <a:r>
              <a:rPr lang="en-GB" sz="2000" dirty="0"/>
              <a:t>Baseband emulation of the channel model</a:t>
            </a:r>
          </a:p>
          <a:p>
            <a:pPr lvl="1"/>
            <a:r>
              <a:rPr lang="en-GB" sz="2000" dirty="0"/>
              <a:t>A positioning system such that the angle between the dual-polarized measurement antenna and the DUT has at least two axes of freedom and maintains a polarization reference</a:t>
            </a:r>
            <a:endParaRPr lang="de-DE" sz="2000" dirty="0"/>
          </a:p>
          <a:p>
            <a:r>
              <a:rPr lang="de-DE" dirty="0"/>
              <a:t>This method needs the following:</a:t>
            </a:r>
          </a:p>
          <a:p>
            <a:pPr lvl="1"/>
            <a:r>
              <a:rPr lang="de-DE" sz="2000" dirty="0"/>
              <a:t>UE </a:t>
            </a:r>
            <a:r>
              <a:rPr lang="de-DE" sz="2000" dirty="0" err="1"/>
              <a:t>antenna</a:t>
            </a:r>
            <a:r>
              <a:rPr lang="de-DE" sz="2000" dirty="0"/>
              <a:t> </a:t>
            </a:r>
            <a:r>
              <a:rPr lang="de-DE" sz="2000" dirty="0" err="1"/>
              <a:t>pattern</a:t>
            </a:r>
            <a:r>
              <a:rPr lang="de-DE" sz="2000" dirty="0"/>
              <a:t> </a:t>
            </a:r>
            <a:r>
              <a:rPr lang="de-DE" sz="2000" dirty="0" err="1"/>
              <a:t>known</a:t>
            </a:r>
            <a:r>
              <a:rPr lang="de-DE" sz="2000" dirty="0"/>
              <a:t> </a:t>
            </a:r>
            <a:r>
              <a:rPr lang="de-DE" sz="2000" dirty="0" err="1"/>
              <a:t>or</a:t>
            </a:r>
            <a:r>
              <a:rPr lang="de-DE" sz="2000" dirty="0"/>
              <a:t> </a:t>
            </a:r>
            <a:r>
              <a:rPr lang="de-DE" sz="2000" dirty="0" err="1"/>
              <a:t>measured</a:t>
            </a:r>
            <a:endParaRPr lang="de-DE" sz="2000" dirty="0"/>
          </a:p>
          <a:p>
            <a:pPr lvl="1"/>
            <a:r>
              <a:rPr lang="de-DE" sz="2000" dirty="0" err="1"/>
              <a:t>Emulate</a:t>
            </a:r>
            <a:r>
              <a:rPr lang="de-DE" sz="2000" dirty="0"/>
              <a:t> the antenna pattern in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baseband</a:t>
            </a:r>
            <a:r>
              <a:rPr lang="de-DE" sz="2000" dirty="0"/>
              <a:t> fader</a:t>
            </a:r>
          </a:p>
          <a:p>
            <a:r>
              <a:rPr lang="de-DE" dirty="0"/>
              <a:t>Advantages/Restriction:</a:t>
            </a:r>
          </a:p>
          <a:p>
            <a:pPr lvl="1"/>
            <a:r>
              <a:rPr lang="de-DE" sz="2000" dirty="0" err="1"/>
              <a:t>Method</a:t>
            </a:r>
            <a:r>
              <a:rPr lang="de-DE" sz="2000" dirty="0"/>
              <a:t> </a:t>
            </a:r>
            <a:r>
              <a:rPr lang="de-DE" sz="2000" dirty="0" err="1"/>
              <a:t>can</a:t>
            </a:r>
            <a:r>
              <a:rPr lang="de-DE" sz="2000" dirty="0"/>
              <a:t> </a:t>
            </a:r>
            <a:r>
              <a:rPr lang="de-DE" sz="2000" dirty="0" err="1"/>
              <a:t>simulate</a:t>
            </a:r>
            <a:r>
              <a:rPr lang="de-DE" sz="2000" dirty="0"/>
              <a:t> </a:t>
            </a:r>
            <a:r>
              <a:rPr lang="de-DE" sz="2000" dirty="0" err="1"/>
              <a:t>any</a:t>
            </a:r>
            <a:r>
              <a:rPr lang="de-DE" sz="2000" dirty="0"/>
              <a:t> </a:t>
            </a:r>
            <a:r>
              <a:rPr lang="de-DE" sz="2000" dirty="0" err="1"/>
              <a:t>arbitrary</a:t>
            </a:r>
            <a:r>
              <a:rPr lang="de-DE" sz="2000" dirty="0"/>
              <a:t> </a:t>
            </a:r>
            <a:r>
              <a:rPr lang="de-DE" sz="2000" dirty="0" err="1"/>
              <a:t>channel</a:t>
            </a:r>
            <a:r>
              <a:rPr lang="de-DE" sz="2000" dirty="0"/>
              <a:t> </a:t>
            </a:r>
            <a:r>
              <a:rPr lang="de-DE" sz="2000" dirty="0" err="1"/>
              <a:t>models</a:t>
            </a:r>
            <a:r>
              <a:rPr lang="de-DE" sz="2000" dirty="0"/>
              <a:t> </a:t>
            </a:r>
            <a:r>
              <a:rPr lang="de-DE" sz="2000" dirty="0" err="1"/>
              <a:t>including</a:t>
            </a:r>
            <a:r>
              <a:rPr lang="de-DE" sz="2000" dirty="0"/>
              <a:t> 38.901 </a:t>
            </a:r>
          </a:p>
          <a:p>
            <a:pPr lvl="1"/>
            <a:r>
              <a:rPr lang="de-DE" sz="2000" dirty="0"/>
              <a:t>All </a:t>
            </a:r>
            <a:r>
              <a:rPr lang="de-DE" sz="2000" dirty="0" err="1"/>
              <a:t>possible</a:t>
            </a:r>
            <a:r>
              <a:rPr lang="de-DE" sz="2000" dirty="0"/>
              <a:t> </a:t>
            </a:r>
            <a:r>
              <a:rPr lang="de-DE" sz="2000" dirty="0" err="1"/>
              <a:t>AoA</a:t>
            </a:r>
            <a:r>
              <a:rPr lang="de-DE" sz="2000" dirty="0"/>
              <a:t> </a:t>
            </a:r>
            <a:r>
              <a:rPr lang="de-DE" sz="2000" dirty="0" err="1"/>
              <a:t>can</a:t>
            </a:r>
            <a:r>
              <a:rPr lang="de-DE" sz="2000" dirty="0"/>
              <a:t> </a:t>
            </a:r>
            <a:r>
              <a:rPr lang="de-DE" sz="2000" dirty="0" err="1"/>
              <a:t>be</a:t>
            </a:r>
            <a:r>
              <a:rPr lang="de-DE" sz="2000" dirty="0"/>
              <a:t> </a:t>
            </a:r>
            <a:r>
              <a:rPr lang="de-DE" sz="2000" dirty="0" err="1"/>
              <a:t>simulated</a:t>
            </a:r>
            <a:r>
              <a:rPr lang="de-DE" sz="2000" dirty="0"/>
              <a:t> </a:t>
            </a:r>
            <a:r>
              <a:rPr lang="de-DE" sz="2000" dirty="0" err="1"/>
              <a:t>simultaneously</a:t>
            </a:r>
            <a:endParaRPr lang="de-DE" sz="2000" dirty="0"/>
          </a:p>
          <a:p>
            <a:pPr lvl="1"/>
            <a:r>
              <a:rPr lang="de-DE" sz="2000" dirty="0" err="1"/>
              <a:t>No</a:t>
            </a:r>
            <a:r>
              <a:rPr lang="de-DE" sz="2000" dirty="0"/>
              <a:t> </a:t>
            </a:r>
            <a:r>
              <a:rPr lang="de-DE" sz="2000" dirty="0" err="1"/>
              <a:t>restriction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intra-cluster angular </a:t>
            </a:r>
            <a:r>
              <a:rPr lang="de-DE" sz="2000" dirty="0" err="1"/>
              <a:t>spread</a:t>
            </a:r>
            <a:endParaRPr lang="de-DE" sz="2000" dirty="0"/>
          </a:p>
          <a:p>
            <a:pPr lvl="1"/>
            <a:r>
              <a:rPr lang="de-DE" sz="2000" dirty="0" err="1" smtClean="0"/>
              <a:t>Requirement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/>
              <a:t>beamlock</a:t>
            </a:r>
            <a:r>
              <a:rPr lang="de-DE" sz="2000" dirty="0" smtClean="0"/>
              <a:t>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smtClean="0"/>
              <a:t>FFS</a:t>
            </a:r>
          </a:p>
          <a:p>
            <a:pPr lvl="1"/>
            <a:r>
              <a:rPr lang="de-DE" sz="2000" dirty="0" err="1"/>
              <a:t>T</a:t>
            </a:r>
            <a:r>
              <a:rPr lang="de-DE" sz="2000" dirty="0" err="1" smtClean="0"/>
              <a:t>estability</a:t>
            </a:r>
            <a:r>
              <a:rPr lang="de-DE" sz="2000" dirty="0" smtClean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autonomous</a:t>
            </a:r>
            <a:r>
              <a:rPr lang="de-DE" sz="2000" dirty="0"/>
              <a:t> UE </a:t>
            </a:r>
            <a:r>
              <a:rPr lang="de-DE" sz="2000" dirty="0" err="1"/>
              <a:t>active</a:t>
            </a:r>
            <a:r>
              <a:rPr lang="de-DE" sz="2000" dirty="0"/>
              <a:t> beam </a:t>
            </a:r>
            <a:r>
              <a:rPr lang="de-DE" sz="2000" dirty="0" err="1"/>
              <a:t>steering</a:t>
            </a:r>
            <a:r>
              <a:rPr lang="de-DE" sz="2000" dirty="0"/>
              <a:t>/ </a:t>
            </a:r>
            <a:r>
              <a:rPr lang="de-DE" sz="2000" dirty="0" err="1"/>
              <a:t>tracking</a:t>
            </a:r>
            <a:r>
              <a:rPr lang="de-DE" sz="2000" dirty="0"/>
              <a:t> </a:t>
            </a:r>
            <a:r>
              <a:rPr lang="de-DE" sz="2000" dirty="0" err="1"/>
              <a:t>aspects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smtClean="0"/>
              <a:t>DUT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difficult</a:t>
            </a:r>
            <a:endParaRPr lang="de-DE" sz="2000" dirty="0"/>
          </a:p>
          <a:p>
            <a:pPr lvl="1"/>
            <a:endParaRPr lang="de-DE" sz="2000" dirty="0" smtClean="0"/>
          </a:p>
          <a:p>
            <a:pPr marL="457200" lvl="1" indent="0">
              <a:buNone/>
            </a:pPr>
            <a:endParaRPr lang="de-DE" sz="2800" dirty="0"/>
          </a:p>
        </p:txBody>
      </p:sp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475" y="2451273"/>
            <a:ext cx="3378572" cy="266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9570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Demodulation Baseline System: Option B</a:t>
            </a:r>
            <a:endParaRPr lang="en-GB" dirty="0"/>
          </a:p>
        </p:txBody>
      </p:sp>
      <p:sp>
        <p:nvSpPr>
          <p:cNvPr id="6" name="Untertitel 2"/>
          <p:cNvSpPr>
            <a:spLocks noGrp="1"/>
          </p:cNvSpPr>
          <p:nvPr>
            <p:ph idx="1"/>
          </p:nvPr>
        </p:nvSpPr>
        <p:spPr>
          <a:xfrm>
            <a:off x="420413" y="950734"/>
            <a:ext cx="11540265" cy="5461218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Test setup with </a:t>
            </a:r>
            <a:r>
              <a:rPr lang="en-US" sz="2400" u="sng" dirty="0"/>
              <a:t>spatial emulation </a:t>
            </a:r>
            <a:r>
              <a:rPr lang="en-US" sz="2400" dirty="0"/>
              <a:t>of Multi-</a:t>
            </a:r>
            <a:r>
              <a:rPr lang="en-US" sz="2400" dirty="0" err="1"/>
              <a:t>AoA</a:t>
            </a:r>
            <a:r>
              <a:rPr lang="en-US" sz="2400" dirty="0"/>
              <a:t>:</a:t>
            </a:r>
            <a:endParaRPr lang="de-DE" sz="2400" dirty="0"/>
          </a:p>
          <a:p>
            <a:pPr marL="628650" lvl="1" indent="-171450">
              <a:spcBef>
                <a:spcPts val="600"/>
              </a:spcBef>
            </a:pPr>
            <a:r>
              <a:rPr lang="en-US" sz="1900" dirty="0"/>
              <a:t>System parameters shown below are to be defined based on the inputs from the WF on channel model simplification</a:t>
            </a:r>
          </a:p>
          <a:p>
            <a:pPr marL="628650" lvl="1" indent="-171450">
              <a:spcBef>
                <a:spcPts val="600"/>
              </a:spcBef>
            </a:pPr>
            <a:r>
              <a:rPr lang="en-US" sz="1900" dirty="0"/>
              <a:t>Number of Probes (Can be either movable probes OR static probes with switching)</a:t>
            </a:r>
          </a:p>
          <a:p>
            <a:pPr marL="1085850" lvl="2" indent="-171450">
              <a:spcBef>
                <a:spcPts val="600"/>
              </a:spcBef>
            </a:pPr>
            <a:r>
              <a:rPr lang="en-US" sz="1900" dirty="0"/>
              <a:t>Probe location/positioning in Azimuth and Elevation (This parameter will set the limits of effective mapping of the spatial clusters from the channel model)</a:t>
            </a:r>
          </a:p>
          <a:p>
            <a:pPr marL="628650" lvl="1" indent="-171450">
              <a:spcBef>
                <a:spcPts val="600"/>
              </a:spcBef>
            </a:pPr>
            <a:r>
              <a:rPr lang="en-US" sz="1900" dirty="0"/>
              <a:t>Spatial resolution of the probes (Different set of probe resolution(s) can be defined for RRM and </a:t>
            </a:r>
            <a:r>
              <a:rPr lang="en-US" sz="1900" dirty="0" err="1"/>
              <a:t>Demod</a:t>
            </a:r>
            <a:r>
              <a:rPr lang="en-US" sz="1900" dirty="0"/>
              <a:t> test cases)</a:t>
            </a:r>
          </a:p>
          <a:p>
            <a:pPr marL="628650" lvl="1" indent="-171450">
              <a:spcBef>
                <a:spcPts val="600"/>
              </a:spcBef>
            </a:pPr>
            <a:r>
              <a:rPr lang="en-US" sz="1900" dirty="0"/>
              <a:t>Number of active probes (This parameter sets the limit for number of active probes / ports that is needed from the TE)</a:t>
            </a:r>
          </a:p>
          <a:p>
            <a:r>
              <a:rPr lang="de-DE" sz="2400" dirty="0"/>
              <a:t>Advantages/Restriction:</a:t>
            </a:r>
          </a:p>
          <a:p>
            <a:pPr lvl="1"/>
            <a:r>
              <a:rPr lang="de-DE" sz="1900" dirty="0" err="1" smtClean="0"/>
              <a:t>Allows</a:t>
            </a:r>
            <a:r>
              <a:rPr lang="de-DE" sz="1900" dirty="0" smtClean="0"/>
              <a:t> </a:t>
            </a:r>
            <a:r>
              <a:rPr lang="de-DE" sz="1900" dirty="0" err="1" smtClean="0"/>
              <a:t>testability</a:t>
            </a:r>
            <a:r>
              <a:rPr lang="de-DE" sz="1900" dirty="0" smtClean="0"/>
              <a:t> </a:t>
            </a:r>
            <a:r>
              <a:rPr lang="de-DE" sz="1900" dirty="0" err="1" smtClean="0"/>
              <a:t>of</a:t>
            </a:r>
            <a:r>
              <a:rPr lang="de-DE" sz="1900" dirty="0" smtClean="0"/>
              <a:t> </a:t>
            </a:r>
            <a:r>
              <a:rPr lang="de-DE" sz="1900" dirty="0" err="1" smtClean="0"/>
              <a:t>autonomous</a:t>
            </a:r>
            <a:r>
              <a:rPr lang="de-DE" sz="1900" dirty="0" smtClean="0"/>
              <a:t> UE </a:t>
            </a:r>
            <a:r>
              <a:rPr lang="de-DE" sz="1900" dirty="0"/>
              <a:t>active beam steering/ tracking aspects of </a:t>
            </a:r>
            <a:r>
              <a:rPr lang="de-DE" sz="1900" dirty="0" err="1"/>
              <a:t>the</a:t>
            </a:r>
            <a:r>
              <a:rPr lang="de-DE" sz="1900" dirty="0"/>
              <a:t> </a:t>
            </a:r>
            <a:r>
              <a:rPr lang="de-DE" sz="1900" dirty="0" smtClean="0"/>
              <a:t>DUT</a:t>
            </a:r>
          </a:p>
          <a:p>
            <a:pPr lvl="1"/>
            <a:r>
              <a:rPr lang="de-DE" sz="1900" dirty="0" err="1" smtClean="0"/>
              <a:t>Does</a:t>
            </a:r>
            <a:r>
              <a:rPr lang="de-DE" sz="1900" dirty="0" smtClean="0"/>
              <a:t> </a:t>
            </a:r>
            <a:r>
              <a:rPr lang="de-DE" sz="1900" dirty="0"/>
              <a:t>not require beam lock </a:t>
            </a:r>
          </a:p>
          <a:p>
            <a:pPr lvl="1"/>
            <a:r>
              <a:rPr lang="de-DE" sz="1900" dirty="0"/>
              <a:t>System is based on the simplification of 38.901 channel models</a:t>
            </a:r>
          </a:p>
          <a:p>
            <a:pPr lvl="2"/>
            <a:r>
              <a:rPr lang="de-DE" sz="1500" dirty="0"/>
              <a:t>The simplification process is done based a reduction process that takes into account the actual spatial charateristics of the channel.</a:t>
            </a:r>
          </a:p>
          <a:p>
            <a:pPr lvl="1"/>
            <a:r>
              <a:rPr lang="de-DE" sz="1900" dirty="0" err="1" smtClean="0"/>
              <a:t>AoA</a:t>
            </a:r>
            <a:r>
              <a:rPr lang="de-DE" sz="1900" dirty="0" smtClean="0"/>
              <a:t> </a:t>
            </a:r>
            <a:r>
              <a:rPr lang="de-DE" sz="1900" dirty="0"/>
              <a:t>can be spatially emulated simultaneously, at least one active probe per cluster required</a:t>
            </a:r>
          </a:p>
          <a:p>
            <a:pPr lvl="1"/>
            <a:r>
              <a:rPr lang="de-DE" sz="1900" dirty="0" err="1"/>
              <a:t>Spatial</a:t>
            </a:r>
            <a:r>
              <a:rPr lang="de-DE" sz="1900" dirty="0"/>
              <a:t> probe </a:t>
            </a:r>
            <a:r>
              <a:rPr lang="de-DE" sz="1900" dirty="0" err="1"/>
              <a:t>resolution</a:t>
            </a:r>
            <a:r>
              <a:rPr lang="de-DE" sz="1900" dirty="0"/>
              <a:t> will </a:t>
            </a:r>
            <a:r>
              <a:rPr lang="de-DE" sz="1900" dirty="0" err="1"/>
              <a:t>determine</a:t>
            </a:r>
            <a:r>
              <a:rPr lang="de-DE" sz="1900" dirty="0"/>
              <a:t> </a:t>
            </a:r>
            <a:r>
              <a:rPr lang="de-DE" sz="1900" dirty="0" err="1"/>
              <a:t>the</a:t>
            </a:r>
            <a:r>
              <a:rPr lang="de-DE" sz="1900" dirty="0"/>
              <a:t> </a:t>
            </a:r>
            <a:r>
              <a:rPr lang="de-DE" sz="1900" dirty="0" err="1"/>
              <a:t>accuracy</a:t>
            </a:r>
            <a:r>
              <a:rPr lang="de-DE" sz="1900" dirty="0"/>
              <a:t> </a:t>
            </a:r>
            <a:r>
              <a:rPr lang="de-DE" sz="1900" dirty="0" err="1" smtClean="0"/>
              <a:t>of</a:t>
            </a:r>
            <a:r>
              <a:rPr lang="de-DE" sz="1900" dirty="0" smtClean="0"/>
              <a:t> </a:t>
            </a:r>
            <a:r>
              <a:rPr lang="de-DE" sz="1900" dirty="0" err="1" smtClean="0"/>
              <a:t>the</a:t>
            </a:r>
            <a:r>
              <a:rPr lang="de-DE" sz="1900" dirty="0" smtClean="0"/>
              <a:t> PAS (power angular </a:t>
            </a:r>
            <a:r>
              <a:rPr lang="de-DE" sz="1900" dirty="0" err="1" smtClean="0"/>
              <a:t>spectrum</a:t>
            </a:r>
            <a:r>
              <a:rPr lang="de-DE" sz="1900" dirty="0" smtClean="0"/>
              <a:t>) </a:t>
            </a:r>
            <a:r>
              <a:rPr lang="de-DE" sz="1900" dirty="0" err="1" smtClean="0"/>
              <a:t>for</a:t>
            </a:r>
            <a:r>
              <a:rPr lang="de-DE" sz="1900" dirty="0" smtClean="0"/>
              <a:t> </a:t>
            </a:r>
            <a:r>
              <a:rPr lang="de-DE" sz="1900" dirty="0" err="1" smtClean="0"/>
              <a:t>the</a:t>
            </a:r>
            <a:r>
              <a:rPr lang="de-DE" sz="1900" dirty="0" smtClean="0"/>
              <a:t> </a:t>
            </a:r>
            <a:r>
              <a:rPr lang="de-DE" sz="1900" dirty="0" err="1" smtClean="0"/>
              <a:t>channel</a:t>
            </a:r>
            <a:r>
              <a:rPr lang="de-DE" sz="1900" dirty="0" smtClean="0"/>
              <a:t> </a:t>
            </a:r>
            <a:r>
              <a:rPr lang="de-DE" sz="1900" dirty="0" err="1" smtClean="0"/>
              <a:t>model</a:t>
            </a:r>
            <a:endParaRPr lang="de-DE" sz="1900" dirty="0"/>
          </a:p>
          <a:p>
            <a:pPr lvl="1"/>
            <a:r>
              <a:rPr lang="de-DE" sz="1900" dirty="0"/>
              <a:t>System complexity depends on the number of simultaneous active </a:t>
            </a:r>
            <a:r>
              <a:rPr lang="de-DE" sz="1900" dirty="0" err="1"/>
              <a:t>probes</a:t>
            </a:r>
            <a:r>
              <a:rPr lang="de-DE" sz="1900" dirty="0"/>
              <a:t> </a:t>
            </a:r>
            <a:r>
              <a:rPr lang="de-DE" sz="1900" dirty="0" err="1"/>
              <a:t>required</a:t>
            </a:r>
            <a:endParaRPr lang="de-DE" sz="1900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7082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9089" y="1187668"/>
            <a:ext cx="1099382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dirty="0"/>
              <a:t>Since the following assumptions may have impact on the test system complexity, demodulation experts are asked to review the following questions and give possible feedback:</a:t>
            </a:r>
          </a:p>
          <a:p>
            <a:pPr marL="628650" lvl="1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Do the requirements include scenarios with multiple spatial and delay clusters of the same /multiple beam index?</a:t>
            </a:r>
          </a:p>
          <a:p>
            <a:pPr marL="628650" lvl="1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Do the requirements include scenarios of mobility</a:t>
            </a:r>
            <a:r>
              <a:rPr lang="en-US" sz="2800" dirty="0">
                <a:solidFill>
                  <a:schemeClr val="accent6"/>
                </a:solidFill>
              </a:rPr>
              <a:t> </a:t>
            </a:r>
            <a:r>
              <a:rPr lang="en-US" sz="2800" dirty="0"/>
              <a:t>for tests such as: active antenna </a:t>
            </a:r>
            <a:r>
              <a:rPr lang="en-US" sz="2800" dirty="0" err="1"/>
              <a:t>beamsteering</a:t>
            </a:r>
            <a:r>
              <a:rPr lang="en-US" sz="2800" dirty="0"/>
              <a:t> capability, baseband tracking of the channel, etc.? </a:t>
            </a:r>
          </a:p>
          <a:p>
            <a:pPr marL="628650" lvl="1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Do the requirements include the scenarios of any type of 2x2 MIMO implementation (polarization diversity, pattern diversity with same polarization beams) or is it restricted to one approach?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Demodulation Requirements open questions</a:t>
            </a:r>
            <a:endParaRPr lang="en-GB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7815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8948" y="405946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RRM Baseline System:</a:t>
            </a:r>
            <a:endParaRPr lang="en-GB" dirty="0"/>
          </a:p>
        </p:txBody>
      </p:sp>
      <p:sp>
        <p:nvSpPr>
          <p:cNvPr id="6" name="Untertitel 2"/>
          <p:cNvSpPr>
            <a:spLocks noGrp="1"/>
          </p:cNvSpPr>
          <p:nvPr>
            <p:ph idx="1"/>
          </p:nvPr>
        </p:nvSpPr>
        <p:spPr>
          <a:xfrm>
            <a:off x="518948" y="1000323"/>
            <a:ext cx="11154103" cy="5212698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GB" sz="2400" dirty="0"/>
              <a:t>From TR(38.810) RRM baseline is = RF baseline with following in addition:</a:t>
            </a:r>
            <a:endParaRPr lang="de-DE" sz="2400" dirty="0"/>
          </a:p>
          <a:p>
            <a:pPr>
              <a:spcBef>
                <a:spcPts val="1200"/>
              </a:spcBef>
            </a:pPr>
            <a:r>
              <a:rPr lang="en-GB" sz="2400" b="1" dirty="0"/>
              <a:t>≤2 NR </a:t>
            </a:r>
            <a:r>
              <a:rPr lang="en-GB" sz="2400" b="1" dirty="0" err="1"/>
              <a:t>TRxPs</a:t>
            </a:r>
            <a:r>
              <a:rPr lang="en-GB" sz="2400" dirty="0"/>
              <a:t> </a:t>
            </a:r>
            <a:r>
              <a:rPr lang="en-GB" sz="2400" i="1" dirty="0"/>
              <a:t>emulated</a:t>
            </a:r>
          </a:p>
          <a:p>
            <a:pPr>
              <a:spcBef>
                <a:spcPts val="1200"/>
              </a:spcBef>
            </a:pPr>
            <a:r>
              <a:rPr lang="en-GB" sz="2400" b="1" dirty="0"/>
              <a:t>N sets of cross-polarised antennas </a:t>
            </a:r>
            <a:r>
              <a:rPr lang="en-GB" sz="2400" i="1" dirty="0"/>
              <a:t>= </a:t>
            </a:r>
            <a:r>
              <a:rPr lang="en-GB" sz="2400" i="1" dirty="0" err="1"/>
              <a:t>Tx</a:t>
            </a:r>
            <a:r>
              <a:rPr lang="en-GB" sz="2400" i="1" dirty="0"/>
              <a:t> from emulated </a:t>
            </a:r>
            <a:r>
              <a:rPr lang="en-GB" sz="2400" i="1" dirty="0" err="1"/>
              <a:t>gNB</a:t>
            </a:r>
            <a:r>
              <a:rPr lang="en-GB" sz="2400" i="1" dirty="0"/>
              <a:t> to the DUT</a:t>
            </a:r>
          </a:p>
          <a:p>
            <a:pPr>
              <a:spcBef>
                <a:spcPts val="1200"/>
              </a:spcBef>
            </a:pPr>
            <a:r>
              <a:rPr lang="en-GB" sz="2400" b="1" dirty="0"/>
              <a:t>N ≥ </a:t>
            </a:r>
            <a:r>
              <a:rPr lang="en-GB" sz="2400" b="1" dirty="0" err="1"/>
              <a:t>NMAX_AoAs</a:t>
            </a:r>
            <a:r>
              <a:rPr lang="en-GB" sz="2400" dirty="0"/>
              <a:t> </a:t>
            </a:r>
            <a:r>
              <a:rPr lang="en-GB" sz="2400" i="1" dirty="0"/>
              <a:t>= max number of total simultaneously emulated angles of arrival in the chamber</a:t>
            </a:r>
          </a:p>
          <a:p>
            <a:pPr>
              <a:spcBef>
                <a:spcPts val="1200"/>
              </a:spcBef>
            </a:pPr>
            <a:r>
              <a:rPr lang="en-GB" sz="2400" b="1" dirty="0"/>
              <a:t>It is FFS how to model propagation conditions between the DUT and the emulated </a:t>
            </a:r>
            <a:r>
              <a:rPr lang="en-GB" sz="2400" b="1" dirty="0" err="1"/>
              <a:t>gNB</a:t>
            </a:r>
            <a:r>
              <a:rPr lang="en-GB" sz="2400" b="1" dirty="0"/>
              <a:t> </a:t>
            </a:r>
          </a:p>
          <a:p>
            <a:pPr>
              <a:spcBef>
                <a:spcPts val="1200"/>
              </a:spcBef>
            </a:pPr>
            <a:r>
              <a:rPr lang="en-GB" sz="2400" b="1" dirty="0"/>
              <a:t>A positioning system: at least 1 antenna with angular relationship with DUT with two axes of freedom independently controllable (or equivalent functionality) </a:t>
            </a:r>
          </a:p>
          <a:p>
            <a:pPr>
              <a:spcBef>
                <a:spcPts val="1200"/>
              </a:spcBef>
            </a:pPr>
            <a:r>
              <a:rPr lang="en-GB" sz="2400" b="1" dirty="0" smtClean="0"/>
              <a:t>It is FFS </a:t>
            </a:r>
            <a:r>
              <a:rPr lang="en-GB" sz="2400" b="1" dirty="0"/>
              <a:t>whether </a:t>
            </a:r>
            <a:r>
              <a:rPr lang="en-GB" sz="2400" b="1" dirty="0" smtClean="0"/>
              <a:t>more than 1 </a:t>
            </a:r>
            <a:r>
              <a:rPr lang="en-GB" sz="2400" b="1" dirty="0"/>
              <a:t>antenna </a:t>
            </a:r>
            <a:r>
              <a:rPr lang="en-GB" sz="2400" b="1" dirty="0" smtClean="0"/>
              <a:t>needs to </a:t>
            </a:r>
            <a:r>
              <a:rPr lang="en-GB" sz="2400" b="1" dirty="0"/>
              <a:t>provide independently controllable angular relationships with DUT.</a:t>
            </a:r>
          </a:p>
          <a:p>
            <a:pPr lvl="1">
              <a:spcBef>
                <a:spcPts val="1200"/>
              </a:spcBef>
            </a:pPr>
            <a:r>
              <a:rPr lang="en-GB" sz="2000" i="1" dirty="0">
                <a:solidFill>
                  <a:schemeClr val="accent2"/>
                </a:solidFill>
              </a:rPr>
              <a:t>Comment: Questions related to the applicability of such system are in the slide 8</a:t>
            </a:r>
          </a:p>
          <a:p>
            <a:pPr>
              <a:spcBef>
                <a:spcPts val="1200"/>
              </a:spcBef>
            </a:pPr>
            <a:r>
              <a:rPr lang="en-GB" sz="2400" i="1" dirty="0"/>
              <a:t>Signal transmission in test zone so that signal polarization does not prevent the DUT receiving a consistent, predictable power level </a:t>
            </a:r>
            <a:r>
              <a:rPr lang="en-GB" sz="2400" i="1" dirty="0">
                <a:sym typeface="Wingdings" panose="05000000000000000000" pitchFamily="2" charset="2"/>
              </a:rPr>
              <a:t> </a:t>
            </a:r>
            <a:r>
              <a:rPr lang="en-GB" sz="2400" i="1" dirty="0"/>
              <a:t>method FFS</a:t>
            </a:r>
            <a:r>
              <a:rPr lang="en-GB" sz="2400" i="1" dirty="0" smtClean="0"/>
              <a:t>.</a:t>
            </a:r>
          </a:p>
          <a:p>
            <a:pPr marL="0" indent="0">
              <a:spcBef>
                <a:spcPts val="1200"/>
              </a:spcBef>
              <a:buNone/>
            </a:pPr>
            <a:endParaRPr lang="en-GB" sz="2400" i="1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en-GB" sz="1900" i="1" dirty="0" smtClean="0"/>
              <a:t>* </a:t>
            </a:r>
            <a:r>
              <a:rPr lang="en-GB" sz="1900" b="1" dirty="0" smtClean="0"/>
              <a:t>Bold text is copied from 38.810, </a:t>
            </a:r>
            <a:r>
              <a:rPr lang="en-GB" sz="1900" i="1" dirty="0" smtClean="0"/>
              <a:t>text in italics represents comments</a:t>
            </a:r>
            <a:endParaRPr lang="en-GB" sz="1900" i="1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810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3519"/>
          </a:xfrm>
        </p:spPr>
        <p:txBody>
          <a:bodyPr>
            <a:normAutofit fontScale="90000"/>
          </a:bodyPr>
          <a:lstStyle/>
          <a:p>
            <a:r>
              <a:rPr lang="en-US" dirty="0"/>
              <a:t>Assumptions for RRM test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629" y="1301518"/>
            <a:ext cx="10515600" cy="4351338"/>
          </a:xfrm>
        </p:spPr>
        <p:txBody>
          <a:bodyPr>
            <a:normAutofit/>
          </a:bodyPr>
          <a:lstStyle/>
          <a:p>
            <a:r>
              <a:rPr lang="de-DE" sz="3200" dirty="0"/>
              <a:t>Scenarios required to finalize the RRM Baseline system(s):</a:t>
            </a:r>
          </a:p>
          <a:p>
            <a:pPr lvl="1"/>
            <a:r>
              <a:rPr lang="de-DE" sz="2800" dirty="0"/>
              <a:t>1 NR </a:t>
            </a:r>
            <a:r>
              <a:rPr lang="en-GB" sz="2800" dirty="0" err="1"/>
              <a:t>TRxP</a:t>
            </a:r>
            <a:r>
              <a:rPr lang="de-DE" sz="2800" dirty="0"/>
              <a:t> scenario </a:t>
            </a:r>
            <a:r>
              <a:rPr lang="de-DE" sz="2800" dirty="0">
                <a:sym typeface="Wingdings" panose="05000000000000000000" pitchFamily="2" charset="2"/>
              </a:rPr>
              <a:t> </a:t>
            </a:r>
            <a:r>
              <a:rPr lang="de-DE" sz="2800" dirty="0" err="1" smtClean="0">
                <a:sym typeface="Wingdings" panose="05000000000000000000" pitchFamily="2" charset="2"/>
              </a:rPr>
              <a:t>with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>
                <a:sym typeface="Wingdings" panose="05000000000000000000" pitchFamily="2" charset="2"/>
              </a:rPr>
              <a:t>fading  </a:t>
            </a:r>
            <a:r>
              <a:rPr lang="de-DE" sz="2800" dirty="0"/>
              <a:t>channel model and test setup from demodulation test can be reused </a:t>
            </a:r>
          </a:p>
          <a:p>
            <a:pPr lvl="1"/>
            <a:r>
              <a:rPr lang="de-DE" sz="2800" dirty="0"/>
              <a:t>2 NR </a:t>
            </a:r>
            <a:r>
              <a:rPr lang="en-GB" sz="2800" dirty="0" err="1"/>
              <a:t>TRxPs</a:t>
            </a:r>
            <a:r>
              <a:rPr lang="de-DE" sz="2800" dirty="0"/>
              <a:t> </a:t>
            </a:r>
            <a:r>
              <a:rPr lang="de-DE" sz="2800" dirty="0" err="1"/>
              <a:t>scenario</a:t>
            </a:r>
            <a:r>
              <a:rPr lang="de-DE" sz="2800" dirty="0"/>
              <a:t> </a:t>
            </a:r>
            <a:r>
              <a:rPr lang="de-DE" sz="2800" dirty="0" smtClean="0">
                <a:sym typeface="Wingdings" panose="05000000000000000000" pitchFamily="2" charset="2"/>
              </a:rPr>
              <a:t></a:t>
            </a:r>
            <a:r>
              <a:rPr lang="de-DE" sz="2800" dirty="0" err="1" smtClean="0">
                <a:sym typeface="Wingdings" panose="05000000000000000000" pitchFamily="2" charset="2"/>
              </a:rPr>
              <a:t>with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>
                <a:sym typeface="Wingdings" panose="05000000000000000000" pitchFamily="2" charset="2"/>
              </a:rPr>
              <a:t>fading  channel </a:t>
            </a:r>
            <a:r>
              <a:rPr lang="de-DE" sz="2800" dirty="0" err="1">
                <a:sym typeface="Wingdings" panose="05000000000000000000" pitchFamily="2" charset="2"/>
              </a:rPr>
              <a:t>model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instances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need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to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be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defined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within</a:t>
            </a:r>
            <a:r>
              <a:rPr lang="de-DE" sz="2800" dirty="0" smtClean="0">
                <a:sym typeface="Wingdings" panose="05000000000000000000" pitchFamily="2" charset="2"/>
              </a:rPr>
              <a:t> RAN4 </a:t>
            </a:r>
            <a:r>
              <a:rPr lang="de-DE" sz="2800" dirty="0" err="1" smtClean="0">
                <a:sym typeface="Wingdings" panose="05000000000000000000" pitchFamily="2" charset="2"/>
              </a:rPr>
              <a:t>using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the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framework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of</a:t>
            </a:r>
            <a:r>
              <a:rPr lang="de-DE" sz="2800" dirty="0" smtClean="0">
                <a:sym typeface="Wingdings" panose="05000000000000000000" pitchFamily="2" charset="2"/>
              </a:rPr>
              <a:t> 38.901</a:t>
            </a:r>
          </a:p>
          <a:p>
            <a:pPr lvl="1"/>
            <a:r>
              <a:rPr lang="de-DE" sz="2800" dirty="0" smtClean="0"/>
              <a:t>2 NR </a:t>
            </a:r>
            <a:r>
              <a:rPr lang="en-GB" sz="2800" dirty="0" err="1"/>
              <a:t>TRxPs</a:t>
            </a:r>
            <a:r>
              <a:rPr lang="de-DE" sz="2800" dirty="0"/>
              <a:t> </a:t>
            </a:r>
            <a:r>
              <a:rPr lang="de-DE" sz="2800" dirty="0" err="1"/>
              <a:t>scenario</a:t>
            </a:r>
            <a:r>
              <a:rPr lang="de-DE" sz="2800" dirty="0"/>
              <a:t> </a:t>
            </a:r>
            <a:r>
              <a:rPr lang="de-DE" sz="2800" dirty="0">
                <a:sym typeface="Wingdings" panose="05000000000000000000" pitchFamily="2" charset="2"/>
              </a:rPr>
              <a:t></a:t>
            </a:r>
            <a:r>
              <a:rPr lang="de-DE" sz="2800" dirty="0" err="1" smtClean="0">
                <a:sym typeface="Wingdings" panose="05000000000000000000" pitchFamily="2" charset="2"/>
              </a:rPr>
              <a:t>without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 err="1" smtClean="0">
                <a:sym typeface="Wingdings" panose="05000000000000000000" pitchFamily="2" charset="2"/>
              </a:rPr>
              <a:t>fading</a:t>
            </a:r>
            <a:r>
              <a:rPr lang="de-DE" sz="2800" dirty="0" smtClean="0">
                <a:sym typeface="Wingdings" panose="05000000000000000000" pitchFamily="2" charset="2"/>
              </a:rPr>
              <a:t> </a:t>
            </a:r>
            <a:r>
              <a:rPr lang="de-DE" sz="2800" dirty="0">
                <a:sym typeface="Wingdings" panose="05000000000000000000" pitchFamily="2" charset="2"/>
              </a:rPr>
              <a:t> </a:t>
            </a:r>
            <a:r>
              <a:rPr lang="de-DE" sz="2800" dirty="0" smtClean="0">
                <a:sym typeface="Wingdings" panose="05000000000000000000" pitchFamily="2" charset="2"/>
              </a:rPr>
              <a:t>AWGN </a:t>
            </a:r>
            <a:r>
              <a:rPr lang="de-DE" sz="2800" dirty="0" err="1" smtClean="0">
                <a:sym typeface="Wingdings" panose="05000000000000000000" pitchFamily="2" charset="2"/>
              </a:rPr>
              <a:t>applies</a:t>
            </a:r>
            <a:endParaRPr lang="de-DE" sz="2800" dirty="0">
              <a:sym typeface="Wingdings" panose="05000000000000000000" pitchFamily="2" charset="2"/>
            </a:endParaRPr>
          </a:p>
          <a:p>
            <a:pPr lvl="1"/>
            <a:endParaRPr lang="de-DE" sz="28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207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8719"/>
          </a:xfrm>
        </p:spPr>
        <p:txBody>
          <a:bodyPr>
            <a:normAutofit fontScale="90000"/>
          </a:bodyPr>
          <a:lstStyle/>
          <a:p>
            <a:r>
              <a:rPr lang="de-DE" dirty="0"/>
              <a:t>RRM Requirements: Open questions</a:t>
            </a:r>
            <a:endParaRPr lang="en-GB" dirty="0"/>
          </a:p>
        </p:txBody>
      </p:sp>
      <p:sp>
        <p:nvSpPr>
          <p:cNvPr id="6" name="Untertitel 2"/>
          <p:cNvSpPr>
            <a:spLocks noGrp="1"/>
          </p:cNvSpPr>
          <p:nvPr>
            <p:ph idx="1"/>
          </p:nvPr>
        </p:nvSpPr>
        <p:spPr>
          <a:xfrm>
            <a:off x="518948" y="967667"/>
            <a:ext cx="11154103" cy="5784197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200" dirty="0"/>
              <a:t>Since the following assumptions may have impact on the test system complexity, RRM experts are asked to review the following questions and give possible feedback: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Do the requirements include scenarios with multiple receive </a:t>
            </a:r>
            <a:r>
              <a:rPr lang="en-US" sz="2200" dirty="0" err="1"/>
              <a:t>AoA</a:t>
            </a:r>
            <a:r>
              <a:rPr lang="en-US" sz="2200" dirty="0"/>
              <a:t> of the same beam index from the same cell?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Do the requirements include scenarios with multiple receive </a:t>
            </a:r>
            <a:r>
              <a:rPr lang="en-US" sz="2200" dirty="0" err="1"/>
              <a:t>AoA</a:t>
            </a:r>
            <a:r>
              <a:rPr lang="en-US" sz="2200" dirty="0"/>
              <a:t> of different beam indices from the same cell?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Do the requirements include scenarios with multiple receive </a:t>
            </a:r>
            <a:r>
              <a:rPr lang="en-US" sz="2200" dirty="0" err="1"/>
              <a:t>AoA</a:t>
            </a:r>
            <a:r>
              <a:rPr lang="en-US" sz="2200" dirty="0"/>
              <a:t> of beams from different cells?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Do the requirements include scenarios with any type of 2x2 MIMO implementation (polarization diversity, pattern diversity) or should be limited to polarization diversity?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Does the UE active </a:t>
            </a:r>
            <a:r>
              <a:rPr lang="en-US" sz="2200" dirty="0" err="1"/>
              <a:t>beamsteering</a:t>
            </a:r>
            <a:r>
              <a:rPr lang="en-US" sz="2200" dirty="0"/>
              <a:t> and tracking capability need to be taken into account in the above scenarios?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Is a test setup based on static test </a:t>
            </a:r>
            <a:r>
              <a:rPr lang="en-US" sz="2200" dirty="0" err="1"/>
              <a:t>AoA</a:t>
            </a:r>
            <a:r>
              <a:rPr lang="en-US" sz="2200" dirty="0"/>
              <a:t>, with power level change, enough for RRM test cases?</a:t>
            </a:r>
          </a:p>
          <a:p>
            <a:pPr marL="628650" lvl="1" indent="-171450">
              <a:spcBef>
                <a:spcPts val="1200"/>
              </a:spcBef>
            </a:pPr>
            <a:r>
              <a:rPr lang="en-US" sz="2200" dirty="0"/>
              <a:t>Can a mapping of the RRM test cases to the criteria listed above be provided?</a:t>
            </a:r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795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475" y="365126"/>
            <a:ext cx="11309131" cy="538124"/>
          </a:xfrm>
        </p:spPr>
        <p:txBody>
          <a:bodyPr>
            <a:noAutofit/>
          </a:bodyPr>
          <a:lstStyle/>
          <a:p>
            <a:r>
              <a:rPr lang="en-US" sz="3600" dirty="0"/>
              <a:t>Spatial Characteristics: Assumption for RRM requirements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9AF5C2E8-B9D6-4A8C-9364-5DF69F9B69E2}" type="slidenum">
              <a:rPr lang="en-GB" altLang="ja-JP" smtClean="0"/>
              <a:pPr/>
              <a:t>9</a:t>
            </a:fld>
            <a:endParaRPr lang="en-GB" altLang="ja-JP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333989"/>
              </p:ext>
            </p:extLst>
          </p:nvPr>
        </p:nvGraphicFramePr>
        <p:xfrm>
          <a:off x="2185694" y="903250"/>
          <a:ext cx="7269096" cy="3966963"/>
        </p:xfrm>
        <a:graphic>
          <a:graphicData uri="http://schemas.openxmlformats.org/drawingml/2006/table">
            <a:tbl>
              <a:tblPr/>
              <a:tblGrid>
                <a:gridCol w="3388940">
                  <a:extLst>
                    <a:ext uri="{9D8B030D-6E8A-4147-A177-3AD203B41FA5}">
                      <a16:colId xmlns:a16="http://schemas.microsoft.com/office/drawing/2014/main" val="3111303405"/>
                    </a:ext>
                  </a:extLst>
                </a:gridCol>
                <a:gridCol w="2433547">
                  <a:extLst>
                    <a:ext uri="{9D8B030D-6E8A-4147-A177-3AD203B41FA5}">
                      <a16:colId xmlns:a16="http://schemas.microsoft.com/office/drawing/2014/main" val="3632384048"/>
                    </a:ext>
                  </a:extLst>
                </a:gridCol>
                <a:gridCol w="1446609">
                  <a:extLst>
                    <a:ext uri="{9D8B030D-6E8A-4147-A177-3AD203B41FA5}">
                      <a16:colId xmlns:a16="http://schemas.microsoft.com/office/drawing/2014/main" val="1094821002"/>
                    </a:ext>
                  </a:extLst>
                </a:gridCol>
              </a:tblGrid>
              <a:tr h="580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R4-1708552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Spatial characteristics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Static vs Dynamic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718693"/>
                  </a:ext>
                </a:extLst>
              </a:tr>
              <a:tr h="30796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RRC_IDLE State Mobility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55963"/>
                  </a:ext>
                </a:extLst>
              </a:tr>
              <a:tr h="30796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RRC_INACTIVE state mobility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664318"/>
                  </a:ext>
                </a:extLst>
              </a:tr>
              <a:tr h="30796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RRC_CONNECTED State Mobility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393482"/>
                  </a:ext>
                </a:extLst>
              </a:tr>
              <a:tr h="65054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RRC Connection Mobility Control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Re-establishment-Yes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Random access-No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31637"/>
                  </a:ext>
                </a:extLst>
              </a:tr>
              <a:tr h="6159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transmit accuracy -Yes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timer accuracy - FFS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436632"/>
                  </a:ext>
                </a:extLst>
              </a:tr>
              <a:tr h="30796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Signalling characteristics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515472"/>
                  </a:ext>
                </a:extLst>
              </a:tr>
              <a:tr h="30796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Measurements Procedures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198515"/>
                  </a:ext>
                </a:extLst>
              </a:tr>
              <a:tr h="580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Measurement Performance Requirements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TBD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2262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81742" y="4992204"/>
            <a:ext cx="10597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It is requested to confirm/complete the table of assumptions by RRM/Demo experts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More scenarios can be added if/where appropriate</a:t>
            </a: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16889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1093</Words>
  <Application>Microsoft Office PowerPoint</Application>
  <PresentationFormat>Breitbild</PresentationFormat>
  <Paragraphs>110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Batang</vt:lpstr>
      <vt:lpstr>Arial</vt:lpstr>
      <vt:lpstr>Calibri</vt:lpstr>
      <vt:lpstr>Calibri Light</vt:lpstr>
      <vt:lpstr>Times New Roman</vt:lpstr>
      <vt:lpstr>Wingdings</vt:lpstr>
      <vt:lpstr>游ゴシック</vt:lpstr>
      <vt:lpstr>Office</vt:lpstr>
      <vt:lpstr>WF on RRM/Demod baseline test system</vt:lpstr>
      <vt:lpstr>Summary of WF document </vt:lpstr>
      <vt:lpstr>Demodulation Baseline System: Option A</vt:lpstr>
      <vt:lpstr>Demodulation Baseline System: Option B</vt:lpstr>
      <vt:lpstr>Demodulation Requirements open questions</vt:lpstr>
      <vt:lpstr>RRM Baseline System:</vt:lpstr>
      <vt:lpstr>Assumptions for RRM test system</vt:lpstr>
      <vt:lpstr>RRM Requirements: Open questions</vt:lpstr>
      <vt:lpstr>Spatial Characteristics: Assumption for RRM requirements </vt:lpstr>
      <vt:lpstr>Way Forward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RRM/Demod baseline test system</dc:title>
  <dc:creator>R&amp;S</dc:creator>
  <cp:lastModifiedBy>R&amp;S</cp:lastModifiedBy>
  <cp:revision>165</cp:revision>
  <dcterms:created xsi:type="dcterms:W3CDTF">2017-08-24T08:29:04Z</dcterms:created>
  <dcterms:modified xsi:type="dcterms:W3CDTF">2017-08-25T13:52:12Z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