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0" r:id="rId3"/>
    <p:sldId id="283" r:id="rId4"/>
    <p:sldId id="281" r:id="rId5"/>
    <p:sldId id="284" r:id="rId6"/>
    <p:sldId id="273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  <p:cmAuthor id="2" name="Lo, Anthony (Nokia - GB/Bristol)" initials="LA(-G" lastIdx="2" clrIdx="1">
    <p:extLst>
      <p:ext uri="{19B8F6BF-5375-455C-9EA6-DF929625EA0E}">
        <p15:presenceInfo xmlns:p15="http://schemas.microsoft.com/office/powerpoint/2012/main" userId="S-1-5-21-2053067395-845162621-1245804459-5367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3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8/25/2017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co-location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8.28.3.1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>
                <a:solidFill>
                  <a:schemeClr val="tx1"/>
                </a:solidFill>
              </a:rPr>
              <a:t>Nokia, Nokia Shanghai Bell, …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#84</a:t>
            </a:r>
            <a:r>
              <a:rPr lang="en-US" altLang="sv-SE" sz="2400" b="1" dirty="0">
                <a:cs typeface="Arial" panose="020B0604020202020204" pitchFamily="34" charset="0"/>
              </a:rPr>
              <a:t>				       </a:t>
            </a:r>
            <a:r>
              <a:rPr lang="en-US" altLang="sv-SE" sz="2000" b="1" dirty="0">
                <a:cs typeface="Arial" panose="020B0604020202020204" pitchFamily="34" charset="0"/>
              </a:rPr>
              <a:t>R4-1708890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Berlin, Germany, 21st - 20th April 2017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en-US" dirty="0"/>
              <a:t>Background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425184" cy="4525962"/>
          </a:xfrm>
          <a:noFill/>
        </p:spPr>
        <p:txBody>
          <a:bodyPr/>
          <a:lstStyle/>
          <a:p>
            <a:pPr marL="457200" lvl="1" indent="0">
              <a:buNone/>
              <a:defRPr/>
            </a:pPr>
            <a:endParaRPr lang="en-GB" sz="18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marL="0" indent="0">
              <a:buNone/>
              <a:defRPr/>
            </a:pPr>
            <a:endParaRPr lang="en-US" sz="24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C092FF-EDC4-4C9C-A464-9753673E830D}"/>
              </a:ext>
            </a:extLst>
          </p:cNvPr>
          <p:cNvSpPr txBox="1">
            <a:spLocks/>
          </p:cNvSpPr>
          <p:nvPr/>
        </p:nvSpPr>
        <p:spPr bwMode="auto">
          <a:xfrm>
            <a:off x="395288" y="13414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During the AAS ad hoc meeting, several co-location requirement contributions [1]-[4] were discussed and some open issues</a:t>
            </a:r>
          </a:p>
          <a:p>
            <a:r>
              <a:rPr lang="en-US" sz="2000" dirty="0"/>
              <a:t>This way forward is to capture the agreements from this meeting on the open issues:</a:t>
            </a:r>
          </a:p>
          <a:p>
            <a:pPr lvl="1"/>
            <a:r>
              <a:rPr lang="en-US" sz="1600" dirty="0"/>
              <a:t>Reference antenna definition</a:t>
            </a:r>
          </a:p>
          <a:p>
            <a:pPr lvl="1"/>
            <a:r>
              <a:rPr lang="en-US" sz="1600" dirty="0"/>
              <a:t>Detailed co-location scenario including a diagram</a:t>
            </a:r>
          </a:p>
          <a:p>
            <a:pPr lvl="1"/>
            <a:r>
              <a:rPr lang="en-US" sz="1600" dirty="0"/>
              <a:t>d (edge-to-edge co-location distance)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39591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034712D-5DFA-4DF4-A35D-7879C99AC799}"/>
              </a:ext>
            </a:extLst>
          </p:cNvPr>
          <p:cNvSpPr/>
          <p:nvPr/>
        </p:nvSpPr>
        <p:spPr>
          <a:xfrm>
            <a:off x="5148064" y="3284984"/>
            <a:ext cx="648072" cy="15841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054A877-1DE2-486E-80FF-ECE3D8116AE6}"/>
              </a:ext>
            </a:extLst>
          </p:cNvPr>
          <p:cNvSpPr/>
          <p:nvPr/>
        </p:nvSpPr>
        <p:spPr>
          <a:xfrm>
            <a:off x="4860032" y="2636912"/>
            <a:ext cx="1224136" cy="26544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72D5530E-87A6-46C8-BDC3-177A72627B39}"/>
              </a:ext>
            </a:extLst>
          </p:cNvPr>
          <p:cNvSpPr>
            <a:spLocks noEditPoints="1"/>
          </p:cNvSpPr>
          <p:nvPr/>
        </p:nvSpPr>
        <p:spPr bwMode="auto">
          <a:xfrm>
            <a:off x="1763689" y="2780928"/>
            <a:ext cx="1533550" cy="2510431"/>
          </a:xfrm>
          <a:custGeom>
            <a:avLst/>
            <a:gdLst>
              <a:gd name="T0" fmla="*/ 0 w 806"/>
              <a:gd name="T1" fmla="*/ 0 h 1155"/>
              <a:gd name="T2" fmla="*/ 806 w 806"/>
              <a:gd name="T3" fmla="*/ 0 h 1155"/>
              <a:gd name="T4" fmla="*/ 806 w 806"/>
              <a:gd name="T5" fmla="*/ 1155 h 1155"/>
              <a:gd name="T6" fmla="*/ 0 w 806"/>
              <a:gd name="T7" fmla="*/ 1155 h 1155"/>
              <a:gd name="T8" fmla="*/ 0 w 806"/>
              <a:gd name="T9" fmla="*/ 0 h 1155"/>
              <a:gd name="T10" fmla="*/ 11 w 806"/>
              <a:gd name="T11" fmla="*/ 1150 h 1155"/>
              <a:gd name="T12" fmla="*/ 5 w 806"/>
              <a:gd name="T13" fmla="*/ 1145 h 1155"/>
              <a:gd name="T14" fmla="*/ 801 w 806"/>
              <a:gd name="T15" fmla="*/ 1145 h 1155"/>
              <a:gd name="T16" fmla="*/ 796 w 806"/>
              <a:gd name="T17" fmla="*/ 1150 h 1155"/>
              <a:gd name="T18" fmla="*/ 796 w 806"/>
              <a:gd name="T19" fmla="*/ 5 h 1155"/>
              <a:gd name="T20" fmla="*/ 801 w 806"/>
              <a:gd name="T21" fmla="*/ 10 h 1155"/>
              <a:gd name="T22" fmla="*/ 5 w 806"/>
              <a:gd name="T23" fmla="*/ 10 h 1155"/>
              <a:gd name="T24" fmla="*/ 11 w 806"/>
              <a:gd name="T25" fmla="*/ 5 h 1155"/>
              <a:gd name="T26" fmla="*/ 11 w 806"/>
              <a:gd name="T27" fmla="*/ 1150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06" h="1155">
                <a:moveTo>
                  <a:pt x="0" y="0"/>
                </a:moveTo>
                <a:lnTo>
                  <a:pt x="806" y="0"/>
                </a:lnTo>
                <a:lnTo>
                  <a:pt x="806" y="1155"/>
                </a:lnTo>
                <a:lnTo>
                  <a:pt x="0" y="1155"/>
                </a:lnTo>
                <a:lnTo>
                  <a:pt x="0" y="0"/>
                </a:lnTo>
                <a:close/>
                <a:moveTo>
                  <a:pt x="11" y="1150"/>
                </a:moveTo>
                <a:lnTo>
                  <a:pt x="5" y="1145"/>
                </a:lnTo>
                <a:lnTo>
                  <a:pt x="801" y="1145"/>
                </a:lnTo>
                <a:lnTo>
                  <a:pt x="796" y="1150"/>
                </a:lnTo>
                <a:lnTo>
                  <a:pt x="796" y="5"/>
                </a:lnTo>
                <a:lnTo>
                  <a:pt x="801" y="10"/>
                </a:lnTo>
                <a:lnTo>
                  <a:pt x="5" y="10"/>
                </a:lnTo>
                <a:lnTo>
                  <a:pt x="11" y="5"/>
                </a:lnTo>
                <a:lnTo>
                  <a:pt x="11" y="1150"/>
                </a:lnTo>
                <a:close/>
              </a:path>
            </a:pathLst>
          </a:custGeom>
          <a:solidFill>
            <a:srgbClr val="000000"/>
          </a:solidFill>
          <a:ln w="1588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99665F-6D6E-4CB3-A3DA-8DAA124EF3C5}"/>
              </a:ext>
            </a:extLst>
          </p:cNvPr>
          <p:cNvSpPr txBox="1"/>
          <p:nvPr/>
        </p:nvSpPr>
        <p:spPr>
          <a:xfrm>
            <a:off x="2339752" y="370774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C64C4C-1673-4D7D-A0D6-EE8EE6F979BC}"/>
              </a:ext>
            </a:extLst>
          </p:cNvPr>
          <p:cNvSpPr txBox="1"/>
          <p:nvPr/>
        </p:nvSpPr>
        <p:spPr>
          <a:xfrm>
            <a:off x="5326398" y="375808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  <a:endParaRPr lang="en-GB" dirty="0"/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id="{BF97387B-9D05-45AE-8E1E-2FA20DB3A243}"/>
              </a:ext>
            </a:extLst>
          </p:cNvPr>
          <p:cNvSpPr>
            <a:spLocks noEditPoints="1"/>
          </p:cNvSpPr>
          <p:nvPr/>
        </p:nvSpPr>
        <p:spPr bwMode="auto">
          <a:xfrm>
            <a:off x="3297239" y="5085184"/>
            <a:ext cx="1528475" cy="144016"/>
          </a:xfrm>
          <a:custGeom>
            <a:avLst/>
            <a:gdLst>
              <a:gd name="T0" fmla="*/ 16 w 646"/>
              <a:gd name="T1" fmla="*/ 75 h 167"/>
              <a:gd name="T2" fmla="*/ 630 w 646"/>
              <a:gd name="T3" fmla="*/ 75 h 167"/>
              <a:gd name="T4" fmla="*/ 630 w 646"/>
              <a:gd name="T5" fmla="*/ 91 h 167"/>
              <a:gd name="T6" fmla="*/ 16 w 646"/>
              <a:gd name="T7" fmla="*/ 91 h 167"/>
              <a:gd name="T8" fmla="*/ 16 w 646"/>
              <a:gd name="T9" fmla="*/ 75 h 167"/>
              <a:gd name="T10" fmla="*/ 140 w 646"/>
              <a:gd name="T11" fmla="*/ 165 h 167"/>
              <a:gd name="T12" fmla="*/ 0 w 646"/>
              <a:gd name="T13" fmla="*/ 83 h 167"/>
              <a:gd name="T14" fmla="*/ 140 w 646"/>
              <a:gd name="T15" fmla="*/ 2 h 167"/>
              <a:gd name="T16" fmla="*/ 151 w 646"/>
              <a:gd name="T17" fmla="*/ 5 h 167"/>
              <a:gd name="T18" fmla="*/ 148 w 646"/>
              <a:gd name="T19" fmla="*/ 16 h 167"/>
              <a:gd name="T20" fmla="*/ 20 w 646"/>
              <a:gd name="T21" fmla="*/ 90 h 167"/>
              <a:gd name="T22" fmla="*/ 20 w 646"/>
              <a:gd name="T23" fmla="*/ 77 h 167"/>
              <a:gd name="T24" fmla="*/ 148 w 646"/>
              <a:gd name="T25" fmla="*/ 151 h 167"/>
              <a:gd name="T26" fmla="*/ 151 w 646"/>
              <a:gd name="T27" fmla="*/ 162 h 167"/>
              <a:gd name="T28" fmla="*/ 140 w 646"/>
              <a:gd name="T29" fmla="*/ 165 h 167"/>
              <a:gd name="T30" fmla="*/ 506 w 646"/>
              <a:gd name="T31" fmla="*/ 2 h 167"/>
              <a:gd name="T32" fmla="*/ 646 w 646"/>
              <a:gd name="T33" fmla="*/ 83 h 167"/>
              <a:gd name="T34" fmla="*/ 506 w 646"/>
              <a:gd name="T35" fmla="*/ 165 h 167"/>
              <a:gd name="T36" fmla="*/ 495 w 646"/>
              <a:gd name="T37" fmla="*/ 162 h 167"/>
              <a:gd name="T38" fmla="*/ 498 w 646"/>
              <a:gd name="T39" fmla="*/ 151 h 167"/>
              <a:gd name="T40" fmla="*/ 626 w 646"/>
              <a:gd name="T41" fmla="*/ 77 h 167"/>
              <a:gd name="T42" fmla="*/ 626 w 646"/>
              <a:gd name="T43" fmla="*/ 90 h 167"/>
              <a:gd name="T44" fmla="*/ 498 w 646"/>
              <a:gd name="T45" fmla="*/ 16 h 167"/>
              <a:gd name="T46" fmla="*/ 495 w 646"/>
              <a:gd name="T47" fmla="*/ 5 h 167"/>
              <a:gd name="T48" fmla="*/ 506 w 646"/>
              <a:gd name="T49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46" h="167">
                <a:moveTo>
                  <a:pt x="16" y="75"/>
                </a:moveTo>
                <a:lnTo>
                  <a:pt x="630" y="75"/>
                </a:lnTo>
                <a:lnTo>
                  <a:pt x="630" y="91"/>
                </a:lnTo>
                <a:lnTo>
                  <a:pt x="16" y="91"/>
                </a:lnTo>
                <a:lnTo>
                  <a:pt x="16" y="75"/>
                </a:lnTo>
                <a:close/>
                <a:moveTo>
                  <a:pt x="140" y="165"/>
                </a:moveTo>
                <a:lnTo>
                  <a:pt x="0" y="83"/>
                </a:lnTo>
                <a:lnTo>
                  <a:pt x="140" y="2"/>
                </a:lnTo>
                <a:cubicBezTo>
                  <a:pt x="144" y="0"/>
                  <a:pt x="149" y="1"/>
                  <a:pt x="151" y="5"/>
                </a:cubicBezTo>
                <a:cubicBezTo>
                  <a:pt x="154" y="9"/>
                  <a:pt x="152" y="13"/>
                  <a:pt x="148" y="16"/>
                </a:cubicBezTo>
                <a:lnTo>
                  <a:pt x="20" y="90"/>
                </a:lnTo>
                <a:lnTo>
                  <a:pt x="20" y="77"/>
                </a:lnTo>
                <a:lnTo>
                  <a:pt x="148" y="151"/>
                </a:lnTo>
                <a:cubicBezTo>
                  <a:pt x="152" y="154"/>
                  <a:pt x="154" y="158"/>
                  <a:pt x="151" y="162"/>
                </a:cubicBezTo>
                <a:cubicBezTo>
                  <a:pt x="149" y="166"/>
                  <a:pt x="144" y="167"/>
                  <a:pt x="140" y="165"/>
                </a:cubicBezTo>
                <a:close/>
                <a:moveTo>
                  <a:pt x="506" y="2"/>
                </a:moveTo>
                <a:lnTo>
                  <a:pt x="646" y="83"/>
                </a:lnTo>
                <a:lnTo>
                  <a:pt x="506" y="165"/>
                </a:lnTo>
                <a:cubicBezTo>
                  <a:pt x="502" y="167"/>
                  <a:pt x="497" y="166"/>
                  <a:pt x="495" y="162"/>
                </a:cubicBezTo>
                <a:cubicBezTo>
                  <a:pt x="493" y="158"/>
                  <a:pt x="494" y="154"/>
                  <a:pt x="498" y="151"/>
                </a:cubicBezTo>
                <a:lnTo>
                  <a:pt x="626" y="77"/>
                </a:lnTo>
                <a:lnTo>
                  <a:pt x="626" y="90"/>
                </a:lnTo>
                <a:lnTo>
                  <a:pt x="498" y="16"/>
                </a:lnTo>
                <a:cubicBezTo>
                  <a:pt x="494" y="13"/>
                  <a:pt x="493" y="9"/>
                  <a:pt x="495" y="5"/>
                </a:cubicBezTo>
                <a:cubicBezTo>
                  <a:pt x="497" y="1"/>
                  <a:pt x="502" y="0"/>
                  <a:pt x="506" y="2"/>
                </a:cubicBezTo>
                <a:close/>
              </a:path>
            </a:pathLst>
          </a:custGeom>
          <a:solidFill>
            <a:srgbClr val="4A7EBB"/>
          </a:solidFill>
          <a:ln w="1588" cap="flat">
            <a:solidFill>
              <a:srgbClr val="4A7EB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Rectangle 13">
            <a:extLst>
              <a:ext uri="{FF2B5EF4-FFF2-40B4-BE49-F238E27FC236}">
                <a16:creationId xmlns:a16="http://schemas.microsoft.com/office/drawing/2014/main" id="{9D211A52-63AB-4ADF-8013-624874EE4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1664" y="5291360"/>
            <a:ext cx="2682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B767D1-3751-4520-9E59-B96C940A371C}"/>
              </a:ext>
            </a:extLst>
          </p:cNvPr>
          <p:cNvSpPr/>
          <p:nvPr/>
        </p:nvSpPr>
        <p:spPr>
          <a:xfrm>
            <a:off x="2051720" y="3293368"/>
            <a:ext cx="936104" cy="15841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Freeform 18">
            <a:extLst>
              <a:ext uri="{FF2B5EF4-FFF2-40B4-BE49-F238E27FC236}">
                <a16:creationId xmlns:a16="http://schemas.microsoft.com/office/drawing/2014/main" id="{DDD199BD-F3AA-4721-907E-2FCE14E83060}"/>
              </a:ext>
            </a:extLst>
          </p:cNvPr>
          <p:cNvSpPr>
            <a:spLocks noEditPoints="1"/>
          </p:cNvSpPr>
          <p:nvPr/>
        </p:nvSpPr>
        <p:spPr bwMode="auto">
          <a:xfrm>
            <a:off x="6195987" y="3295054"/>
            <a:ext cx="100833" cy="1582490"/>
          </a:xfrm>
          <a:custGeom>
            <a:avLst/>
            <a:gdLst>
              <a:gd name="T0" fmla="*/ 75 w 167"/>
              <a:gd name="T1" fmla="*/ 1755 h 1771"/>
              <a:gd name="T2" fmla="*/ 75 w 167"/>
              <a:gd name="T3" fmla="*/ 16 h 1771"/>
              <a:gd name="T4" fmla="*/ 91 w 167"/>
              <a:gd name="T5" fmla="*/ 16 h 1771"/>
              <a:gd name="T6" fmla="*/ 91 w 167"/>
              <a:gd name="T7" fmla="*/ 1755 h 1771"/>
              <a:gd name="T8" fmla="*/ 75 w 167"/>
              <a:gd name="T9" fmla="*/ 1755 h 1771"/>
              <a:gd name="T10" fmla="*/ 165 w 167"/>
              <a:gd name="T11" fmla="*/ 1631 h 1771"/>
              <a:gd name="T12" fmla="*/ 83 w 167"/>
              <a:gd name="T13" fmla="*/ 1771 h 1771"/>
              <a:gd name="T14" fmla="*/ 2 w 167"/>
              <a:gd name="T15" fmla="*/ 1631 h 1771"/>
              <a:gd name="T16" fmla="*/ 5 w 167"/>
              <a:gd name="T17" fmla="*/ 1620 h 1771"/>
              <a:gd name="T18" fmla="*/ 16 w 167"/>
              <a:gd name="T19" fmla="*/ 1623 h 1771"/>
              <a:gd name="T20" fmla="*/ 90 w 167"/>
              <a:gd name="T21" fmla="*/ 1751 h 1771"/>
              <a:gd name="T22" fmla="*/ 77 w 167"/>
              <a:gd name="T23" fmla="*/ 1751 h 1771"/>
              <a:gd name="T24" fmla="*/ 151 w 167"/>
              <a:gd name="T25" fmla="*/ 1623 h 1771"/>
              <a:gd name="T26" fmla="*/ 162 w 167"/>
              <a:gd name="T27" fmla="*/ 1620 h 1771"/>
              <a:gd name="T28" fmla="*/ 165 w 167"/>
              <a:gd name="T29" fmla="*/ 1631 h 1771"/>
              <a:gd name="T30" fmla="*/ 2 w 167"/>
              <a:gd name="T31" fmla="*/ 140 h 1771"/>
              <a:gd name="T32" fmla="*/ 83 w 167"/>
              <a:gd name="T33" fmla="*/ 0 h 1771"/>
              <a:gd name="T34" fmla="*/ 165 w 167"/>
              <a:gd name="T35" fmla="*/ 140 h 1771"/>
              <a:gd name="T36" fmla="*/ 162 w 167"/>
              <a:gd name="T37" fmla="*/ 151 h 1771"/>
              <a:gd name="T38" fmla="*/ 151 w 167"/>
              <a:gd name="T39" fmla="*/ 148 h 1771"/>
              <a:gd name="T40" fmla="*/ 77 w 167"/>
              <a:gd name="T41" fmla="*/ 20 h 1771"/>
              <a:gd name="T42" fmla="*/ 90 w 167"/>
              <a:gd name="T43" fmla="*/ 20 h 1771"/>
              <a:gd name="T44" fmla="*/ 16 w 167"/>
              <a:gd name="T45" fmla="*/ 148 h 1771"/>
              <a:gd name="T46" fmla="*/ 5 w 167"/>
              <a:gd name="T47" fmla="*/ 151 h 1771"/>
              <a:gd name="T48" fmla="*/ 2 w 167"/>
              <a:gd name="T49" fmla="*/ 140 h 1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7" h="1771">
                <a:moveTo>
                  <a:pt x="75" y="1755"/>
                </a:moveTo>
                <a:lnTo>
                  <a:pt x="75" y="16"/>
                </a:lnTo>
                <a:lnTo>
                  <a:pt x="91" y="16"/>
                </a:lnTo>
                <a:lnTo>
                  <a:pt x="91" y="1755"/>
                </a:lnTo>
                <a:lnTo>
                  <a:pt x="75" y="1755"/>
                </a:lnTo>
                <a:close/>
                <a:moveTo>
                  <a:pt x="165" y="1631"/>
                </a:moveTo>
                <a:lnTo>
                  <a:pt x="83" y="1771"/>
                </a:lnTo>
                <a:lnTo>
                  <a:pt x="2" y="1631"/>
                </a:lnTo>
                <a:cubicBezTo>
                  <a:pt x="0" y="1627"/>
                  <a:pt x="1" y="1622"/>
                  <a:pt x="5" y="1620"/>
                </a:cubicBezTo>
                <a:cubicBezTo>
                  <a:pt x="9" y="1618"/>
                  <a:pt x="13" y="1619"/>
                  <a:pt x="16" y="1623"/>
                </a:cubicBezTo>
                <a:lnTo>
                  <a:pt x="90" y="1751"/>
                </a:lnTo>
                <a:lnTo>
                  <a:pt x="77" y="1751"/>
                </a:lnTo>
                <a:lnTo>
                  <a:pt x="151" y="1623"/>
                </a:lnTo>
                <a:cubicBezTo>
                  <a:pt x="154" y="1619"/>
                  <a:pt x="158" y="1618"/>
                  <a:pt x="162" y="1620"/>
                </a:cubicBezTo>
                <a:cubicBezTo>
                  <a:pt x="166" y="1622"/>
                  <a:pt x="167" y="1627"/>
                  <a:pt x="165" y="1631"/>
                </a:cubicBezTo>
                <a:close/>
                <a:moveTo>
                  <a:pt x="2" y="140"/>
                </a:moveTo>
                <a:lnTo>
                  <a:pt x="83" y="0"/>
                </a:lnTo>
                <a:lnTo>
                  <a:pt x="165" y="140"/>
                </a:lnTo>
                <a:cubicBezTo>
                  <a:pt x="167" y="144"/>
                  <a:pt x="166" y="149"/>
                  <a:pt x="162" y="151"/>
                </a:cubicBezTo>
                <a:cubicBezTo>
                  <a:pt x="158" y="154"/>
                  <a:pt x="154" y="152"/>
                  <a:pt x="151" y="148"/>
                </a:cubicBezTo>
                <a:lnTo>
                  <a:pt x="77" y="20"/>
                </a:lnTo>
                <a:lnTo>
                  <a:pt x="90" y="20"/>
                </a:lnTo>
                <a:lnTo>
                  <a:pt x="16" y="148"/>
                </a:lnTo>
                <a:cubicBezTo>
                  <a:pt x="13" y="152"/>
                  <a:pt x="9" y="154"/>
                  <a:pt x="5" y="151"/>
                </a:cubicBezTo>
                <a:cubicBezTo>
                  <a:pt x="1" y="149"/>
                  <a:pt x="0" y="144"/>
                  <a:pt x="2" y="140"/>
                </a:cubicBezTo>
                <a:close/>
              </a:path>
            </a:pathLst>
          </a:custGeom>
          <a:solidFill>
            <a:srgbClr val="4A7EBB"/>
          </a:solidFill>
          <a:ln w="1588" cap="flat">
            <a:solidFill>
              <a:srgbClr val="4A7EB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8F5072A-64AC-4568-9344-6B2F45D94D5B}"/>
              </a:ext>
            </a:extLst>
          </p:cNvPr>
          <p:cNvSpPr txBox="1"/>
          <p:nvPr/>
        </p:nvSpPr>
        <p:spPr>
          <a:xfrm>
            <a:off x="5868144" y="1412776"/>
            <a:ext cx="31286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 = boresight</a:t>
            </a:r>
          </a:p>
          <a:p>
            <a:r>
              <a:rPr lang="en-US" dirty="0"/>
              <a:t>d = edge to edge distance</a:t>
            </a:r>
          </a:p>
          <a:p>
            <a:r>
              <a:rPr lang="en-US" dirty="0"/>
              <a:t>h = vertical radiating dimension </a:t>
            </a:r>
          </a:p>
          <a:p>
            <a:r>
              <a:rPr lang="en-US" dirty="0"/>
              <a:t>  </a:t>
            </a:r>
            <a:endParaRPr lang="en-GB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A74E10B-1D9C-4AD0-9462-29399F0D0EAB}"/>
              </a:ext>
            </a:extLst>
          </p:cNvPr>
          <p:cNvSpPr txBox="1"/>
          <p:nvPr/>
        </p:nvSpPr>
        <p:spPr>
          <a:xfrm>
            <a:off x="4646514" y="5468041"/>
            <a:ext cx="2151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Reference antenna</a:t>
            </a:r>
            <a:endParaRPr lang="en-GB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AFEFFB8-E9D7-4037-8777-D0A7ACE2FAE0}"/>
              </a:ext>
            </a:extLst>
          </p:cNvPr>
          <p:cNvSpPr txBox="1"/>
          <p:nvPr/>
        </p:nvSpPr>
        <p:spPr>
          <a:xfrm>
            <a:off x="1772072" y="5507940"/>
            <a:ext cx="1575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AAS BS</a:t>
            </a:r>
            <a:endParaRPr lang="en-GB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D0EDA91-5917-4D2F-81A9-B6EFC789A38B}"/>
              </a:ext>
            </a:extLst>
          </p:cNvPr>
          <p:cNvSpPr txBox="1"/>
          <p:nvPr/>
        </p:nvSpPr>
        <p:spPr>
          <a:xfrm>
            <a:off x="498339" y="3758082"/>
            <a:ext cx="1575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Enclosure</a:t>
            </a:r>
            <a:endParaRPr lang="en-GB" dirty="0"/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E3619542-2604-4B32-8B3B-95C3F17D39DA}"/>
              </a:ext>
            </a:extLst>
          </p:cNvPr>
          <p:cNvCxnSpPr/>
          <p:nvPr/>
        </p:nvCxnSpPr>
        <p:spPr>
          <a:xfrm>
            <a:off x="1043608" y="4127414"/>
            <a:ext cx="720081" cy="45371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D35C5A34-16C9-4AB7-B237-A0DDE393018E}"/>
              </a:ext>
            </a:extLst>
          </p:cNvPr>
          <p:cNvSpPr txBox="1"/>
          <p:nvPr/>
        </p:nvSpPr>
        <p:spPr>
          <a:xfrm>
            <a:off x="2987824" y="1900839"/>
            <a:ext cx="2307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Total area of radiating elements</a:t>
            </a:r>
            <a:endParaRPr lang="en-GB" dirty="0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49D3F845-8516-4EEE-BF71-D61751B0A762}"/>
              </a:ext>
            </a:extLst>
          </p:cNvPr>
          <p:cNvCxnSpPr>
            <a:cxnSpLocks/>
          </p:cNvCxnSpPr>
          <p:nvPr/>
        </p:nvCxnSpPr>
        <p:spPr>
          <a:xfrm>
            <a:off x="4355976" y="2629573"/>
            <a:ext cx="939327" cy="6439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FA296876-417E-4585-934A-235120000A07}"/>
              </a:ext>
            </a:extLst>
          </p:cNvPr>
          <p:cNvCxnSpPr>
            <a:cxnSpLocks/>
          </p:cNvCxnSpPr>
          <p:nvPr/>
        </p:nvCxnSpPr>
        <p:spPr>
          <a:xfrm flipH="1">
            <a:off x="3081215" y="2609330"/>
            <a:ext cx="554681" cy="67562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itle 1">
            <a:extLst>
              <a:ext uri="{FF2B5EF4-FFF2-40B4-BE49-F238E27FC236}">
                <a16:creationId xmlns:a16="http://schemas.microsoft.com/office/drawing/2014/main" id="{BCF55E3F-4B03-44EE-9F61-5E46212E0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sv-SE" dirty="0"/>
              <a:t>More detailed figure (for TR37.843)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3704BD2-65EE-4D21-92D0-1C9FF02C6E8A}"/>
              </a:ext>
            </a:extLst>
          </p:cNvPr>
          <p:cNvSpPr txBox="1"/>
          <p:nvPr/>
        </p:nvSpPr>
        <p:spPr>
          <a:xfrm>
            <a:off x="6300192" y="3851477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</a:t>
            </a:r>
            <a:endParaRPr lang="en-GB" dirty="0"/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3D2A6FE6-E35E-418E-9C01-0E49B5D5C3CF}"/>
              </a:ext>
            </a:extLst>
          </p:cNvPr>
          <p:cNvSpPr txBox="1">
            <a:spLocks/>
          </p:cNvSpPr>
          <p:nvPr/>
        </p:nvSpPr>
        <p:spPr bwMode="auto">
          <a:xfrm>
            <a:off x="395288" y="13414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Co-location scenario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8CF21-DA6D-4448-8788-DFB173E1D722}"/>
              </a:ext>
            </a:extLst>
          </p:cNvPr>
          <p:cNvSpPr txBox="1"/>
          <p:nvPr/>
        </p:nvSpPr>
        <p:spPr>
          <a:xfrm>
            <a:off x="6497699" y="2547170"/>
            <a:ext cx="2661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 is not specified as an OTA core requirement.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7979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en-US"/>
              <a:t>Agreement </a:t>
            </a:r>
            <a:r>
              <a:rPr lang="en-US" altLang="en-US" dirty="0"/>
              <a:t>(1/2)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67296" y="1187624"/>
            <a:ext cx="8425184" cy="5409728"/>
          </a:xfrm>
          <a:noFill/>
        </p:spPr>
        <p:txBody>
          <a:bodyPr/>
          <a:lstStyle/>
          <a:p>
            <a:pPr lvl="2">
              <a:defRPr/>
            </a:pPr>
            <a:endParaRPr lang="en-GB" sz="1600" b="1" dirty="0"/>
          </a:p>
          <a:p>
            <a:pPr lvl="1">
              <a:defRPr/>
            </a:pPr>
            <a:endParaRPr lang="en-US" altLang="en-US" sz="2000" b="1" dirty="0"/>
          </a:p>
          <a:p>
            <a:pPr marL="457200" lvl="1" indent="0">
              <a:buNone/>
              <a:defRPr/>
            </a:pPr>
            <a:endParaRPr lang="en-GB" sz="18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marL="0" indent="0">
              <a:buNone/>
              <a:defRPr/>
            </a:pPr>
            <a:endParaRPr lang="en-US" sz="2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E6D3E0-48F4-4E98-8B88-F06079999803}"/>
              </a:ext>
            </a:extLst>
          </p:cNvPr>
          <p:cNvSpPr txBox="1"/>
          <p:nvPr/>
        </p:nvSpPr>
        <p:spPr>
          <a:xfrm>
            <a:off x="683568" y="1340768"/>
            <a:ext cx="80032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d = [10 cm] </a:t>
            </a:r>
          </a:p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957908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sv-SE" dirty="0"/>
              <a:t>Agreement</a:t>
            </a:r>
            <a:r>
              <a:rPr lang="fi-FI" altLang="sv-SE" dirty="0"/>
              <a:t> (2/2)</a:t>
            </a:r>
            <a:endParaRPr lang="en-US" altLang="sv-SE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539552" y="1268760"/>
            <a:ext cx="8229600" cy="193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Definition </a:t>
            </a:r>
          </a:p>
          <a:p>
            <a:pPr lvl="1">
              <a:buNone/>
            </a:pPr>
            <a:r>
              <a:rPr lang="en-US" sz="1600" b="1" dirty="0"/>
              <a:t>Co-location reference antenna</a:t>
            </a:r>
            <a:r>
              <a:rPr lang="en-US" sz="1600" dirty="0"/>
              <a:t>: A </a:t>
            </a:r>
            <a:r>
              <a:rPr lang="en-US" sz="1600" dirty="0">
                <a:solidFill>
                  <a:srgbClr val="0070C0"/>
                </a:solidFill>
              </a:rPr>
              <a:t>single column </a:t>
            </a:r>
            <a:r>
              <a:rPr lang="en-US" sz="1600" dirty="0">
                <a:solidFill>
                  <a:srgbClr val="FF0000"/>
                </a:solidFill>
              </a:rPr>
              <a:t>passive antenna </a:t>
            </a:r>
            <a:r>
              <a:rPr lang="en-US" sz="1600" dirty="0"/>
              <a:t>which has the same vertical radiating dimension (h), frequency range, polarization, and </a:t>
            </a:r>
            <a:r>
              <a:rPr lang="en-US" sz="1600" dirty="0">
                <a:solidFill>
                  <a:srgbClr val="FF0000"/>
                </a:solidFill>
              </a:rPr>
              <a:t>coverage area </a:t>
            </a:r>
            <a:r>
              <a:rPr lang="en-US" sz="1600" dirty="0"/>
              <a:t>as the composite antenna of AAS at a distance (</a:t>
            </a:r>
            <a:r>
              <a:rPr lang="en-US" sz="1600" i="1" dirty="0"/>
              <a:t>d)</a:t>
            </a:r>
            <a:r>
              <a:rPr lang="en-US" sz="1600" dirty="0"/>
              <a:t> from the edge of the AAS BS.</a:t>
            </a:r>
            <a:endParaRPr lang="en-US" sz="1600" dirty="0">
              <a:solidFill>
                <a:srgbClr val="FF0000"/>
              </a:solidFill>
            </a:endParaRPr>
          </a:p>
          <a:p>
            <a:pPr lvl="2">
              <a:buNone/>
            </a:pPr>
            <a:r>
              <a:rPr lang="en-US" sz="1200" dirty="0"/>
              <a:t>Note 1: h and d are described in the figure below</a:t>
            </a:r>
          </a:p>
          <a:p>
            <a:pPr lvl="2">
              <a:buNone/>
            </a:pPr>
            <a:r>
              <a:rPr lang="en-US" sz="1200" dirty="0">
                <a:solidFill>
                  <a:srgbClr val="FF0000"/>
                </a:solidFill>
              </a:rPr>
              <a:t>Note 2: The co-location reference antenna and the AAS do not have to be the same width.  </a:t>
            </a:r>
          </a:p>
          <a:p>
            <a:pPr lvl="2">
              <a:buNone/>
            </a:pPr>
            <a:r>
              <a:rPr lang="en-US" sz="1200" dirty="0">
                <a:solidFill>
                  <a:srgbClr val="00B0F0"/>
                </a:solidFill>
              </a:rPr>
              <a:t>Note 3. The vertical radiating regions of the co-location reference antenna and the AAS composite antenna are aligned</a:t>
            </a:r>
          </a:p>
          <a:p>
            <a:pPr lvl="2">
              <a:buNone/>
            </a:pPr>
            <a:endParaRPr lang="en-US" sz="1200" dirty="0">
              <a:solidFill>
                <a:srgbClr val="FF0000"/>
              </a:solidFill>
            </a:endParaRPr>
          </a:p>
          <a:p>
            <a:pPr lvl="2">
              <a:buNone/>
            </a:pPr>
            <a:endParaRPr lang="en-US" sz="1200" dirty="0">
              <a:solidFill>
                <a:srgbClr val="FF0000"/>
              </a:solidFill>
            </a:endParaRPr>
          </a:p>
          <a:p>
            <a:pPr lvl="2">
              <a:buNone/>
            </a:pPr>
            <a:endParaRPr lang="en-US" sz="1200" dirty="0"/>
          </a:p>
          <a:p>
            <a:pPr lvl="2">
              <a:buNone/>
            </a:pPr>
            <a:endParaRPr lang="en-US" sz="1200" dirty="0"/>
          </a:p>
          <a:p>
            <a:pPr lvl="2">
              <a:buNone/>
            </a:pPr>
            <a:endParaRPr lang="en-US" sz="1200" dirty="0"/>
          </a:p>
          <a:p>
            <a:pPr lvl="2">
              <a:buNone/>
            </a:pPr>
            <a:endParaRPr lang="en-US" sz="1200" dirty="0"/>
          </a:p>
          <a:p>
            <a:pPr lvl="2">
              <a:buNone/>
            </a:pPr>
            <a:endParaRPr lang="en-US" sz="1200" dirty="0"/>
          </a:p>
          <a:p>
            <a:pPr lvl="2">
              <a:buNone/>
            </a:pPr>
            <a:endParaRPr lang="en-US" sz="1200" dirty="0"/>
          </a:p>
          <a:p>
            <a:pPr lvl="2">
              <a:buNone/>
            </a:pPr>
            <a:endParaRPr lang="en-US" sz="1200" dirty="0"/>
          </a:p>
          <a:p>
            <a:pPr lvl="2">
              <a:buNone/>
            </a:pPr>
            <a:endParaRPr lang="en-US" sz="1200" dirty="0"/>
          </a:p>
          <a:p>
            <a:pPr lvl="2">
              <a:buNone/>
            </a:pPr>
            <a:endParaRPr lang="en-US" sz="1200" dirty="0"/>
          </a:p>
          <a:p>
            <a:pPr lvl="2">
              <a:buNone/>
            </a:pPr>
            <a:endParaRPr lang="en-US" sz="1200" dirty="0"/>
          </a:p>
          <a:p>
            <a:pPr lvl="2">
              <a:buNone/>
            </a:pPr>
            <a:endParaRPr lang="en-US" sz="1200" dirty="0"/>
          </a:p>
          <a:p>
            <a:pPr lvl="2">
              <a:buNone/>
            </a:pPr>
            <a:endParaRPr lang="en-US" sz="1200" dirty="0"/>
          </a:p>
          <a:p>
            <a:pPr lvl="2">
              <a:buNone/>
            </a:pPr>
            <a:endParaRPr lang="en-US" sz="1200" dirty="0"/>
          </a:p>
          <a:p>
            <a:pPr lvl="2">
              <a:buNone/>
            </a:pPr>
            <a:r>
              <a:rPr lang="en-US" sz="12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54A877-1DE2-486E-80FF-ECE3D8116AE6}"/>
              </a:ext>
            </a:extLst>
          </p:cNvPr>
          <p:cNvSpPr/>
          <p:nvPr/>
        </p:nvSpPr>
        <p:spPr>
          <a:xfrm>
            <a:off x="5152872" y="3267817"/>
            <a:ext cx="809729" cy="17558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72D5530E-87A6-46C8-BDC3-177A72627B39}"/>
              </a:ext>
            </a:extLst>
          </p:cNvPr>
          <p:cNvSpPr>
            <a:spLocks noEditPoints="1"/>
          </p:cNvSpPr>
          <p:nvPr/>
        </p:nvSpPr>
        <p:spPr bwMode="auto">
          <a:xfrm>
            <a:off x="3104735" y="3363079"/>
            <a:ext cx="1014397" cy="1660575"/>
          </a:xfrm>
          <a:custGeom>
            <a:avLst/>
            <a:gdLst>
              <a:gd name="T0" fmla="*/ 0 w 806"/>
              <a:gd name="T1" fmla="*/ 0 h 1155"/>
              <a:gd name="T2" fmla="*/ 806 w 806"/>
              <a:gd name="T3" fmla="*/ 0 h 1155"/>
              <a:gd name="T4" fmla="*/ 806 w 806"/>
              <a:gd name="T5" fmla="*/ 1155 h 1155"/>
              <a:gd name="T6" fmla="*/ 0 w 806"/>
              <a:gd name="T7" fmla="*/ 1155 h 1155"/>
              <a:gd name="T8" fmla="*/ 0 w 806"/>
              <a:gd name="T9" fmla="*/ 0 h 1155"/>
              <a:gd name="T10" fmla="*/ 11 w 806"/>
              <a:gd name="T11" fmla="*/ 1150 h 1155"/>
              <a:gd name="T12" fmla="*/ 5 w 806"/>
              <a:gd name="T13" fmla="*/ 1145 h 1155"/>
              <a:gd name="T14" fmla="*/ 801 w 806"/>
              <a:gd name="T15" fmla="*/ 1145 h 1155"/>
              <a:gd name="T16" fmla="*/ 796 w 806"/>
              <a:gd name="T17" fmla="*/ 1150 h 1155"/>
              <a:gd name="T18" fmla="*/ 796 w 806"/>
              <a:gd name="T19" fmla="*/ 5 h 1155"/>
              <a:gd name="T20" fmla="*/ 801 w 806"/>
              <a:gd name="T21" fmla="*/ 10 h 1155"/>
              <a:gd name="T22" fmla="*/ 5 w 806"/>
              <a:gd name="T23" fmla="*/ 10 h 1155"/>
              <a:gd name="T24" fmla="*/ 11 w 806"/>
              <a:gd name="T25" fmla="*/ 5 h 1155"/>
              <a:gd name="T26" fmla="*/ 11 w 806"/>
              <a:gd name="T27" fmla="*/ 1150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06" h="1155">
                <a:moveTo>
                  <a:pt x="0" y="0"/>
                </a:moveTo>
                <a:lnTo>
                  <a:pt x="806" y="0"/>
                </a:lnTo>
                <a:lnTo>
                  <a:pt x="806" y="1155"/>
                </a:lnTo>
                <a:lnTo>
                  <a:pt x="0" y="1155"/>
                </a:lnTo>
                <a:lnTo>
                  <a:pt x="0" y="0"/>
                </a:lnTo>
                <a:close/>
                <a:moveTo>
                  <a:pt x="11" y="1150"/>
                </a:moveTo>
                <a:lnTo>
                  <a:pt x="5" y="1145"/>
                </a:lnTo>
                <a:lnTo>
                  <a:pt x="801" y="1145"/>
                </a:lnTo>
                <a:lnTo>
                  <a:pt x="796" y="1150"/>
                </a:lnTo>
                <a:lnTo>
                  <a:pt x="796" y="5"/>
                </a:lnTo>
                <a:lnTo>
                  <a:pt x="801" y="10"/>
                </a:lnTo>
                <a:lnTo>
                  <a:pt x="5" y="10"/>
                </a:lnTo>
                <a:lnTo>
                  <a:pt x="11" y="5"/>
                </a:lnTo>
                <a:lnTo>
                  <a:pt x="11" y="1150"/>
                </a:lnTo>
                <a:close/>
              </a:path>
            </a:pathLst>
          </a:custGeom>
          <a:solidFill>
            <a:srgbClr val="000000"/>
          </a:solidFill>
          <a:ln w="1588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99665F-6D6E-4CB3-A3DA-8DAA124EF3C5}"/>
              </a:ext>
            </a:extLst>
          </p:cNvPr>
          <p:cNvSpPr txBox="1"/>
          <p:nvPr/>
        </p:nvSpPr>
        <p:spPr>
          <a:xfrm>
            <a:off x="3485783" y="3976138"/>
            <a:ext cx="523942" cy="244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C64C4C-1673-4D7D-A0D6-EE8EE6F979BC}"/>
              </a:ext>
            </a:extLst>
          </p:cNvPr>
          <p:cNvSpPr txBox="1"/>
          <p:nvPr/>
        </p:nvSpPr>
        <p:spPr>
          <a:xfrm>
            <a:off x="5461359" y="4009437"/>
            <a:ext cx="523942" cy="244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  <a:endParaRPr lang="en-GB" dirty="0"/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id="{BF97387B-9D05-45AE-8E1E-2FA20DB3A243}"/>
              </a:ext>
            </a:extLst>
          </p:cNvPr>
          <p:cNvSpPr>
            <a:spLocks noEditPoints="1"/>
          </p:cNvSpPr>
          <p:nvPr/>
        </p:nvSpPr>
        <p:spPr bwMode="auto">
          <a:xfrm>
            <a:off x="4119132" y="4887276"/>
            <a:ext cx="1011040" cy="95262"/>
          </a:xfrm>
          <a:custGeom>
            <a:avLst/>
            <a:gdLst>
              <a:gd name="T0" fmla="*/ 16 w 646"/>
              <a:gd name="T1" fmla="*/ 75 h 167"/>
              <a:gd name="T2" fmla="*/ 630 w 646"/>
              <a:gd name="T3" fmla="*/ 75 h 167"/>
              <a:gd name="T4" fmla="*/ 630 w 646"/>
              <a:gd name="T5" fmla="*/ 91 h 167"/>
              <a:gd name="T6" fmla="*/ 16 w 646"/>
              <a:gd name="T7" fmla="*/ 91 h 167"/>
              <a:gd name="T8" fmla="*/ 16 w 646"/>
              <a:gd name="T9" fmla="*/ 75 h 167"/>
              <a:gd name="T10" fmla="*/ 140 w 646"/>
              <a:gd name="T11" fmla="*/ 165 h 167"/>
              <a:gd name="T12" fmla="*/ 0 w 646"/>
              <a:gd name="T13" fmla="*/ 83 h 167"/>
              <a:gd name="T14" fmla="*/ 140 w 646"/>
              <a:gd name="T15" fmla="*/ 2 h 167"/>
              <a:gd name="T16" fmla="*/ 151 w 646"/>
              <a:gd name="T17" fmla="*/ 5 h 167"/>
              <a:gd name="T18" fmla="*/ 148 w 646"/>
              <a:gd name="T19" fmla="*/ 16 h 167"/>
              <a:gd name="T20" fmla="*/ 20 w 646"/>
              <a:gd name="T21" fmla="*/ 90 h 167"/>
              <a:gd name="T22" fmla="*/ 20 w 646"/>
              <a:gd name="T23" fmla="*/ 77 h 167"/>
              <a:gd name="T24" fmla="*/ 148 w 646"/>
              <a:gd name="T25" fmla="*/ 151 h 167"/>
              <a:gd name="T26" fmla="*/ 151 w 646"/>
              <a:gd name="T27" fmla="*/ 162 h 167"/>
              <a:gd name="T28" fmla="*/ 140 w 646"/>
              <a:gd name="T29" fmla="*/ 165 h 167"/>
              <a:gd name="T30" fmla="*/ 506 w 646"/>
              <a:gd name="T31" fmla="*/ 2 h 167"/>
              <a:gd name="T32" fmla="*/ 646 w 646"/>
              <a:gd name="T33" fmla="*/ 83 h 167"/>
              <a:gd name="T34" fmla="*/ 506 w 646"/>
              <a:gd name="T35" fmla="*/ 165 h 167"/>
              <a:gd name="T36" fmla="*/ 495 w 646"/>
              <a:gd name="T37" fmla="*/ 162 h 167"/>
              <a:gd name="T38" fmla="*/ 498 w 646"/>
              <a:gd name="T39" fmla="*/ 151 h 167"/>
              <a:gd name="T40" fmla="*/ 626 w 646"/>
              <a:gd name="T41" fmla="*/ 77 h 167"/>
              <a:gd name="T42" fmla="*/ 626 w 646"/>
              <a:gd name="T43" fmla="*/ 90 h 167"/>
              <a:gd name="T44" fmla="*/ 498 w 646"/>
              <a:gd name="T45" fmla="*/ 16 h 167"/>
              <a:gd name="T46" fmla="*/ 495 w 646"/>
              <a:gd name="T47" fmla="*/ 5 h 167"/>
              <a:gd name="T48" fmla="*/ 506 w 646"/>
              <a:gd name="T49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46" h="167">
                <a:moveTo>
                  <a:pt x="16" y="75"/>
                </a:moveTo>
                <a:lnTo>
                  <a:pt x="630" y="75"/>
                </a:lnTo>
                <a:lnTo>
                  <a:pt x="630" y="91"/>
                </a:lnTo>
                <a:lnTo>
                  <a:pt x="16" y="91"/>
                </a:lnTo>
                <a:lnTo>
                  <a:pt x="16" y="75"/>
                </a:lnTo>
                <a:close/>
                <a:moveTo>
                  <a:pt x="140" y="165"/>
                </a:moveTo>
                <a:lnTo>
                  <a:pt x="0" y="83"/>
                </a:lnTo>
                <a:lnTo>
                  <a:pt x="140" y="2"/>
                </a:lnTo>
                <a:cubicBezTo>
                  <a:pt x="144" y="0"/>
                  <a:pt x="149" y="1"/>
                  <a:pt x="151" y="5"/>
                </a:cubicBezTo>
                <a:cubicBezTo>
                  <a:pt x="154" y="9"/>
                  <a:pt x="152" y="13"/>
                  <a:pt x="148" y="16"/>
                </a:cubicBezTo>
                <a:lnTo>
                  <a:pt x="20" y="90"/>
                </a:lnTo>
                <a:lnTo>
                  <a:pt x="20" y="77"/>
                </a:lnTo>
                <a:lnTo>
                  <a:pt x="148" y="151"/>
                </a:lnTo>
                <a:cubicBezTo>
                  <a:pt x="152" y="154"/>
                  <a:pt x="154" y="158"/>
                  <a:pt x="151" y="162"/>
                </a:cubicBezTo>
                <a:cubicBezTo>
                  <a:pt x="149" y="166"/>
                  <a:pt x="144" y="167"/>
                  <a:pt x="140" y="165"/>
                </a:cubicBezTo>
                <a:close/>
                <a:moveTo>
                  <a:pt x="506" y="2"/>
                </a:moveTo>
                <a:lnTo>
                  <a:pt x="646" y="83"/>
                </a:lnTo>
                <a:lnTo>
                  <a:pt x="506" y="165"/>
                </a:lnTo>
                <a:cubicBezTo>
                  <a:pt x="502" y="167"/>
                  <a:pt x="497" y="166"/>
                  <a:pt x="495" y="162"/>
                </a:cubicBezTo>
                <a:cubicBezTo>
                  <a:pt x="493" y="158"/>
                  <a:pt x="494" y="154"/>
                  <a:pt x="498" y="151"/>
                </a:cubicBezTo>
                <a:lnTo>
                  <a:pt x="626" y="77"/>
                </a:lnTo>
                <a:lnTo>
                  <a:pt x="626" y="90"/>
                </a:lnTo>
                <a:lnTo>
                  <a:pt x="498" y="16"/>
                </a:lnTo>
                <a:cubicBezTo>
                  <a:pt x="494" y="13"/>
                  <a:pt x="493" y="9"/>
                  <a:pt x="495" y="5"/>
                </a:cubicBezTo>
                <a:cubicBezTo>
                  <a:pt x="497" y="1"/>
                  <a:pt x="502" y="0"/>
                  <a:pt x="506" y="2"/>
                </a:cubicBezTo>
                <a:close/>
              </a:path>
            </a:pathLst>
          </a:custGeom>
          <a:solidFill>
            <a:srgbClr val="4A7EBB"/>
          </a:solidFill>
          <a:ln w="1588" cap="flat">
            <a:solidFill>
              <a:srgbClr val="4A7EB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9D211A52-63AB-4ADF-8013-624874EE4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9096" y="5023655"/>
            <a:ext cx="177464" cy="24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Freeform 18">
            <a:extLst>
              <a:ext uri="{FF2B5EF4-FFF2-40B4-BE49-F238E27FC236}">
                <a16:creationId xmlns:a16="http://schemas.microsoft.com/office/drawing/2014/main" id="{DDD199BD-F3AA-4721-907E-2FCE14E83060}"/>
              </a:ext>
            </a:extLst>
          </p:cNvPr>
          <p:cNvSpPr>
            <a:spLocks noEditPoints="1"/>
          </p:cNvSpPr>
          <p:nvPr/>
        </p:nvSpPr>
        <p:spPr bwMode="auto">
          <a:xfrm>
            <a:off x="6057544" y="3573016"/>
            <a:ext cx="45719" cy="1162606"/>
          </a:xfrm>
          <a:custGeom>
            <a:avLst/>
            <a:gdLst>
              <a:gd name="T0" fmla="*/ 75 w 167"/>
              <a:gd name="T1" fmla="*/ 1755 h 1771"/>
              <a:gd name="T2" fmla="*/ 75 w 167"/>
              <a:gd name="T3" fmla="*/ 16 h 1771"/>
              <a:gd name="T4" fmla="*/ 91 w 167"/>
              <a:gd name="T5" fmla="*/ 16 h 1771"/>
              <a:gd name="T6" fmla="*/ 91 w 167"/>
              <a:gd name="T7" fmla="*/ 1755 h 1771"/>
              <a:gd name="T8" fmla="*/ 75 w 167"/>
              <a:gd name="T9" fmla="*/ 1755 h 1771"/>
              <a:gd name="T10" fmla="*/ 165 w 167"/>
              <a:gd name="T11" fmla="*/ 1631 h 1771"/>
              <a:gd name="T12" fmla="*/ 83 w 167"/>
              <a:gd name="T13" fmla="*/ 1771 h 1771"/>
              <a:gd name="T14" fmla="*/ 2 w 167"/>
              <a:gd name="T15" fmla="*/ 1631 h 1771"/>
              <a:gd name="T16" fmla="*/ 5 w 167"/>
              <a:gd name="T17" fmla="*/ 1620 h 1771"/>
              <a:gd name="T18" fmla="*/ 16 w 167"/>
              <a:gd name="T19" fmla="*/ 1623 h 1771"/>
              <a:gd name="T20" fmla="*/ 90 w 167"/>
              <a:gd name="T21" fmla="*/ 1751 h 1771"/>
              <a:gd name="T22" fmla="*/ 77 w 167"/>
              <a:gd name="T23" fmla="*/ 1751 h 1771"/>
              <a:gd name="T24" fmla="*/ 151 w 167"/>
              <a:gd name="T25" fmla="*/ 1623 h 1771"/>
              <a:gd name="T26" fmla="*/ 162 w 167"/>
              <a:gd name="T27" fmla="*/ 1620 h 1771"/>
              <a:gd name="T28" fmla="*/ 165 w 167"/>
              <a:gd name="T29" fmla="*/ 1631 h 1771"/>
              <a:gd name="T30" fmla="*/ 2 w 167"/>
              <a:gd name="T31" fmla="*/ 140 h 1771"/>
              <a:gd name="T32" fmla="*/ 83 w 167"/>
              <a:gd name="T33" fmla="*/ 0 h 1771"/>
              <a:gd name="T34" fmla="*/ 165 w 167"/>
              <a:gd name="T35" fmla="*/ 140 h 1771"/>
              <a:gd name="T36" fmla="*/ 162 w 167"/>
              <a:gd name="T37" fmla="*/ 151 h 1771"/>
              <a:gd name="T38" fmla="*/ 151 w 167"/>
              <a:gd name="T39" fmla="*/ 148 h 1771"/>
              <a:gd name="T40" fmla="*/ 77 w 167"/>
              <a:gd name="T41" fmla="*/ 20 h 1771"/>
              <a:gd name="T42" fmla="*/ 90 w 167"/>
              <a:gd name="T43" fmla="*/ 20 h 1771"/>
              <a:gd name="T44" fmla="*/ 16 w 167"/>
              <a:gd name="T45" fmla="*/ 148 h 1771"/>
              <a:gd name="T46" fmla="*/ 5 w 167"/>
              <a:gd name="T47" fmla="*/ 151 h 1771"/>
              <a:gd name="T48" fmla="*/ 2 w 167"/>
              <a:gd name="T49" fmla="*/ 140 h 1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7" h="1771">
                <a:moveTo>
                  <a:pt x="75" y="1755"/>
                </a:moveTo>
                <a:lnTo>
                  <a:pt x="75" y="16"/>
                </a:lnTo>
                <a:lnTo>
                  <a:pt x="91" y="16"/>
                </a:lnTo>
                <a:lnTo>
                  <a:pt x="91" y="1755"/>
                </a:lnTo>
                <a:lnTo>
                  <a:pt x="75" y="1755"/>
                </a:lnTo>
                <a:close/>
                <a:moveTo>
                  <a:pt x="165" y="1631"/>
                </a:moveTo>
                <a:lnTo>
                  <a:pt x="83" y="1771"/>
                </a:lnTo>
                <a:lnTo>
                  <a:pt x="2" y="1631"/>
                </a:lnTo>
                <a:cubicBezTo>
                  <a:pt x="0" y="1627"/>
                  <a:pt x="1" y="1622"/>
                  <a:pt x="5" y="1620"/>
                </a:cubicBezTo>
                <a:cubicBezTo>
                  <a:pt x="9" y="1618"/>
                  <a:pt x="13" y="1619"/>
                  <a:pt x="16" y="1623"/>
                </a:cubicBezTo>
                <a:lnTo>
                  <a:pt x="90" y="1751"/>
                </a:lnTo>
                <a:lnTo>
                  <a:pt x="77" y="1751"/>
                </a:lnTo>
                <a:lnTo>
                  <a:pt x="151" y="1623"/>
                </a:lnTo>
                <a:cubicBezTo>
                  <a:pt x="154" y="1619"/>
                  <a:pt x="158" y="1618"/>
                  <a:pt x="162" y="1620"/>
                </a:cubicBezTo>
                <a:cubicBezTo>
                  <a:pt x="166" y="1622"/>
                  <a:pt x="167" y="1627"/>
                  <a:pt x="165" y="1631"/>
                </a:cubicBezTo>
                <a:close/>
                <a:moveTo>
                  <a:pt x="2" y="140"/>
                </a:moveTo>
                <a:lnTo>
                  <a:pt x="83" y="0"/>
                </a:lnTo>
                <a:lnTo>
                  <a:pt x="165" y="140"/>
                </a:lnTo>
                <a:cubicBezTo>
                  <a:pt x="167" y="144"/>
                  <a:pt x="166" y="149"/>
                  <a:pt x="162" y="151"/>
                </a:cubicBezTo>
                <a:cubicBezTo>
                  <a:pt x="158" y="154"/>
                  <a:pt x="154" y="152"/>
                  <a:pt x="151" y="148"/>
                </a:cubicBezTo>
                <a:lnTo>
                  <a:pt x="77" y="20"/>
                </a:lnTo>
                <a:lnTo>
                  <a:pt x="90" y="20"/>
                </a:lnTo>
                <a:lnTo>
                  <a:pt x="16" y="148"/>
                </a:lnTo>
                <a:cubicBezTo>
                  <a:pt x="13" y="152"/>
                  <a:pt x="9" y="154"/>
                  <a:pt x="5" y="151"/>
                </a:cubicBezTo>
                <a:cubicBezTo>
                  <a:pt x="1" y="149"/>
                  <a:pt x="0" y="144"/>
                  <a:pt x="2" y="140"/>
                </a:cubicBezTo>
                <a:close/>
              </a:path>
            </a:pathLst>
          </a:custGeom>
          <a:solidFill>
            <a:srgbClr val="4A7EBB"/>
          </a:solidFill>
          <a:ln w="1588" cap="flat">
            <a:solidFill>
              <a:srgbClr val="4A7EB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74E10B-1D9C-4AD0-9462-29399F0D0EAB}"/>
              </a:ext>
            </a:extLst>
          </p:cNvPr>
          <p:cNvSpPr txBox="1"/>
          <p:nvPr/>
        </p:nvSpPr>
        <p:spPr>
          <a:xfrm>
            <a:off x="5011637" y="5140525"/>
            <a:ext cx="1423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Reference antenna</a:t>
            </a:r>
            <a:endParaRPr lang="en-GB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FEFFB8-E9D7-4037-8777-D0A7ACE2FAE0}"/>
              </a:ext>
            </a:extLst>
          </p:cNvPr>
          <p:cNvSpPr txBox="1"/>
          <p:nvPr/>
        </p:nvSpPr>
        <p:spPr>
          <a:xfrm>
            <a:off x="3110280" y="5166917"/>
            <a:ext cx="1042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AAS BS</a:t>
            </a:r>
            <a:endParaRPr lang="en-GB" sz="1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704BD2-65EE-4D21-92D0-1C9FF02C6E8A}"/>
              </a:ext>
            </a:extLst>
          </p:cNvPr>
          <p:cNvSpPr txBox="1"/>
          <p:nvPr/>
        </p:nvSpPr>
        <p:spPr>
          <a:xfrm>
            <a:off x="6105494" y="4071215"/>
            <a:ext cx="523942" cy="244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</a:t>
            </a:r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718CF21-DA6D-4448-8788-DFB173E1D722}"/>
              </a:ext>
            </a:extLst>
          </p:cNvPr>
          <p:cNvSpPr txBox="1"/>
          <p:nvPr/>
        </p:nvSpPr>
        <p:spPr>
          <a:xfrm>
            <a:off x="2723685" y="5506480"/>
            <a:ext cx="39057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A74E10B-1D9C-4AD0-9462-29399F0D0EAB}"/>
              </a:ext>
            </a:extLst>
          </p:cNvPr>
          <p:cNvSpPr txBox="1"/>
          <p:nvPr/>
        </p:nvSpPr>
        <p:spPr>
          <a:xfrm>
            <a:off x="6516215" y="3861048"/>
            <a:ext cx="18722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X denotes direction of boresight (i.e. out of page)</a:t>
            </a:r>
            <a:endParaRPr lang="en-GB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028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en-GB" altLang="en-US" dirty="0"/>
              <a:t>References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fi-FI" sz="2000" dirty="0"/>
              <a:t>[1] </a:t>
            </a:r>
            <a:r>
              <a:rPr lang="en-GB" sz="1800" dirty="0"/>
              <a:t>R4-1707565, Discussion for determining the value of “d” for co-location, NTT DOCOMO, INC</a:t>
            </a:r>
            <a:endParaRPr lang="fi-FI" sz="1800" dirty="0"/>
          </a:p>
          <a:p>
            <a:pPr marL="0" indent="0">
              <a:buNone/>
              <a:defRPr/>
            </a:pPr>
            <a:r>
              <a:rPr lang="en-GB" sz="1800" dirty="0"/>
              <a:t>[2] R4-1708098, Co-location concept considerations, Ericsson</a:t>
            </a:r>
          </a:p>
          <a:p>
            <a:pPr marL="0" indent="0">
              <a:buNone/>
              <a:defRPr/>
            </a:pPr>
            <a:r>
              <a:rPr lang="fi-FI" sz="2000" dirty="0"/>
              <a:t>[3] </a:t>
            </a:r>
            <a:r>
              <a:rPr lang="en-GB" sz="1800" dirty="0"/>
              <a:t>R4-1708399, Discussion on co-location requirements open issues, Huawei</a:t>
            </a:r>
            <a:endParaRPr lang="fi-FI" sz="2000" dirty="0"/>
          </a:p>
          <a:p>
            <a:pPr marL="0" indent="0">
              <a:lnSpc>
                <a:spcPts val="3840"/>
              </a:lnSpc>
              <a:spcBef>
                <a:spcPts val="0"/>
              </a:spcBef>
              <a:buNone/>
              <a:defRPr/>
            </a:pPr>
            <a:r>
              <a:rPr lang="fi-FI" sz="2000" dirty="0"/>
              <a:t>[4]</a:t>
            </a:r>
            <a:r>
              <a:rPr lang="en-GB" b="1" dirty="0"/>
              <a:t> </a:t>
            </a:r>
            <a:r>
              <a:rPr lang="en-GB" sz="1800" dirty="0"/>
              <a:t>R4-1708501, </a:t>
            </a:r>
            <a:r>
              <a:rPr lang="en-GB" sz="1800" dirty="0" err="1"/>
              <a:t>eAAS</a:t>
            </a:r>
            <a:r>
              <a:rPr lang="en-GB" sz="1800" dirty="0"/>
              <a:t> co-location requirements, Nokia, Nokia Shanghai Bell</a:t>
            </a:r>
            <a:endParaRPr lang="fi-FI" sz="1800" dirty="0"/>
          </a:p>
          <a:p>
            <a:pPr marL="0" indent="0">
              <a:buNone/>
              <a:defRPr/>
            </a:pPr>
            <a:r>
              <a:rPr lang="fi-FI" sz="2000" dirty="0"/>
              <a:t>[5] </a:t>
            </a:r>
          </a:p>
          <a:p>
            <a:pPr marL="0" indent="0">
              <a:buNone/>
              <a:defRPr/>
            </a:pPr>
            <a:endParaRPr lang="en-US" sz="2000" dirty="0"/>
          </a:p>
          <a:p>
            <a:pPr marL="0" indent="0">
              <a:buNone/>
              <a:defRPr/>
            </a:pPr>
            <a:endParaRPr lang="en-GB" sz="2000" dirty="0"/>
          </a:p>
          <a:p>
            <a:pPr marL="0" indent="0">
              <a:buNone/>
              <a:defRPr/>
            </a:pPr>
            <a:endParaRPr lang="fi-FI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31923</TotalTime>
  <Words>312</Words>
  <Application>Microsoft Office PowerPoint</Application>
  <PresentationFormat>On-screen Show (4:3)</PresentationFormat>
  <Paragraphs>70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宋体</vt:lpstr>
      <vt:lpstr>宋体</vt:lpstr>
      <vt:lpstr>Arial</vt:lpstr>
      <vt:lpstr>Calibri</vt:lpstr>
      <vt:lpstr>Office 主题</vt:lpstr>
      <vt:lpstr>Way forward on co-location</vt:lpstr>
      <vt:lpstr>Background</vt:lpstr>
      <vt:lpstr>More detailed figure (for TR37.843)</vt:lpstr>
      <vt:lpstr>Agreement (1/2)</vt:lpstr>
      <vt:lpstr>Agreement (2/2)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Lo, Anthony (Nokia - GB/Bristol)</cp:lastModifiedBy>
  <cp:revision>503</cp:revision>
  <dcterms:created xsi:type="dcterms:W3CDTF">2014-03-20T14:32:54Z</dcterms:created>
  <dcterms:modified xsi:type="dcterms:W3CDTF">2017-08-25T09:58:10Z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1503486440</vt:lpwstr>
  </property>
</Properties>
</file>