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8" r:id="rId4"/>
    <p:sldId id="269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16" autoAdjust="0"/>
    <p:restoredTop sz="94660"/>
  </p:normalViewPr>
  <p:slideViewPr>
    <p:cSldViewPr>
      <p:cViewPr varScale="1">
        <p:scale>
          <a:sx n="118" d="100"/>
          <a:sy n="118" d="100"/>
        </p:scale>
        <p:origin x="-151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5852648\OUT\RAN4\RAN4#84 @Berlin\Docs\R4-1707150.zip" TargetMode="External"/><Relationship Id="rId2" Type="http://schemas.openxmlformats.org/officeDocument/2006/relationships/hyperlink" Target="file:///C:\Users\5852648\OUT\RAN4\RAN4#84 @Berlin\Docs\R4-1707562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Users\5852648\OUT\RAN4\RAN4#84 @Berlin\Docs\R4-1707960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b="1" dirty="0"/>
              <a:t>WF on </a:t>
            </a:r>
            <a:r>
              <a:rPr lang="en-US" altLang="ja-JP" b="1" dirty="0" smtClean="0"/>
              <a:t>BS ACLR for NR sub6GHz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NTT DOCOMO, INC</a:t>
            </a:r>
            <a:r>
              <a:rPr lang="en-US" altLang="ja-JP" dirty="0" smtClean="0"/>
              <a:t>., Huawei</a:t>
            </a:r>
            <a:endParaRPr kumimoji="1" lang="ja-JP" altLang="en-US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769404" y="188913"/>
            <a:ext cx="21950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 dirty="0" smtClean="0">
                <a:solidFill>
                  <a:srgbClr val="000000"/>
                </a:solidFill>
                <a:ea typeface="MS PGothic" pitchFamily="34" charset="-128"/>
              </a:rPr>
              <a:t>R4-1708855</a:t>
            </a:r>
            <a:endParaRPr lang="en-US" altLang="ja-JP" b="1" dirty="0">
              <a:solidFill>
                <a:srgbClr val="FF0000"/>
              </a:solidFill>
              <a:ea typeface="MS PGothic" pitchFamily="34" charset="-128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7350" y="-21867"/>
            <a:ext cx="5562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ja-JP" b="1" dirty="0"/>
              <a:t>3GPP TSG-RAN WG4 Meeting </a:t>
            </a:r>
            <a:r>
              <a:rPr lang="en-US" altLang="ja-JP" b="1" dirty="0" smtClean="0"/>
              <a:t>#84</a:t>
            </a:r>
            <a:endParaRPr lang="en-US" altLang="ja-JP" b="1" dirty="0"/>
          </a:p>
          <a:p>
            <a:r>
              <a:rPr lang="en-GB" altLang="ja-JP" b="1" dirty="0"/>
              <a:t>Berlin, Germany, 21-25 August 2017</a:t>
            </a:r>
            <a:endParaRPr lang="en-US" altLang="ja-JP" b="1" dirty="0"/>
          </a:p>
          <a:p>
            <a:pPr hangingPunct="0"/>
            <a:r>
              <a:rPr lang="en-US" altLang="ja-JP" b="1" dirty="0"/>
              <a:t>Agenda Item:</a:t>
            </a:r>
            <a:r>
              <a:rPr lang="ja-JP" altLang="en-US" b="1" dirty="0"/>
              <a:t> </a:t>
            </a:r>
            <a:r>
              <a:rPr lang="en-US" altLang="ja-JP" b="1" dirty="0" smtClean="0"/>
              <a:t>9.3.5.1</a:t>
            </a:r>
            <a:endParaRPr lang="ja-JP" altLang="ja-JP" b="1" dirty="0"/>
          </a:p>
        </p:txBody>
      </p:sp>
    </p:spTree>
    <p:extLst>
      <p:ext uri="{BB962C8B-B14F-4D97-AF65-F5344CB8AC3E}">
        <p14:creationId xmlns:p14="http://schemas.microsoft.com/office/powerpoint/2010/main" val="3649906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Sub6 ACLR is discussed in </a:t>
            </a:r>
            <a:r>
              <a:rPr lang="en-US" altLang="ja-JP" dirty="0"/>
              <a:t>[</a:t>
            </a:r>
            <a:r>
              <a:rPr lang="en-US" altLang="ja-JP" dirty="0" smtClean="0"/>
              <a:t>1-3].</a:t>
            </a:r>
            <a:endParaRPr lang="en-GB" altLang="ja-JP" dirty="0"/>
          </a:p>
          <a:p>
            <a:r>
              <a:rPr lang="en-GB" altLang="ja-JP" dirty="0"/>
              <a:t>This contribution summarizes way forward/agreement on this topic.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5496" y="4681984"/>
            <a:ext cx="91450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ja-JP" sz="1400" dirty="0"/>
              <a:t>[1] </a:t>
            </a:r>
            <a:r>
              <a:rPr lang="en-GB" altLang="ja-JP" sz="1400" b="1" u="heavy" dirty="0">
                <a:hlinkClick r:id="rId2"/>
              </a:rPr>
              <a:t>R4-1707562</a:t>
            </a:r>
            <a:r>
              <a:rPr lang="en-GB" altLang="ja-JP" sz="1400" b="1" dirty="0"/>
              <a:t>	Measurement Bandwidth and required patterns for BS </a:t>
            </a:r>
            <a:r>
              <a:rPr lang="en-GB" altLang="ja-JP" sz="1400" b="1" dirty="0" smtClean="0"/>
              <a:t>ACLR		</a:t>
            </a:r>
            <a:r>
              <a:rPr lang="en-US" altLang="ja-JP" sz="1400" i="1" dirty="0" smtClean="0"/>
              <a:t>NTT DOCOMO</a:t>
            </a:r>
          </a:p>
          <a:p>
            <a:r>
              <a:rPr lang="en-GB" altLang="ja-JP" sz="1400" dirty="0" smtClean="0"/>
              <a:t>[2] </a:t>
            </a:r>
            <a:r>
              <a:rPr lang="en-GB" altLang="ja-JP" sz="1400" b="1" u="heavy" dirty="0">
                <a:hlinkClick r:id="rId3"/>
              </a:rPr>
              <a:t>R4-1707150</a:t>
            </a:r>
            <a:r>
              <a:rPr lang="en-GB" altLang="ja-JP" sz="1400" b="1" dirty="0"/>
              <a:t>	Proposals on below 6GHz NR BS ACLR and ACS	</a:t>
            </a:r>
            <a:r>
              <a:rPr lang="en-GB" altLang="ja-JP" sz="1400" b="1" dirty="0" smtClean="0"/>
              <a:t>		</a:t>
            </a:r>
            <a:r>
              <a:rPr lang="en-US" altLang="ja-JP" sz="1400" i="1" dirty="0" smtClean="0"/>
              <a:t>Nokia</a:t>
            </a:r>
          </a:p>
          <a:p>
            <a:r>
              <a:rPr lang="en-GB" altLang="ja-JP" sz="1400" dirty="0" smtClean="0"/>
              <a:t>[3] </a:t>
            </a:r>
            <a:r>
              <a:rPr lang="en-GB" altLang="ja-JP" sz="1400" b="1" u="heavy" dirty="0">
                <a:hlinkClick r:id="rId4"/>
              </a:rPr>
              <a:t>R4-1707960</a:t>
            </a:r>
            <a:r>
              <a:rPr lang="en-GB" altLang="ja-JP" sz="1400" b="1" dirty="0"/>
              <a:t>	Discussion on ACLR and ACS requirement for below 6GHz NR BS	</a:t>
            </a:r>
            <a:r>
              <a:rPr lang="en-US" altLang="ja-JP" sz="1400" i="1" dirty="0" smtClean="0"/>
              <a:t>ZTE</a:t>
            </a:r>
            <a:endParaRPr lang="en-US" altLang="ja-JP" sz="1400" i="1" dirty="0"/>
          </a:p>
          <a:p>
            <a:endParaRPr lang="en-US" altLang="ja-JP" sz="1400" i="1" dirty="0"/>
          </a:p>
        </p:txBody>
      </p:sp>
    </p:spTree>
    <p:extLst>
      <p:ext uri="{BB962C8B-B14F-4D97-AF65-F5344CB8AC3E}">
        <p14:creationId xmlns:p14="http://schemas.microsoft.com/office/powerpoint/2010/main" val="91326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037"/>
            <a:ext cx="8229600" cy="588250"/>
          </a:xfrm>
        </p:spPr>
        <p:txBody>
          <a:bodyPr>
            <a:normAutofit fontScale="90000"/>
          </a:bodyPr>
          <a:lstStyle/>
          <a:p>
            <a:r>
              <a:rPr lang="en-GB" altLang="ja-JP" dirty="0" smtClean="0"/>
              <a:t>Agreements(Measurement BW)</a:t>
            </a:r>
            <a:endParaRPr kumimoji="1" lang="ja-JP" altLang="en-US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>
          <a:xfrm>
            <a:off x="0" y="568250"/>
            <a:ext cx="9144000" cy="4321990"/>
          </a:xfrm>
        </p:spPr>
        <p:txBody>
          <a:bodyPr>
            <a:normAutofit fontScale="92500" lnSpcReduction="20000"/>
          </a:bodyPr>
          <a:lstStyle/>
          <a:p>
            <a:r>
              <a:rPr lang="en-GB" altLang="ja-JP" dirty="0" smtClean="0"/>
              <a:t>Transmission </a:t>
            </a:r>
            <a:r>
              <a:rPr lang="en-GB" altLang="ja-JP" dirty="0"/>
              <a:t>BW </a:t>
            </a:r>
            <a:r>
              <a:rPr lang="en-GB" altLang="ja-JP" dirty="0" smtClean="0"/>
              <a:t>configuration of wanted </a:t>
            </a:r>
            <a:r>
              <a:rPr lang="en-GB" altLang="ja-JP" dirty="0"/>
              <a:t>channel</a:t>
            </a:r>
            <a:r>
              <a:rPr lang="en-GB" altLang="ja-JP" dirty="0" smtClean="0"/>
              <a:t> (it would differ depend on SCS, CBW or Band) is used as a measurement BW for </a:t>
            </a:r>
            <a:r>
              <a:rPr lang="en-GB" altLang="ja-JP" dirty="0"/>
              <a:t>wanted </a:t>
            </a:r>
            <a:r>
              <a:rPr lang="en-GB" altLang="ja-JP" dirty="0" smtClean="0"/>
              <a:t>signal power measurement (</a:t>
            </a:r>
            <a:r>
              <a:rPr lang="en-GB" altLang="ja-JP" dirty="0" smtClean="0">
                <a:solidFill>
                  <a:srgbClr val="FF0000"/>
                </a:solidFill>
              </a:rPr>
              <a:t>regardless of adjacent RAT</a:t>
            </a:r>
            <a:r>
              <a:rPr lang="en-GB" altLang="ja-JP" dirty="0" smtClean="0"/>
              <a:t>).</a:t>
            </a:r>
          </a:p>
          <a:p>
            <a:r>
              <a:rPr lang="en-US" altLang="ja-JP" dirty="0" smtClean="0"/>
              <a:t>As below table, </a:t>
            </a:r>
            <a:r>
              <a:rPr lang="en-GB" altLang="ja-JP" dirty="0" smtClean="0"/>
              <a:t>for </a:t>
            </a:r>
            <a:r>
              <a:rPr lang="en-GB" altLang="ja-JP" dirty="0"/>
              <a:t>ACLR vs. </a:t>
            </a:r>
            <a:r>
              <a:rPr lang="en-GB" altLang="ja-JP" strike="sngStrike" dirty="0">
                <a:solidFill>
                  <a:srgbClr val="FF0000"/>
                </a:solidFill>
              </a:rPr>
              <a:t>UTRA/</a:t>
            </a:r>
            <a:r>
              <a:rPr lang="en-GB" altLang="ja-JP" dirty="0"/>
              <a:t>E-UTRA, the same measurement BW is used for adjacent channel power measurement with existing </a:t>
            </a:r>
            <a:r>
              <a:rPr lang="en-GB" altLang="ja-JP" dirty="0" smtClean="0"/>
              <a:t>E-UTRA spec. Not to specify vs. other E-UTRA </a:t>
            </a:r>
            <a:r>
              <a:rPr lang="en-GB" altLang="ja-JP" dirty="0"/>
              <a:t>CBW than </a:t>
            </a:r>
            <a:r>
              <a:rPr lang="en-GB" altLang="ja-JP" dirty="0" smtClean="0"/>
              <a:t>5MHz.</a:t>
            </a:r>
          </a:p>
          <a:p>
            <a:r>
              <a:rPr lang="en-GB" altLang="ja-JP" dirty="0" smtClean="0">
                <a:solidFill>
                  <a:srgbClr val="FF0000"/>
                </a:solidFill>
              </a:rPr>
              <a:t>No need to specify ACLR vs. UTRA in core spec since it is already covered by ACLR vs. E-UTRA case.</a:t>
            </a:r>
          </a:p>
          <a:p>
            <a:pPr lvl="1"/>
            <a:endParaRPr lang="en-GB" altLang="ja-JP" dirty="0">
              <a:solidFill>
                <a:srgbClr val="FF0000"/>
              </a:solidFill>
            </a:endParaRPr>
          </a:p>
        </p:txBody>
      </p:sp>
      <p:graphicFrame>
        <p:nvGraphicFramePr>
          <p:cNvPr id="9" name="表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4386061"/>
              </p:ext>
            </p:extLst>
          </p:nvPr>
        </p:nvGraphicFramePr>
        <p:xfrm>
          <a:off x="971600" y="5157192"/>
          <a:ext cx="6885821" cy="1280160"/>
        </p:xfrm>
        <a:graphic>
          <a:graphicData uri="http://schemas.openxmlformats.org/drawingml/2006/table">
            <a:tbl>
              <a:tblPr/>
              <a:tblGrid>
                <a:gridCol w="1815347"/>
                <a:gridCol w="1614839"/>
                <a:gridCol w="2700000"/>
                <a:gridCol w="755635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ja-JP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/>
                          <a:ea typeface="Times New Roman"/>
                          <a:cs typeface="v5.0.0"/>
                        </a:rPr>
                        <a:t>Assumed adjacent channel carrier (informative)</a:t>
                      </a:r>
                      <a:endParaRPr lang="ja-JP" sz="12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/>
                          <a:ea typeface="Times New Roman"/>
                          <a:cs typeface="v5.0.0"/>
                        </a:rPr>
                        <a:t>Filter on the adjacent channel frequency and corresponding filter bandwidth</a:t>
                      </a:r>
                      <a:endParaRPr lang="ja-JP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>
                          <a:effectLst/>
                          <a:latin typeface="Arial"/>
                          <a:ea typeface="Times New Roman"/>
                          <a:cs typeface="v5.0.0"/>
                        </a:rPr>
                        <a:t>ACLR limit</a:t>
                      </a:r>
                      <a:endParaRPr lang="ja-JP" sz="12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ACLR1 vs E-UTRA</a:t>
                      </a:r>
                      <a:endParaRPr lang="ja-JP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/>
                          <a:ea typeface="Times New Roman"/>
                          <a:cs typeface="v5.0.0"/>
                        </a:rPr>
                        <a:t>5MHz E-UTRA</a:t>
                      </a:r>
                      <a:endParaRPr lang="ja-JP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Times New Roman"/>
                          <a:cs typeface="v5.0.0"/>
                        </a:rPr>
                        <a:t>Square (</a:t>
                      </a:r>
                      <a:r>
                        <a:rPr lang="en-GB" sz="1200" dirty="0" err="1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BW</a:t>
                      </a:r>
                      <a:r>
                        <a:rPr lang="en-GB" sz="1200" baseline="-25000" dirty="0" err="1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Config</a:t>
                      </a:r>
                      <a:r>
                        <a:rPr lang="en-GB" altLang="ja-JP" sz="1200" baseline="0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 of 5MHz E-UTRA</a:t>
                      </a:r>
                      <a:r>
                        <a:rPr lang="en-GB" sz="1200" dirty="0" smtClean="0">
                          <a:effectLst/>
                          <a:latin typeface="Arial"/>
                          <a:ea typeface="Times New Roman"/>
                          <a:cs typeface="v5.0.0"/>
                        </a:rPr>
                        <a:t>)</a:t>
                      </a:r>
                      <a:endParaRPr lang="ja-JP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Times New Roman"/>
                          <a:cs typeface="v5.0.0"/>
                        </a:rPr>
                        <a:t>45 </a:t>
                      </a:r>
                      <a:r>
                        <a:rPr lang="en-GB" sz="1200" dirty="0" smtClean="0">
                          <a:effectLst/>
                          <a:latin typeface="Arial"/>
                          <a:ea typeface="Times New Roman"/>
                          <a:cs typeface="v5.0.0"/>
                        </a:rPr>
                        <a:t>dB</a:t>
                      </a:r>
                      <a:endParaRPr lang="ja-JP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ACLR2</a:t>
                      </a:r>
                      <a:r>
                        <a:rPr lang="en-US" altLang="ja-JP" sz="1200" baseline="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vs. E-UTRA</a:t>
                      </a:r>
                      <a:endParaRPr lang="ja-JP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/>
                          <a:ea typeface="Times New Roman"/>
                          <a:cs typeface="v5.0.0"/>
                        </a:rPr>
                        <a:t>5MHz E-UTRA</a:t>
                      </a:r>
                      <a:endParaRPr lang="ja-JP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/>
                          <a:ea typeface="Times New Roman"/>
                          <a:cs typeface="v5.0.0"/>
                        </a:rPr>
                        <a:t>Square (</a:t>
                      </a:r>
                      <a:r>
                        <a:rPr lang="en-GB" sz="1200" dirty="0" err="1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BW</a:t>
                      </a:r>
                      <a:r>
                        <a:rPr lang="en-GB" sz="1200" baseline="-25000" dirty="0" err="1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Config</a:t>
                      </a:r>
                      <a:r>
                        <a:rPr lang="en-GB" sz="1200" baseline="0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 of 5MHz E-UTRA</a:t>
                      </a:r>
                      <a:r>
                        <a:rPr lang="en-GB" sz="1200" dirty="0" smtClean="0">
                          <a:effectLst/>
                          <a:latin typeface="Arial"/>
                          <a:ea typeface="Times New Roman"/>
                          <a:cs typeface="v5.0.0"/>
                        </a:rPr>
                        <a:t>)</a:t>
                      </a:r>
                      <a:endParaRPr lang="ja-JP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/>
                          <a:ea typeface="Times New Roman"/>
                          <a:cs typeface="v5.0.0"/>
                        </a:rPr>
                        <a:t>45 dB</a:t>
                      </a:r>
                      <a:endParaRPr lang="ja-JP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ja-JP" sz="1200" strike="sngStrike" baseline="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ACLR1 vs. UTRA</a:t>
                      </a:r>
                      <a:endParaRPr lang="ja-JP" sz="1200" strike="sngStrike" baseline="0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v5.0.0"/>
                        </a:rPr>
                        <a:t>3.84 </a:t>
                      </a:r>
                      <a:r>
                        <a:rPr lang="en-GB" sz="1200" strike="sngStrike" baseline="0" dirty="0" err="1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v5.0.0"/>
                        </a:rPr>
                        <a:t>Mcps</a:t>
                      </a:r>
                      <a:r>
                        <a:rPr lang="en-GB" sz="1200" strike="sngStrike" baseline="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v5.0.0"/>
                        </a:rPr>
                        <a:t> UTRA</a:t>
                      </a:r>
                      <a:endParaRPr lang="ja-JP" sz="1200" strike="sngStrike" baseline="0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v5.0.0"/>
                        </a:rPr>
                        <a:t>RRC (3.84 </a:t>
                      </a:r>
                      <a:r>
                        <a:rPr lang="en-GB" sz="1200" strike="sngStrike" baseline="0" dirty="0" err="1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v5.0.0"/>
                        </a:rPr>
                        <a:t>Mcps</a:t>
                      </a:r>
                      <a:r>
                        <a:rPr lang="en-GB" sz="1200" strike="sngStrike" baseline="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v5.0.0"/>
                        </a:rPr>
                        <a:t>)</a:t>
                      </a:r>
                      <a:endParaRPr lang="ja-JP" sz="1200" strike="sngStrike" baseline="0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v5.0.0"/>
                        </a:rPr>
                        <a:t>45 dB</a:t>
                      </a:r>
                      <a:endParaRPr lang="ja-JP" sz="1200" strike="sngStrike" baseline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ja-JP" sz="1200" strike="sngStrike" baseline="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ACLR2 vs. UTRA</a:t>
                      </a:r>
                      <a:endParaRPr lang="ja-JP" sz="1200" strike="sngStrike" baseline="0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v5.0.0"/>
                        </a:rPr>
                        <a:t>3.84 </a:t>
                      </a:r>
                      <a:r>
                        <a:rPr lang="en-GB" sz="1200" strike="sngStrike" baseline="0" dirty="0" err="1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v5.0.0"/>
                        </a:rPr>
                        <a:t>Mcps</a:t>
                      </a:r>
                      <a:r>
                        <a:rPr lang="en-GB" sz="1200" strike="sngStrike" baseline="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v5.0.0"/>
                        </a:rPr>
                        <a:t> UTRA</a:t>
                      </a:r>
                      <a:endParaRPr lang="ja-JP" sz="1200" strike="sngStrike" baseline="0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v5.0.0"/>
                        </a:rPr>
                        <a:t>RRC (3.84 </a:t>
                      </a:r>
                      <a:r>
                        <a:rPr lang="en-GB" sz="1200" strike="sngStrike" baseline="0" dirty="0" err="1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v5.0.0"/>
                        </a:rPr>
                        <a:t>Mcps</a:t>
                      </a:r>
                      <a:r>
                        <a:rPr lang="en-GB" sz="1200" strike="sngStrike" baseline="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v5.0.0"/>
                        </a:rPr>
                        <a:t>)</a:t>
                      </a:r>
                      <a:endParaRPr lang="ja-JP" sz="1200" strike="sngStrike" baseline="0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trike="sngStrike" baseline="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v5.0.0"/>
                        </a:rPr>
                        <a:t>45 dB</a:t>
                      </a:r>
                      <a:endParaRPr lang="ja-JP" sz="1200" strike="sngStrike" baseline="0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816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037"/>
            <a:ext cx="8229600" cy="588250"/>
          </a:xfrm>
        </p:spPr>
        <p:txBody>
          <a:bodyPr>
            <a:normAutofit fontScale="90000"/>
          </a:bodyPr>
          <a:lstStyle/>
          <a:p>
            <a:r>
              <a:rPr lang="en-GB" altLang="ja-JP" dirty="0" smtClean="0"/>
              <a:t>Agreements(Measurement BW)</a:t>
            </a:r>
            <a:endParaRPr kumimoji="1" lang="ja-JP" altLang="en-US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>
          <a:xfrm>
            <a:off x="0" y="568250"/>
            <a:ext cx="9144000" cy="3724846"/>
          </a:xfrm>
        </p:spPr>
        <p:txBody>
          <a:bodyPr>
            <a:normAutofit fontScale="92500" lnSpcReduction="10000"/>
          </a:bodyPr>
          <a:lstStyle/>
          <a:p>
            <a:r>
              <a:rPr lang="en-GB" altLang="ja-JP" dirty="0"/>
              <a:t>For ACLR vs. NR, following options can be considered as a measurement BW for adjacent channel power measurement.</a:t>
            </a:r>
          </a:p>
          <a:p>
            <a:pPr lvl="1"/>
            <a:r>
              <a:rPr lang="en-GB" altLang="ja-JP" dirty="0"/>
              <a:t>Option </a:t>
            </a:r>
            <a:r>
              <a:rPr lang="en-GB" altLang="ja-JP" dirty="0" smtClean="0"/>
              <a:t>1: </a:t>
            </a:r>
            <a:r>
              <a:rPr lang="en-GB" altLang="ja-JP" dirty="0"/>
              <a:t>max transmission BW configuration of the CBW (between SCS</a:t>
            </a:r>
            <a:r>
              <a:rPr lang="en-GB" altLang="ja-JP" dirty="0" smtClean="0"/>
              <a:t>)</a:t>
            </a:r>
          </a:p>
          <a:p>
            <a:pPr lvl="1"/>
            <a:r>
              <a:rPr lang="en-GB" altLang="ja-JP" dirty="0" smtClean="0">
                <a:solidFill>
                  <a:srgbClr val="FF0000"/>
                </a:solidFill>
              </a:rPr>
              <a:t>Option 2: </a:t>
            </a:r>
            <a:r>
              <a:rPr lang="en-GB" altLang="ja-JP" dirty="0">
                <a:solidFill>
                  <a:srgbClr val="FF0000"/>
                </a:solidFill>
              </a:rPr>
              <a:t>transmission BW configuration of wanted signal (with the same SCS</a:t>
            </a:r>
            <a:r>
              <a:rPr lang="en-GB" altLang="ja-JP" dirty="0" smtClean="0">
                <a:solidFill>
                  <a:srgbClr val="FF0000"/>
                </a:solidFill>
              </a:rPr>
              <a:t>)</a:t>
            </a:r>
          </a:p>
          <a:p>
            <a:pPr lvl="2"/>
            <a:r>
              <a:rPr lang="en-US" altLang="ja-JP" dirty="0" smtClean="0">
                <a:solidFill>
                  <a:srgbClr val="0000FF"/>
                </a:solidFill>
              </a:rPr>
              <a:t>Investigate whether </a:t>
            </a:r>
            <a:r>
              <a:rPr lang="en-GB" altLang="ja-JP" dirty="0" smtClean="0">
                <a:solidFill>
                  <a:srgbClr val="0000FF"/>
                </a:solidFill>
              </a:rPr>
              <a:t>co-existence </a:t>
            </a:r>
            <a:r>
              <a:rPr lang="en-US" altLang="ja-JP" dirty="0" smtClean="0">
                <a:solidFill>
                  <a:srgbClr val="0000FF"/>
                </a:solidFill>
              </a:rPr>
              <a:t>is</a:t>
            </a:r>
            <a:r>
              <a:rPr lang="en-GB" altLang="ja-JP" dirty="0" smtClean="0">
                <a:solidFill>
                  <a:srgbClr val="0000FF"/>
                </a:solidFill>
              </a:rPr>
              <a:t> guaranteed or not with adjacent channel which uses smaller SCS than own one.</a:t>
            </a:r>
            <a:endParaRPr lang="en-GB" altLang="ja-JP" dirty="0">
              <a:solidFill>
                <a:srgbClr val="0000FF"/>
              </a:solidFill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35496" y="4412704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u="sng" dirty="0" smtClean="0"/>
              <a:t>Example) 50MHz CBW for sub6GHz (the value of N</a:t>
            </a:r>
            <a:r>
              <a:rPr kumimoji="1" lang="en-US" altLang="ja-JP" u="sng" baseline="-25000" dirty="0" smtClean="0"/>
              <a:t>RB</a:t>
            </a:r>
            <a:r>
              <a:rPr kumimoji="1" lang="en-US" altLang="ja-JP" u="sng" dirty="0" smtClean="0"/>
              <a:t> is a just example)</a:t>
            </a:r>
            <a:endParaRPr kumimoji="1" lang="ja-JP" altLang="en-US" u="sng" dirty="0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547933"/>
              </p:ext>
            </p:extLst>
          </p:nvPr>
        </p:nvGraphicFramePr>
        <p:xfrm>
          <a:off x="107504" y="4916760"/>
          <a:ext cx="4338522" cy="1752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3592"/>
                <a:gridCol w="582930"/>
                <a:gridCol w="1368000"/>
                <a:gridCol w="1584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SCS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N</a:t>
                      </a:r>
                      <a:r>
                        <a:rPr kumimoji="1" lang="en-US" altLang="ja-JP" baseline="-25000" dirty="0" smtClean="0"/>
                        <a:t>RB</a:t>
                      </a:r>
                      <a:endParaRPr kumimoji="1" lang="ja-JP" altLang="en-US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GB" altLang="ja-JP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 = </a:t>
                      </a:r>
                      <a:r>
                        <a:rPr kumimoji="1" lang="en-GB" altLang="ja-JP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BW</a:t>
                      </a:r>
                      <a:r>
                        <a:rPr kumimoji="1" lang="en-GB" altLang="ja-JP" sz="1800" kern="1200" baseline="-250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config</a:t>
                      </a:r>
                      <a:r>
                        <a:rPr kumimoji="1" lang="en-GB" altLang="ja-JP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/ </a:t>
                      </a:r>
                      <a:r>
                        <a:rPr kumimoji="1" lang="en-GB" altLang="ja-JP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BW</a:t>
                      </a:r>
                      <a:r>
                        <a:rPr kumimoji="1" lang="en-GB" altLang="ja-JP" sz="1800" kern="1200" baseline="-250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channel</a:t>
                      </a:r>
                      <a:r>
                        <a:rPr kumimoji="1" lang="en-GB" altLang="ja-JP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[%]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Transmission BW </a:t>
                      </a:r>
                      <a:r>
                        <a:rPr kumimoji="1" lang="en-US" altLang="ja-JP" dirty="0" err="1" smtClean="0"/>
                        <a:t>config</a:t>
                      </a:r>
                      <a:r>
                        <a:rPr kumimoji="1" lang="en-US" altLang="ja-JP" dirty="0" smtClean="0"/>
                        <a:t>. 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15kHz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270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97.2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48.6 MHz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30kHz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133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95.8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47.88 MHz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60kHz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65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93.6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46.8 MHz</a:t>
                      </a:r>
                      <a:endParaRPr kumimoji="1" lang="ja-JP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右矢印 5"/>
          <p:cNvSpPr/>
          <p:nvPr/>
        </p:nvSpPr>
        <p:spPr>
          <a:xfrm>
            <a:off x="4794890" y="5517232"/>
            <a:ext cx="432048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8" name="表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2043933"/>
              </p:ext>
            </p:extLst>
          </p:nvPr>
        </p:nvGraphicFramePr>
        <p:xfrm>
          <a:off x="5323778" y="4869160"/>
          <a:ext cx="3660902" cy="1656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3876"/>
                <a:gridCol w="2617026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Measurement BW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Option 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48.6MHz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rgbClr val="FF0000"/>
                          </a:solidFill>
                        </a:rPr>
                        <a:t>Option 2</a:t>
                      </a:r>
                      <a:endParaRPr kumimoji="1" lang="ja-JP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rgbClr val="FF0000"/>
                          </a:solidFill>
                        </a:rPr>
                        <a:t>48.6</a:t>
                      </a:r>
                      <a:r>
                        <a:rPr kumimoji="1" lang="en-US" altLang="ja-JP" baseline="0" dirty="0" smtClean="0">
                          <a:solidFill>
                            <a:srgbClr val="FF0000"/>
                          </a:solidFill>
                        </a:rPr>
                        <a:t> or 47.88 or 46.8 MHz (depend on the SCS of wanted signal)</a:t>
                      </a:r>
                      <a:endParaRPr kumimoji="1" lang="ja-JP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652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2994</TotalTime>
  <Words>363</Words>
  <Application>Microsoft Office PowerPoint</Application>
  <PresentationFormat>画面に合わせる (4:3)</PresentationFormat>
  <Paragraphs>62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テーマ</vt:lpstr>
      <vt:lpstr>WF on BS ACLR for NR sub6GHz</vt:lpstr>
      <vt:lpstr>Background</vt:lpstr>
      <vt:lpstr>Agreements(Measurement BW)</vt:lpstr>
      <vt:lpstr>Agreements(Measurement BW)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BS specific new requirements</dc:title>
  <dc:creator>5852648</dc:creator>
  <cp:lastModifiedBy>DCM(SO)</cp:lastModifiedBy>
  <cp:revision>96</cp:revision>
  <dcterms:created xsi:type="dcterms:W3CDTF">2016-11-16T01:21:36Z</dcterms:created>
  <dcterms:modified xsi:type="dcterms:W3CDTF">2017-08-25T08:19:45Z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1498694057</vt:lpwstr>
  </property>
</Properties>
</file>