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spectrum utilization in wideband operation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ZTE, []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# 84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Berlin, Germany, 21 – 25 August,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R4-1708851  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ED28946A-F286-4C6C-BE9C-76EF433B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87893DC8-EB1E-4A0E-9D8A-6815429C6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388" y="1433739"/>
            <a:ext cx="11631706" cy="4351338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>
                <a:solidFill>
                  <a:srgbClr val="FF0000"/>
                </a:solidFill>
              </a:rPr>
              <a:t>R1-1706615 LS on Wideband Operating Options, Qualcomm</a:t>
            </a:r>
            <a:endParaRPr lang="en-GB" altLang="ja-JP" sz="2400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altLang="ja-JP" sz="2400" dirty="0" smtClean="0"/>
              <a:t>R4-1707128 </a:t>
            </a:r>
            <a:r>
              <a:rPr lang="en-US" altLang="ja-JP" sz="2400" dirty="0" smtClean="0"/>
              <a:t>Spectrum utilization in wideband operation, ZTE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ja-JP" sz="2400" dirty="0" smtClean="0"/>
              <a:t>R4-1708170 </a:t>
            </a:r>
            <a:r>
              <a:rPr lang="en-US" altLang="ja-JP" sz="2400" dirty="0" smtClean="0"/>
              <a:t>Discussion on UE RF requirements on wideband operation, ZTE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R4-1708135 Discussion on wide band operation, </a:t>
            </a:r>
            <a:r>
              <a:rPr lang="en-US" altLang="ja-JP" sz="2400" dirty="0" err="1" smtClean="0"/>
              <a:t>Huawei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HiSilicon</a:t>
            </a: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R4-1708164 Consideration on wideband operation for NR UE, </a:t>
            </a:r>
            <a:r>
              <a:rPr lang="en-GB" altLang="ja-JP" sz="2400" dirty="0" smtClean="0"/>
              <a:t>LG Electronics France</a:t>
            </a:r>
            <a:endParaRPr lang="ja-JP" altLang="ja-JP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R4-1707090 Clarification on wideband operation,</a:t>
            </a:r>
            <a:r>
              <a:rPr lang="en-GB" altLang="ja-JP" sz="2400" dirty="0" smtClean="0"/>
              <a:t> Samsung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ja-JP" sz="2400" dirty="0" smtClean="0"/>
              <a:t> R4-1707336	Wideband and CA operation for NR, Qualcomm Inc.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R4-1708187 LS on the support of simultaneous multiple sets of intra-band contiguous CCs in the wideband operation, ZTE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/>
              <a:t>R4-1708188 Further considerations on transparency in the Wideband Operation, ZTE</a:t>
            </a:r>
          </a:p>
          <a:p>
            <a:pPr marL="514350" indent="-514350">
              <a:buFont typeface="+mj-lt"/>
              <a:buAutoNum type="arabicPeriod"/>
            </a:pP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endParaRPr lang="en-GB" altLang="ja-JP" sz="2400" dirty="0" smtClean="0"/>
          </a:p>
          <a:p>
            <a:pPr marL="514350" indent="-514350">
              <a:buNone/>
            </a:pPr>
            <a:endParaRPr lang="ja-JP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55819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70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RAN1#88bis, wideband operation was agreed with the  following agreement [1]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 </a:t>
            </a:r>
            <a:r>
              <a:rPr lang="en-US" dirty="0" err="1" smtClean="0">
                <a:solidFill>
                  <a:srgbClr val="FF0000"/>
                </a:solidFill>
              </a:rPr>
              <a:t>gNB</a:t>
            </a:r>
            <a:r>
              <a:rPr lang="en-US" dirty="0" smtClean="0">
                <a:solidFill>
                  <a:srgbClr val="FF0000"/>
                </a:solidFill>
              </a:rPr>
              <a:t> can operate simultaneously as wideband CC for some UEs and as a set of intra-band contiguous CCs with CA for other UEs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RAN4#84, wideband operation has been extensively discussed from different aspects [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dirty="0" smtClean="0"/>
              <a:t> – 8], and this WF is aiming at how to define spectrum utilization in the wideband operation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377" y="182245"/>
            <a:ext cx="10515600" cy="888909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074" y="1668871"/>
            <a:ext cx="10515600" cy="3373392"/>
          </a:xfrm>
        </p:spPr>
        <p:txBody>
          <a:bodyPr>
            <a:normAutofit/>
          </a:bodyPr>
          <a:lstStyle/>
          <a:p>
            <a:r>
              <a:rPr lang="en-US" dirty="0" smtClean="0"/>
              <a:t>From BS point of view, spectrum utilization in the wideband operation can be defined in the following way: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Spectrum utilization should be defined as the same as single channel bandwidth </a:t>
            </a:r>
            <a:r>
              <a:rPr lang="en-GB" dirty="0" smtClean="0"/>
              <a:t>regardless of how UE supports the wideband </a:t>
            </a:r>
          </a:p>
          <a:p>
            <a:pPr lvl="1"/>
            <a:endParaRPr lang="en-GB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812" y="65316"/>
            <a:ext cx="10515600" cy="836021"/>
          </a:xfrm>
        </p:spPr>
        <p:txBody>
          <a:bodyPr/>
          <a:lstStyle/>
          <a:p>
            <a:r>
              <a:rPr lang="en-US" altLang="zh-CN" smtClean="0"/>
              <a:t>Way forward </a:t>
            </a:r>
            <a:r>
              <a:rPr lang="en-US" altLang="zh-CN" dirty="0" smtClean="0"/>
              <a:t>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5329" y="914400"/>
            <a:ext cx="10515600" cy="5421086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altLang="zh-CN" sz="2600" dirty="0" smtClean="0"/>
              <a:t>From UE point of view, there may be two options </a:t>
            </a:r>
            <a:r>
              <a:rPr lang="en-US" altLang="zh-CN" sz="2600" dirty="0" smtClean="0">
                <a:solidFill>
                  <a:srgbClr val="00B0F0"/>
                </a:solidFill>
              </a:rPr>
              <a:t>for further study </a:t>
            </a:r>
            <a:r>
              <a:rPr lang="en-US" altLang="zh-CN" sz="2600" dirty="0" smtClean="0"/>
              <a:t>to define spectrum utilization for  aggregated wideband operation</a:t>
            </a:r>
          </a:p>
          <a:p>
            <a:pPr lvl="1"/>
            <a:r>
              <a:rPr lang="en-US" altLang="zh-CN" sz="2600" strike="sngStrike" dirty="0" smtClean="0"/>
              <a:t>Option 1: </a:t>
            </a:r>
            <a:r>
              <a:rPr lang="en-US" altLang="zh-CN" sz="2600" strike="sngStrike" dirty="0" smtClean="0">
                <a:solidFill>
                  <a:srgbClr val="00B0F0"/>
                </a:solidFill>
              </a:rPr>
              <a:t>base on per single component carrier is default, and </a:t>
            </a:r>
            <a:r>
              <a:rPr lang="en-US" sz="2600" strike="sngStrike" dirty="0" smtClean="0"/>
              <a:t>based on aggregated channel bandwidth </a:t>
            </a:r>
            <a:r>
              <a:rPr lang="en-US" sz="2600" strike="sngStrike" dirty="0" smtClean="0">
                <a:solidFill>
                  <a:srgbClr val="00B0F0"/>
                </a:solidFill>
              </a:rPr>
              <a:t>is optional</a:t>
            </a:r>
          </a:p>
          <a:p>
            <a:pPr lvl="2"/>
            <a:endParaRPr lang="en-US" sz="2200" dirty="0" smtClean="0"/>
          </a:p>
          <a:p>
            <a:pPr lvl="1"/>
            <a:r>
              <a:rPr lang="en-US" altLang="zh-CN" sz="2600" dirty="0" smtClean="0"/>
              <a:t>Option </a:t>
            </a:r>
            <a:r>
              <a:rPr lang="en-US" altLang="zh-CN" sz="2600" dirty="0" smtClean="0">
                <a:solidFill>
                  <a:srgbClr val="FF0000"/>
                </a:solidFill>
              </a:rPr>
              <a:t>1</a:t>
            </a:r>
            <a:r>
              <a:rPr lang="en-US" altLang="zh-CN" sz="2600" strike="sngStrike" dirty="0" smtClean="0"/>
              <a:t>2</a:t>
            </a:r>
            <a:r>
              <a:rPr lang="en-US" altLang="zh-CN" sz="2600" dirty="0" smtClean="0"/>
              <a:t>:</a:t>
            </a:r>
            <a:r>
              <a:rPr lang="en-US" sz="2600" dirty="0" smtClean="0"/>
              <a:t> </a:t>
            </a:r>
            <a:r>
              <a:rPr lang="en-US" sz="2600" dirty="0" smtClean="0"/>
              <a:t>based </a:t>
            </a:r>
            <a:r>
              <a:rPr lang="en-US" sz="2600" dirty="0" smtClean="0"/>
              <a:t>on per single component carrier</a:t>
            </a:r>
          </a:p>
          <a:p>
            <a:pPr lvl="1"/>
            <a:endParaRPr lang="en-US" sz="2600" dirty="0" smtClean="0"/>
          </a:p>
          <a:p>
            <a:pPr lvl="1"/>
            <a:r>
              <a:rPr lang="en-US" sz="2600" dirty="0" smtClean="0"/>
              <a:t>Option </a:t>
            </a:r>
            <a:r>
              <a:rPr lang="en-US" sz="2600" dirty="0" smtClean="0">
                <a:solidFill>
                  <a:srgbClr val="FF0000"/>
                </a:solidFill>
              </a:rPr>
              <a:t>2</a:t>
            </a:r>
            <a:r>
              <a:rPr lang="en-US" sz="2600" strike="sngStrike" dirty="0" smtClean="0"/>
              <a:t>3</a:t>
            </a:r>
            <a:r>
              <a:rPr lang="en-US" sz="2600" dirty="0" smtClean="0"/>
              <a:t>: based on the total carrier BW</a:t>
            </a:r>
          </a:p>
          <a:p>
            <a:pPr>
              <a:lnSpc>
                <a:spcPct val="70000"/>
              </a:lnSpc>
              <a:buNone/>
            </a:pPr>
            <a:r>
              <a:rPr lang="en-GB" altLang="zh-CN" sz="2600" dirty="0" smtClean="0"/>
              <a:t>       </a:t>
            </a:r>
          </a:p>
          <a:p>
            <a:pPr>
              <a:lnSpc>
                <a:spcPct val="70000"/>
              </a:lnSpc>
              <a:buNone/>
            </a:pPr>
            <a:endParaRPr lang="en-GB" altLang="zh-CN" sz="2600" dirty="0" smtClean="0"/>
          </a:p>
          <a:p>
            <a:pPr>
              <a:lnSpc>
                <a:spcPct val="70000"/>
              </a:lnSpc>
              <a:buNone/>
            </a:pPr>
            <a:r>
              <a:rPr lang="en-GB" altLang="zh-CN" sz="2600" dirty="0" smtClean="0"/>
              <a:t>      </a:t>
            </a:r>
          </a:p>
          <a:p>
            <a:pPr>
              <a:buNone/>
            </a:pPr>
            <a:r>
              <a:rPr lang="en-GB" altLang="zh-CN" sz="2600" dirty="0" smtClean="0"/>
              <a:t> </a:t>
            </a:r>
          </a:p>
          <a:p>
            <a:pPr>
              <a:buNone/>
            </a:pPr>
            <a:endParaRPr lang="zh-CN" altLang="en-US" sz="26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256</Words>
  <Application>Microsoft Office PowerPoint</Application>
  <PresentationFormat>Custom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spectrum utilization in wideband operation</vt:lpstr>
      <vt:lpstr>Reference</vt:lpstr>
      <vt:lpstr>Background</vt:lpstr>
      <vt:lpstr>Way Forward</vt:lpstr>
      <vt:lpstr>Way forward (Cont’d)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spectrum utilization in wideband operation</dc:title>
  <dc:creator>ZTE</dc:creator>
  <cp:lastModifiedBy>JackeyCao</cp:lastModifiedBy>
  <cp:revision>138</cp:revision>
  <dcterms:created xsi:type="dcterms:W3CDTF">2017-06-27T07:08:10Z</dcterms:created>
  <dcterms:modified xsi:type="dcterms:W3CDTF">2017-08-25T06:13:44Z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(2)d1KybD1GmDU2FhI6sWl8pW8CS41zT2qpKkl9esjhhgTzWUm6cXQqxw06vCxtyjwlP+KSO5MT
ImBs2wFejQXPxm/O4XgFn34fmejfOYt1G2diefy4TSEVskjE4fnJ7I37Sc2bwd1BQ9PpZ9Zo
bID/yQkGUCbfNUXlWW7YAoZ/WE1hm0ZtX7PzrMVt20ktwqZkaXd3/6w73sc2RIiSfuYfMMzt
9Cx9po4QqoYAv6RJDR</vt:lpwstr>
  </property>
  <property fmtid="{D5CDD505-2E9C-101B-9397-08002B2CF9AE}" pid="3" name="_2015_ms_pID_7253431">
    <vt:lpwstr>QAUtD1+5Hl9rxlNYWfbFPH9PGWHTu0G3QrHwRTZ1dGid1QP48YPL80
vgwCRuZKRurNOFOeETFjnbGNtIKgG9guhrSoG29An/Y+42FIBLtIXQ0fJiSxSWNZlvCWMBQ0
WmbSV7C3FBF7IX+SQm/b7f4sKnIrlZihxmV/Nyzoz5haja2WfpSkRM4nF6Zykd+KWwk=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1503572594</vt:lpwstr>
  </property>
</Properties>
</file>