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56" r:id="rId6"/>
    <p:sldId id="357" r:id="rId7"/>
    <p:sldId id="358" r:id="rId8"/>
    <p:sldId id="359" r:id="rId9"/>
    <p:sldId id="360" r:id="rId10"/>
    <p:sldId id="361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>
        <p:scale>
          <a:sx n="60" d="100"/>
          <a:sy n="60" d="100"/>
        </p:scale>
        <p:origin x="1388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23.08.2017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72622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8/23/2017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1 RX CRS-IM performance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</a:t>
            </a:r>
            <a:br>
              <a:rPr lang="en-US" altLang="zh-CN" sz="1800" b="1" dirty="0" smtClean="0"/>
            </a:br>
            <a:r>
              <a:rPr lang="en-GB" sz="1800" b="1" dirty="0"/>
              <a:t>Berlin, Germany, 21 - 25 August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8.31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R4-1708681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In RAN #76 meeting a new RAN4 WI “LTE CRS-IM Performance Requirements for Single RX Chain UEs” (1RX CRS-IM WI) was approved and has the following </a:t>
            </a:r>
            <a:r>
              <a:rPr lang="en-GB" sz="2000" dirty="0" smtClean="0"/>
              <a:t>objectives:</a:t>
            </a:r>
          </a:p>
          <a:p>
            <a:pPr lvl="1"/>
            <a:r>
              <a:rPr lang="en-US" dirty="0" smtClean="0"/>
              <a:t>Phase </a:t>
            </a:r>
            <a:r>
              <a:rPr lang="en-US" dirty="0"/>
              <a:t>I:</a:t>
            </a:r>
          </a:p>
          <a:p>
            <a:pPr lvl="2"/>
            <a:r>
              <a:rPr lang="en-US" dirty="0" smtClean="0"/>
              <a:t>Investigate </a:t>
            </a:r>
            <a:r>
              <a:rPr lang="en-US" dirty="0"/>
              <a:t>the general impact of CRS-IM on power consumption, complexity and throughput gain for the UEs equipped with 1Rx chain </a:t>
            </a:r>
          </a:p>
          <a:p>
            <a:pPr lvl="2"/>
            <a:r>
              <a:rPr lang="en-US" dirty="0" smtClean="0"/>
              <a:t>Investigate </a:t>
            </a:r>
            <a:r>
              <a:rPr lang="en-US" dirty="0"/>
              <a:t>the feasibility of CRS-IM receivers for the UEs equipped with 1 RX chain</a:t>
            </a:r>
          </a:p>
          <a:p>
            <a:pPr lvl="3"/>
            <a:r>
              <a:rPr lang="en-US" dirty="0" smtClean="0"/>
              <a:t>Identify </a:t>
            </a:r>
            <a:r>
              <a:rPr lang="en-US" dirty="0"/>
              <a:t>target scenarios including deployment scenarios, interference models, and others. </a:t>
            </a:r>
          </a:p>
          <a:p>
            <a:pPr lvl="4"/>
            <a:r>
              <a:rPr lang="en-US" dirty="0" smtClean="0"/>
              <a:t>Reuse </a:t>
            </a:r>
            <a:r>
              <a:rPr lang="en-US" dirty="0"/>
              <a:t>Rel-13/14 CRS-IM assumptions as the starting point.</a:t>
            </a:r>
          </a:p>
          <a:p>
            <a:pPr lvl="3"/>
            <a:r>
              <a:rPr lang="en-US" dirty="0" smtClean="0"/>
              <a:t>Identify </a:t>
            </a:r>
            <a:r>
              <a:rPr lang="en-US" dirty="0"/>
              <a:t>reference CRS-IM receiver structure assumptions including at least number of cancelled interference cell(s)</a:t>
            </a:r>
          </a:p>
          <a:p>
            <a:pPr lvl="3"/>
            <a:r>
              <a:rPr lang="en-US" dirty="0" smtClean="0"/>
              <a:t>Evaluate </a:t>
            </a:r>
            <a:r>
              <a:rPr lang="en-US" dirty="0"/>
              <a:t>the CRS-IM performance benefits for the Single RX chain UEs</a:t>
            </a:r>
          </a:p>
          <a:p>
            <a:pPr lvl="1"/>
            <a:r>
              <a:rPr lang="en-US" dirty="0" smtClean="0"/>
              <a:t>Phase </a:t>
            </a:r>
            <a:r>
              <a:rPr lang="en-US" dirty="0"/>
              <a:t>II:</a:t>
            </a:r>
          </a:p>
          <a:p>
            <a:pPr lvl="2"/>
            <a:r>
              <a:rPr lang="en-US" dirty="0" smtClean="0"/>
              <a:t>After </a:t>
            </a:r>
            <a:r>
              <a:rPr lang="en-US" dirty="0"/>
              <a:t>completion of Phase I, specify UE demodulation and CSI reporting performance requirements for the UEs equipped with 1 RX chain</a:t>
            </a:r>
          </a:p>
          <a:p>
            <a:endParaRPr lang="en-GB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device types / UE categories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Investigate 1RX CRS-IM feasibility and specify requirements for the following UE types:</a:t>
            </a:r>
          </a:p>
          <a:p>
            <a:pPr lvl="1"/>
            <a:r>
              <a:rPr lang="en-US" dirty="0" smtClean="0"/>
              <a:t>1st </a:t>
            </a:r>
            <a:r>
              <a:rPr lang="en-US" dirty="0"/>
              <a:t>priority: Cat1bis (UE Cat 1 with 1 RX), CatM2</a:t>
            </a:r>
          </a:p>
          <a:p>
            <a:pPr lvl="1"/>
            <a:r>
              <a:rPr lang="en-US" dirty="0" smtClean="0"/>
              <a:t>2nd </a:t>
            </a:r>
            <a:r>
              <a:rPr lang="en-US" dirty="0"/>
              <a:t>priority: Other 1RX device categories (e.g. CatM1)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5853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and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Physical </a:t>
            </a:r>
            <a:r>
              <a:rPr lang="en-GB" dirty="0"/>
              <a:t>channels</a:t>
            </a:r>
            <a:endParaRPr lang="en-US" dirty="0" smtClean="0"/>
          </a:p>
          <a:p>
            <a:pPr lvl="1"/>
            <a:r>
              <a:rPr lang="en-US" dirty="0" smtClean="0"/>
              <a:t>Investigate </a:t>
            </a:r>
            <a:r>
              <a:rPr lang="en-US" dirty="0"/>
              <a:t>1RX CRS-IM feasibility </a:t>
            </a:r>
            <a:r>
              <a:rPr lang="en-US" dirty="0" smtClean="0"/>
              <a:t>for </a:t>
            </a:r>
            <a:r>
              <a:rPr lang="en-US" dirty="0"/>
              <a:t>the following physical channels: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951798"/>
              </p:ext>
            </p:extLst>
          </p:nvPr>
        </p:nvGraphicFramePr>
        <p:xfrm>
          <a:off x="533400" y="2195070"/>
          <a:ext cx="8229600" cy="388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Physical channels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UE categories</a:t>
                      </a:r>
                      <a:endParaRPr lang="en-US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Cat1bis</a:t>
                      </a:r>
                      <a:endParaRPr lang="en-US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CatM2 (CatM1)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PDSCH</a:t>
                      </a:r>
                    </a:p>
                    <a:p>
                      <a:pPr algn="ctr"/>
                      <a:r>
                        <a:rPr lang="en-US" dirty="0" smtClean="0"/>
                        <a:t>(1</a:t>
                      </a:r>
                      <a:r>
                        <a:rPr lang="en-US" baseline="30000" dirty="0" smtClean="0"/>
                        <a:t>st </a:t>
                      </a:r>
                      <a:r>
                        <a:rPr lang="en-US" baseline="0" dirty="0" smtClean="0"/>
                        <a:t>priority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PDSCH TM4 and TM9 can be considered similar to the Rel-14 CRS-IM requirements.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FRCs: Rank 1 + QPSK 1/3; Rank 1 + 16QAM 1/2; Rank 1 + 64QAM ½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TM6 can be considered at the initial stage. FFS if TM9 and TM2 requirements are needed.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FRCs: QPSK 1/3; 16QAM 1/2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on CE mode A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repetition level as the starting point.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Reuse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36.101 test case 8.11.1.1.1.1 as the starting point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 control channels</a:t>
                      </a:r>
                      <a:endParaRPr lang="en-US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(2</a:t>
                      </a:r>
                      <a:r>
                        <a:rPr lang="en-US" baseline="30000" dirty="0" smtClean="0"/>
                        <a:t>nd </a:t>
                      </a:r>
                      <a:r>
                        <a:rPr lang="en-US" baseline="0" dirty="0" smtClean="0"/>
                        <a:t>priority</a:t>
                      </a:r>
                      <a:r>
                        <a:rPr lang="en-US" dirty="0" smtClean="0"/>
                        <a:t>)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 AL 2, 4, 8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 = 1 or 2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on CE mode A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repetition level as the starting point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48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and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CRS scenarios</a:t>
            </a:r>
            <a:endParaRPr lang="en-US" dirty="0"/>
          </a:p>
          <a:p>
            <a:pPr lvl="1"/>
            <a:r>
              <a:rPr lang="en-US" dirty="0" smtClean="0"/>
              <a:t>2 </a:t>
            </a:r>
            <a:r>
              <a:rPr lang="en-US" dirty="0"/>
              <a:t>and 4 CRS APs</a:t>
            </a:r>
          </a:p>
          <a:p>
            <a:pPr lvl="1"/>
            <a:r>
              <a:rPr lang="en-US" dirty="0"/>
              <a:t>Non-colliding CRS dominant interferer and Colliding CRS 2nd dominant interferer (Cell ID pattern (S, I1, I2) = (0,1,6</a:t>
            </a:r>
            <a:r>
              <a:rPr lang="en-US" dirty="0" smtClean="0"/>
              <a:t>))</a:t>
            </a:r>
            <a:endParaRPr lang="en-GB" dirty="0" smtClean="0"/>
          </a:p>
          <a:p>
            <a:r>
              <a:rPr lang="en-GB" dirty="0" smtClean="0"/>
              <a:t>Interference models</a:t>
            </a:r>
          </a:p>
          <a:p>
            <a:pPr lvl="1"/>
            <a:r>
              <a:rPr lang="en-US" dirty="0" smtClean="0"/>
              <a:t>PDSCH</a:t>
            </a:r>
            <a:r>
              <a:rPr lang="en-US" dirty="0"/>
              <a:t>: Reuse Rel-13/14 CRS-IM interference model with per-TTI interference presence modelling. Further evaluate performance for the case of 0%, 10%, and 20% RU.</a:t>
            </a:r>
          </a:p>
          <a:p>
            <a:pPr lvl="1"/>
            <a:r>
              <a:rPr lang="en-US" dirty="0"/>
              <a:t>MPDCCH: Same model as for PDSCH.</a:t>
            </a:r>
          </a:p>
          <a:p>
            <a:pPr lvl="1"/>
            <a:r>
              <a:rPr lang="en-US" dirty="0"/>
              <a:t>PDCCH: Reuse Rel-13 CCIM interference model and power profiles.</a:t>
            </a:r>
          </a:p>
          <a:p>
            <a:r>
              <a:rPr lang="en-US" altLang="ko-KR" dirty="0"/>
              <a:t>Companies are encouraged to provide </a:t>
            </a:r>
            <a:r>
              <a:rPr lang="en-US" altLang="ko-KR" dirty="0" smtClean="0"/>
              <a:t>link level </a:t>
            </a:r>
            <a:r>
              <a:rPr lang="en-US" altLang="ko-KR" dirty="0" smtClean="0"/>
              <a:t>results with analysis of 1RX CRS-IM performance benefits for the identified scenarios in </a:t>
            </a:r>
            <a:r>
              <a:rPr lang="en-US" altLang="ko-KR" dirty="0" smtClean="0"/>
              <a:t>RAN4 #84bis meeting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5063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receivers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/>
              <a:t>Reference 1RX CRS-IM receiver assumptions </a:t>
            </a:r>
          </a:p>
          <a:p>
            <a:pPr lvl="1"/>
            <a:r>
              <a:rPr lang="en-US" dirty="0" smtClean="0"/>
              <a:t>Single </a:t>
            </a:r>
            <a:r>
              <a:rPr lang="en-US" dirty="0"/>
              <a:t>dominant interference cancellation</a:t>
            </a:r>
          </a:p>
          <a:p>
            <a:pPr lvl="1"/>
            <a:r>
              <a:rPr lang="en-US" dirty="0" smtClean="0"/>
              <a:t>Assume </a:t>
            </a:r>
            <a:r>
              <a:rPr lang="en-US" dirty="0"/>
              <a:t>CRS assistance is available for studies / requirements definition. Further discuss blind detection of CRS parameters.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3203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on complexity and power consumption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dirty="0" smtClean="0"/>
              <a:t>Confirm </a:t>
            </a:r>
            <a:r>
              <a:rPr lang="en-US" dirty="0" smtClean="0"/>
              <a:t>that 1RX CRS-IM has acceptable impact on UE implementation complexity and UE power consumption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2450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9067</TotalTime>
  <Words>516</Words>
  <Application>Microsoft Office PowerPoint</Application>
  <PresentationFormat>On-screen Show (4:3)</PresentationFormat>
  <Paragraphs>64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Office Theme</vt:lpstr>
      <vt:lpstr>WF on 1 RX CRS-IM performance</vt:lpstr>
      <vt:lpstr>Introduction</vt:lpstr>
      <vt:lpstr>Target device types / UE categories</vt:lpstr>
      <vt:lpstr>Scenarios and assumptions</vt:lpstr>
      <vt:lpstr>Scenarios and assumptions</vt:lpstr>
      <vt:lpstr>Reference receivers</vt:lpstr>
      <vt:lpstr>Impact on complexity and power consumption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731</cp:revision>
  <dcterms:created xsi:type="dcterms:W3CDTF">2013-05-13T16:02:00Z</dcterms:created>
  <dcterms:modified xsi:type="dcterms:W3CDTF">2017-08-23T07:24:48Z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2017-08-23 07:03:15Z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