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8x8 channel model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R4-1708538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rmAutofit/>
          </a:bodyPr>
          <a:lstStyle/>
          <a:p>
            <a:endParaRPr lang="en-GB" altLang="zh-CN" dirty="0" smtClean="0"/>
          </a:p>
          <a:p>
            <a:r>
              <a:rPr lang="en-US" altLang="zh-CN" sz="2800" dirty="0"/>
              <a:t>A new SI on </a:t>
            </a:r>
            <a:r>
              <a:rPr lang="en-GB" altLang="zh-CN" sz="2800" dirty="0"/>
              <a:t>LTE DL 8Rx antenna ports </a:t>
            </a:r>
            <a:r>
              <a:rPr lang="en-GB" altLang="zh-CN" sz="2800" dirty="0" smtClean="0"/>
              <a:t>(</a:t>
            </a:r>
            <a:r>
              <a:rPr lang="en-GB" altLang="zh-CN" sz="2800" dirty="0"/>
              <a:t>RP-171491</a:t>
            </a:r>
            <a:r>
              <a:rPr lang="en-GB" altLang="zh-CN" sz="2800" dirty="0" smtClean="0"/>
              <a:t>) was </a:t>
            </a:r>
            <a:r>
              <a:rPr lang="en-GB" altLang="zh-CN" sz="2800" dirty="0"/>
              <a:t>approved in RAN#76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 smtClean="0"/>
              <a:t>The work plan on </a:t>
            </a:r>
            <a:r>
              <a:rPr lang="en-GB" altLang="zh-CN" sz="2800" dirty="0" smtClean="0"/>
              <a:t>8Rx was approved in this meeting. Base on the work plan, the </a:t>
            </a:r>
            <a:r>
              <a:rPr lang="en-GB" altLang="zh-CN" sz="2800" dirty="0"/>
              <a:t>MIMO channel </a:t>
            </a:r>
            <a:r>
              <a:rPr lang="en-GB" altLang="zh-CN" sz="2800" dirty="0" smtClean="0"/>
              <a:t>correlation,</a:t>
            </a:r>
            <a:r>
              <a:rPr lang="en-GB" altLang="zh-CN" sz="2800" dirty="0"/>
              <a:t> </a:t>
            </a:r>
            <a:r>
              <a:rPr lang="en-GB" altLang="zh-CN" sz="2800" dirty="0" smtClean="0"/>
              <a:t>and propagation </a:t>
            </a:r>
            <a:r>
              <a:rPr lang="en-GB" altLang="zh-CN" sz="2800" dirty="0"/>
              <a:t>conditions</a:t>
            </a:r>
            <a:r>
              <a:rPr lang="en-GB" altLang="zh-CN" sz="2800" dirty="0" smtClean="0"/>
              <a:t> should be agreed.</a:t>
            </a:r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Background-objectives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 fontAlgn="base" hangingPunct="0"/>
            <a:r>
              <a:rPr lang="en-GB" altLang="zh-CN" sz="4800" dirty="0"/>
              <a:t>Evaluation of PDSCH demodulation performance with 8Rx for the transmission with rank lower than or equal to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(≤4),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PDSCH demodulation performance with 8Rx for the transmissions with rank higher than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 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(&gt;4),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investigate the operating SNR for higher layer transmission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PCFICH/PDCCH demodulation performance with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CCE levels,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performance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Based on the above evaluation results, identify the UE RF, RRM and UE performance requirements, which will be specified.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RF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Decide the supported LTE bands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core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performance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performance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UE demodulation requirements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CSI requirements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550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/>
              <a:t>8Rx static channel matrix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888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r>
              <a:rPr lang="en-US" altLang="zh-CN" sz="2400" dirty="0"/>
              <a:t>1Tx </a:t>
            </a:r>
            <a:r>
              <a:rPr lang="en-US" altLang="zh-CN" sz="2400" dirty="0" smtClean="0"/>
              <a:t>:                                     2Tx:</a:t>
            </a:r>
            <a:endParaRPr lang="zh-CN" altLang="en-US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en-US" altLang="zh-CN" sz="2400" dirty="0" smtClean="0"/>
              <a:t>4Tx:                                     8Tx:</a:t>
            </a:r>
            <a:endParaRPr lang="zh-CN" altLang="en-US" sz="2400" dirty="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115616" y="19168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2891146"/>
              </p:ext>
            </p:extLst>
          </p:nvPr>
        </p:nvGraphicFramePr>
        <p:xfrm>
          <a:off x="1946324" y="1607443"/>
          <a:ext cx="428625" cy="1533525"/>
        </p:xfrm>
        <a:graphic>
          <a:graphicData uri="http://schemas.openxmlformats.org/presentationml/2006/ole">
            <p:oleObj spid="_x0000_s1054" name="公式" r:id="rId3" imgW="431800" imgH="1536700" progId="Equation.3">
              <p:embed/>
            </p:oleObj>
          </a:graphicData>
        </a:graphic>
      </p:graphicFrame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4679504" y="48186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1541685"/>
              </p:ext>
            </p:extLst>
          </p:nvPr>
        </p:nvGraphicFramePr>
        <p:xfrm>
          <a:off x="5100811" y="1679451"/>
          <a:ext cx="695325" cy="1533525"/>
        </p:xfrm>
        <a:graphic>
          <a:graphicData uri="http://schemas.openxmlformats.org/presentationml/2006/ole">
            <p:oleObj spid="_x0000_s1055" name="公式" r:id="rId4" imgW="698500" imgH="1536700" progId="Equation.3">
              <p:embed/>
            </p:oleObj>
          </a:graphicData>
        </a:graphic>
      </p:graphicFrame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043608" y="287124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7073819"/>
              </p:ext>
            </p:extLst>
          </p:nvPr>
        </p:nvGraphicFramePr>
        <p:xfrm>
          <a:off x="1907704" y="3858741"/>
          <a:ext cx="1247775" cy="1514475"/>
        </p:xfrm>
        <a:graphic>
          <a:graphicData uri="http://schemas.openxmlformats.org/presentationml/2006/ole">
            <p:oleObj spid="_x0000_s1056" name="公式" r:id="rId5" imgW="1244600" imgH="1511300" progId="Equation.3">
              <p:embed/>
            </p:oleObj>
          </a:graphicData>
        </a:graphic>
      </p:graphicFrame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076056" y="3577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4390562"/>
              </p:ext>
            </p:extLst>
          </p:nvPr>
        </p:nvGraphicFramePr>
        <p:xfrm>
          <a:off x="5124847" y="3861048"/>
          <a:ext cx="2286000" cy="1533525"/>
        </p:xfrm>
        <a:graphic>
          <a:graphicData uri="http://schemas.openxmlformats.org/presentationml/2006/ole">
            <p:oleObj spid="_x0000_s1057" name="公式" r:id="rId6" imgW="2286000" imgH="153670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altLang="zh-CN" b="1" dirty="0" err="1"/>
              <a:t>eNodeB</a:t>
            </a:r>
            <a:r>
              <a:rPr lang="en-GB" altLang="zh-CN" b="1" dirty="0"/>
              <a:t> and UE MIMO correlation matrix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9287057"/>
              </p:ext>
            </p:extLst>
          </p:nvPr>
        </p:nvGraphicFramePr>
        <p:xfrm>
          <a:off x="2411760" y="2061394"/>
          <a:ext cx="3771900" cy="1914525"/>
        </p:xfrm>
        <a:graphic>
          <a:graphicData uri="http://schemas.openxmlformats.org/presentationml/2006/ole">
            <p:oleObj spid="_x0000_s2053" name="公式" r:id="rId3" imgW="3771900" imgH="1917700" progId="Equation.3">
              <p:embed/>
            </p:oleObj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528" y="116055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b="1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9787780"/>
              </p:ext>
            </p:extLst>
          </p:nvPr>
        </p:nvGraphicFramePr>
        <p:xfrm>
          <a:off x="2411760" y="4437112"/>
          <a:ext cx="3819525" cy="2066925"/>
        </p:xfrm>
        <a:graphic>
          <a:graphicData uri="http://schemas.openxmlformats.org/presentationml/2006/ole">
            <p:oleObj spid="_x0000_s2054" name="公式" r:id="rId4" imgW="3822700" imgH="20701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378</Words>
  <Application>Microsoft Office PowerPoint</Application>
  <PresentationFormat>全屏显示(4:3)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公式</vt:lpstr>
      <vt:lpstr>3GPP TSG-RAN WG4 Meeting #84   Berlin, Germany, 21 – 25 Aug, 2017</vt:lpstr>
      <vt:lpstr>Background</vt:lpstr>
      <vt:lpstr>Background-objectives</vt:lpstr>
      <vt:lpstr>8Rx static channel matrix</vt:lpstr>
      <vt:lpstr>eNodeB and UE MIMO correlation matrix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54</cp:revision>
  <dcterms:created xsi:type="dcterms:W3CDTF">2016-01-12T08:39:50Z</dcterms:created>
  <dcterms:modified xsi:type="dcterms:W3CDTF">2017-08-11T18:47:26Z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(3)/+bL2U8K00Q7YJ2x+vZNFzb+p+oZadRHi1FhMkALeUWhA7R79bQAsXSS0NzYSKAytwmcVZmZ
AnITY3W8et01AYo/3txy9/wKlK7SDyWtBH49A+6GSSnYqKcMe2Gm74Ahm6A/ZTDlYJh6GZhg
G9VgiaPjTfaqrOXInoSaLrmuWsLFKxm9vy/hadKZ1WF88Dte/ymEOIq80Vh561Idkvq0Xo7w
g6SYUxWM3w8CHpKIfo</vt:lpwstr>
  </property>
  <property fmtid="{D5CDD505-2E9C-101B-9397-08002B2CF9AE}" pid="3" name="_2015_ms_pID_7253431">
    <vt:lpwstr>IPynlI2Xy2fyhWamkHAX739GXZxclQE2YmFilTW2aaNLefIML7mySL
ZZ6l4j5j84Q2KlnDq7R3wbKyTsPHr01ykcTvOPa3+TQo5OeWYuFEedZzUXDpGJn5Hm7K/zk3
LHKKIFUHQaRdRerJoubh/r64uK7oXfCNX8yN79pilEGLJNGm8IF2TGaNfS/QH3rS9jaG2iLb
/pj5HnZASv7I7Ei1whjMRfB4Zauk7ZfQVNgI</vt:lpwstr>
  </property>
  <property fmtid="{D5CDD505-2E9C-101B-9397-08002B2CF9AE}" pid="4" name="_2015_ms_pID_7253432">
    <vt:lpwstr>T5tQqqCsO7GbJB2utcKnlKzbJt9pyLJmaVrQ
57F4pnN6D//8pOyS4PFUWEVGQcFOQCCRCD2sxLaUpIh7dmPwXjE=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