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8" r:id="rId2"/>
    <p:sldId id="272" r:id="rId3"/>
    <p:sldId id="273" r:id="rId4"/>
    <p:sldId id="277" r:id="rId5"/>
    <p:sldId id="278" r:id="rId6"/>
    <p:sldId id="279" r:id="rId7"/>
    <p:sldId id="276" r:id="rId8"/>
    <p:sldId id="280" r:id="rId9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>
        <p:scale>
          <a:sx n="100" d="100"/>
          <a:sy n="100" d="100"/>
        </p:scale>
        <p:origin x="-37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2017/8/11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84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707432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Berlin, Germany, 21 - 25 August, 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7.16.1 - RF 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[TEI14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02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clarifying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applicability</a:t>
            </a:r>
            <a:b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NOTE in TS36.101</a:t>
            </a: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b="1" dirty="0" smtClean="0"/>
              <a:t>CA_1A-41A (and CA_1A-41C as well) was standardized with restriction that B41 UL transmission was not allowed.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This restriction was captured in several tables of TS36.101.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However, one of notes in TS36.101 includes ambiguity.  There is possibility to cause misunderstanding.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We would like to correct this situation but at first, feedback from RAN4 experts would be appreciated.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86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Problematic point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674424"/>
              </p:ext>
            </p:extLst>
          </p:nvPr>
        </p:nvGraphicFramePr>
        <p:xfrm>
          <a:off x="250826" y="1717541"/>
          <a:ext cx="8642350" cy="19735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0006"/>
                <a:gridCol w="1200006"/>
                <a:gridCol w="627834"/>
                <a:gridCol w="479678"/>
                <a:gridCol w="479678"/>
                <a:gridCol w="505049"/>
                <a:gridCol w="505049"/>
                <a:gridCol w="564804"/>
                <a:gridCol w="971632"/>
                <a:gridCol w="1054307"/>
                <a:gridCol w="1054307"/>
              </a:tblGrid>
              <a:tr h="49532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E-UTRA CA configuration / Bandwidth combination set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765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E-UTRA CA Configuration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Uplink CA configurations (NOTE 4)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E-UTRA Bands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1.4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Maximum aggregated bandwidth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[MHz]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Bandwidth combination set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 (Non-related parts Omitted)…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CA_1A-41A</a:t>
                      </a:r>
                      <a:r>
                        <a:rPr lang="en-GB" sz="1050" baseline="30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40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41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1137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(Non-related parts Omitted)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74">
                <a:tc gridSpan="11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NOTE 1:	The CA Configuration refers to a combination of an operating band and a CA bandwidth class specified in Table 5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ja-JP" altLang="en-US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・・・（</a:t>
                      </a: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Non-related parts Omitted</a:t>
                      </a:r>
                      <a:r>
                        <a:rPr lang="ja-JP" altLang="en-US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）・・・</a:t>
                      </a:r>
                      <a:endParaRPr lang="en-US" altLang="ja-JP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NOTE 8:	For the corresponding CA configuration, </a:t>
                      </a:r>
                      <a:r>
                        <a:rPr lang="en-US" altLang="ja-JP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UE may not support </a:t>
                      </a:r>
                      <a:r>
                        <a:rPr lang="en-US" altLang="ja-JP" sz="14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Pcell</a:t>
                      </a:r>
                      <a:r>
                        <a:rPr lang="en-US" altLang="ja-JP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 transmissions in this E-UTRA band</a:t>
                      </a:r>
                      <a:endParaRPr lang="ja-JP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231006" y="1417085"/>
            <a:ext cx="86723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1400" dirty="0">
                <a:latin typeface="Times New Roman"/>
                <a:ea typeface="Times New Roman"/>
              </a:rPr>
              <a:t>Table 5.6A.1-2: E-UTRA CA configurations and bandwidth combination sets defined for inter-band CA (two bands)</a:t>
            </a:r>
            <a:endParaRPr lang="ja-JP" altLang="en-US" sz="1400" dirty="0"/>
          </a:p>
        </p:txBody>
      </p:sp>
      <p:sp>
        <p:nvSpPr>
          <p:cNvPr id="10" name="角丸四角形 9"/>
          <p:cNvSpPr/>
          <p:nvPr/>
        </p:nvSpPr>
        <p:spPr>
          <a:xfrm>
            <a:off x="404261" y="2704699"/>
            <a:ext cx="856648" cy="259882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97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2 types of interpretation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1119164" y="2271563"/>
            <a:ext cx="328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ja-JP" sz="3600" dirty="0">
                <a:latin typeface="Arial"/>
                <a:ea typeface="Times New Roman"/>
                <a:cs typeface="Arial"/>
              </a:rPr>
              <a:t> </a:t>
            </a:r>
            <a:r>
              <a:rPr lang="en-GB" altLang="ja-JP" sz="3600" dirty="0" smtClean="0">
                <a:latin typeface="Arial"/>
                <a:ea typeface="Times New Roman"/>
                <a:cs typeface="Arial"/>
              </a:rPr>
              <a:t> CA_1A-41A  </a:t>
            </a:r>
            <a:r>
              <a:rPr lang="en-GB" altLang="ja-JP" sz="3600" baseline="30000" dirty="0" smtClean="0">
                <a:latin typeface="Arial"/>
                <a:ea typeface="Times New Roman"/>
                <a:cs typeface="Arial"/>
              </a:rPr>
              <a:t>8</a:t>
            </a:r>
            <a:endParaRPr lang="ja-JP" altLang="ja-JP" sz="36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33137" y="2271563"/>
            <a:ext cx="644892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>
                <a:solidFill>
                  <a:schemeClr val="bg1"/>
                </a:solidFill>
              </a:rPr>
              <a:t>#1</a:t>
            </a:r>
            <a:endParaRPr kumimoji="1" lang="ja-JP" alt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1318661" y="2271563"/>
            <a:ext cx="2675823" cy="64633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 8"/>
          <p:cNvSpPr/>
          <p:nvPr/>
        </p:nvSpPr>
        <p:spPr>
          <a:xfrm>
            <a:off x="3551722" y="2017782"/>
            <a:ext cx="616017" cy="311513"/>
          </a:xfrm>
          <a:custGeom>
            <a:avLst/>
            <a:gdLst>
              <a:gd name="connsiteX0" fmla="*/ 616017 w 616017"/>
              <a:gd name="connsiteY0" fmla="*/ 310286 h 310286"/>
              <a:gd name="connsiteX1" fmla="*/ 577516 w 616017"/>
              <a:gd name="connsiteY1" fmla="*/ 165907 h 310286"/>
              <a:gd name="connsiteX2" fmla="*/ 529390 w 616017"/>
              <a:gd name="connsiteY2" fmla="*/ 60029 h 310286"/>
              <a:gd name="connsiteX3" fmla="*/ 423512 w 616017"/>
              <a:gd name="connsiteY3" fmla="*/ 2278 h 310286"/>
              <a:gd name="connsiteX4" fmla="*/ 163630 w 616017"/>
              <a:gd name="connsiteY4" fmla="*/ 31153 h 310286"/>
              <a:gd name="connsiteX5" fmla="*/ 0 w 616017"/>
              <a:gd name="connsiteY5" fmla="*/ 204408 h 310286"/>
              <a:gd name="connsiteX0" fmla="*/ 616017 w 616017"/>
              <a:gd name="connsiteY0" fmla="*/ 312330 h 312330"/>
              <a:gd name="connsiteX1" fmla="*/ 577516 w 616017"/>
              <a:gd name="connsiteY1" fmla="*/ 167951 h 312330"/>
              <a:gd name="connsiteX2" fmla="*/ 529390 w 616017"/>
              <a:gd name="connsiteY2" fmla="*/ 62073 h 312330"/>
              <a:gd name="connsiteX3" fmla="*/ 361600 w 616017"/>
              <a:gd name="connsiteY3" fmla="*/ 1941 h 312330"/>
              <a:gd name="connsiteX4" fmla="*/ 163630 w 616017"/>
              <a:gd name="connsiteY4" fmla="*/ 33197 h 312330"/>
              <a:gd name="connsiteX5" fmla="*/ 0 w 616017"/>
              <a:gd name="connsiteY5" fmla="*/ 206452 h 312330"/>
              <a:gd name="connsiteX0" fmla="*/ 616017 w 616017"/>
              <a:gd name="connsiteY0" fmla="*/ 311513 h 311513"/>
              <a:gd name="connsiteX1" fmla="*/ 577516 w 616017"/>
              <a:gd name="connsiteY1" fmla="*/ 167134 h 311513"/>
              <a:gd name="connsiteX2" fmla="*/ 503196 w 616017"/>
              <a:gd name="connsiteY2" fmla="*/ 49350 h 311513"/>
              <a:gd name="connsiteX3" fmla="*/ 361600 w 616017"/>
              <a:gd name="connsiteY3" fmla="*/ 1124 h 311513"/>
              <a:gd name="connsiteX4" fmla="*/ 163630 w 616017"/>
              <a:gd name="connsiteY4" fmla="*/ 32380 h 311513"/>
              <a:gd name="connsiteX5" fmla="*/ 0 w 616017"/>
              <a:gd name="connsiteY5" fmla="*/ 205635 h 3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017" h="311513">
                <a:moveTo>
                  <a:pt x="616017" y="311513"/>
                </a:moveTo>
                <a:cubicBezTo>
                  <a:pt x="603985" y="260178"/>
                  <a:pt x="596319" y="210828"/>
                  <a:pt x="577516" y="167134"/>
                </a:cubicBezTo>
                <a:cubicBezTo>
                  <a:pt x="558713" y="123440"/>
                  <a:pt x="539182" y="77018"/>
                  <a:pt x="503196" y="49350"/>
                </a:cubicBezTo>
                <a:cubicBezTo>
                  <a:pt x="467210" y="21682"/>
                  <a:pt x="418194" y="3952"/>
                  <a:pt x="361600" y="1124"/>
                </a:cubicBezTo>
                <a:cubicBezTo>
                  <a:pt x="305006" y="-1704"/>
                  <a:pt x="223896" y="-1705"/>
                  <a:pt x="163630" y="32380"/>
                </a:cubicBezTo>
                <a:cubicBezTo>
                  <a:pt x="103364" y="66465"/>
                  <a:pt x="46522" y="135851"/>
                  <a:pt x="0" y="205635"/>
                </a:cubicBezTo>
              </a:path>
            </a:pathLst>
          </a:custGeom>
          <a:noFill/>
          <a:ln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552750" y="2290832"/>
            <a:ext cx="4360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dirty="0" smtClean="0"/>
              <a:t>NOTE8 applies to “CA_1A-41A”.  (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This is NOT correct interpretation</a:t>
            </a:r>
            <a:r>
              <a:rPr kumimoji="1" lang="en-US" altLang="ja-JP" dirty="0" smtClean="0"/>
              <a:t>)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1117564" y="3569338"/>
            <a:ext cx="328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ja-JP" sz="3600" dirty="0">
                <a:latin typeface="Arial"/>
                <a:ea typeface="Times New Roman"/>
                <a:cs typeface="Arial"/>
              </a:rPr>
              <a:t> </a:t>
            </a:r>
            <a:r>
              <a:rPr lang="en-GB" altLang="ja-JP" sz="3600" dirty="0" smtClean="0">
                <a:latin typeface="Arial"/>
                <a:ea typeface="Times New Roman"/>
                <a:cs typeface="Arial"/>
              </a:rPr>
              <a:t> CA_1A-41A  </a:t>
            </a:r>
            <a:r>
              <a:rPr lang="en-GB" altLang="ja-JP" sz="3600" baseline="30000" dirty="0" smtClean="0">
                <a:latin typeface="Arial"/>
                <a:ea typeface="Times New Roman"/>
                <a:cs typeface="Arial"/>
              </a:rPr>
              <a:t>8</a:t>
            </a:r>
            <a:endParaRPr lang="ja-JP" altLang="ja-JP" sz="36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31537" y="3569338"/>
            <a:ext cx="644892" cy="646331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>
                <a:solidFill>
                  <a:schemeClr val="bg1"/>
                </a:solidFill>
              </a:rPr>
              <a:t>#2</a:t>
            </a:r>
            <a:endParaRPr kumimoji="1" lang="ja-JP" altLang="en-US" sz="3600" b="1" dirty="0">
              <a:solidFill>
                <a:schemeClr val="bg1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3080084" y="3569338"/>
            <a:ext cx="912800" cy="64633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リーフォーム 13"/>
          <p:cNvSpPr/>
          <p:nvPr/>
        </p:nvSpPr>
        <p:spPr>
          <a:xfrm>
            <a:off x="3550122" y="3315557"/>
            <a:ext cx="616017" cy="311513"/>
          </a:xfrm>
          <a:custGeom>
            <a:avLst/>
            <a:gdLst>
              <a:gd name="connsiteX0" fmla="*/ 616017 w 616017"/>
              <a:gd name="connsiteY0" fmla="*/ 310286 h 310286"/>
              <a:gd name="connsiteX1" fmla="*/ 577516 w 616017"/>
              <a:gd name="connsiteY1" fmla="*/ 165907 h 310286"/>
              <a:gd name="connsiteX2" fmla="*/ 529390 w 616017"/>
              <a:gd name="connsiteY2" fmla="*/ 60029 h 310286"/>
              <a:gd name="connsiteX3" fmla="*/ 423512 w 616017"/>
              <a:gd name="connsiteY3" fmla="*/ 2278 h 310286"/>
              <a:gd name="connsiteX4" fmla="*/ 163630 w 616017"/>
              <a:gd name="connsiteY4" fmla="*/ 31153 h 310286"/>
              <a:gd name="connsiteX5" fmla="*/ 0 w 616017"/>
              <a:gd name="connsiteY5" fmla="*/ 204408 h 310286"/>
              <a:gd name="connsiteX0" fmla="*/ 616017 w 616017"/>
              <a:gd name="connsiteY0" fmla="*/ 312330 h 312330"/>
              <a:gd name="connsiteX1" fmla="*/ 577516 w 616017"/>
              <a:gd name="connsiteY1" fmla="*/ 167951 h 312330"/>
              <a:gd name="connsiteX2" fmla="*/ 529390 w 616017"/>
              <a:gd name="connsiteY2" fmla="*/ 62073 h 312330"/>
              <a:gd name="connsiteX3" fmla="*/ 361600 w 616017"/>
              <a:gd name="connsiteY3" fmla="*/ 1941 h 312330"/>
              <a:gd name="connsiteX4" fmla="*/ 163630 w 616017"/>
              <a:gd name="connsiteY4" fmla="*/ 33197 h 312330"/>
              <a:gd name="connsiteX5" fmla="*/ 0 w 616017"/>
              <a:gd name="connsiteY5" fmla="*/ 206452 h 312330"/>
              <a:gd name="connsiteX0" fmla="*/ 616017 w 616017"/>
              <a:gd name="connsiteY0" fmla="*/ 311513 h 311513"/>
              <a:gd name="connsiteX1" fmla="*/ 577516 w 616017"/>
              <a:gd name="connsiteY1" fmla="*/ 167134 h 311513"/>
              <a:gd name="connsiteX2" fmla="*/ 503196 w 616017"/>
              <a:gd name="connsiteY2" fmla="*/ 49350 h 311513"/>
              <a:gd name="connsiteX3" fmla="*/ 361600 w 616017"/>
              <a:gd name="connsiteY3" fmla="*/ 1124 h 311513"/>
              <a:gd name="connsiteX4" fmla="*/ 163630 w 616017"/>
              <a:gd name="connsiteY4" fmla="*/ 32380 h 311513"/>
              <a:gd name="connsiteX5" fmla="*/ 0 w 616017"/>
              <a:gd name="connsiteY5" fmla="*/ 205635 h 3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017" h="311513">
                <a:moveTo>
                  <a:pt x="616017" y="311513"/>
                </a:moveTo>
                <a:cubicBezTo>
                  <a:pt x="603985" y="260178"/>
                  <a:pt x="596319" y="210828"/>
                  <a:pt x="577516" y="167134"/>
                </a:cubicBezTo>
                <a:cubicBezTo>
                  <a:pt x="558713" y="123440"/>
                  <a:pt x="539182" y="77018"/>
                  <a:pt x="503196" y="49350"/>
                </a:cubicBezTo>
                <a:cubicBezTo>
                  <a:pt x="467210" y="21682"/>
                  <a:pt x="418194" y="3952"/>
                  <a:pt x="361600" y="1124"/>
                </a:cubicBezTo>
                <a:cubicBezTo>
                  <a:pt x="305006" y="-1704"/>
                  <a:pt x="223896" y="-1705"/>
                  <a:pt x="163630" y="32380"/>
                </a:cubicBezTo>
                <a:cubicBezTo>
                  <a:pt x="103364" y="66465"/>
                  <a:pt x="46522" y="135851"/>
                  <a:pt x="0" y="205635"/>
                </a:cubicBezTo>
              </a:path>
            </a:pathLst>
          </a:custGeom>
          <a:noFill/>
          <a:ln>
            <a:solidFill>
              <a:srgbClr val="0000FF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4551150" y="3742607"/>
            <a:ext cx="4438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dirty="0" smtClean="0"/>
              <a:t>NOTE8 applies to only “41A”.  (</a:t>
            </a:r>
            <a:r>
              <a:rPr kumimoji="1" lang="en-US" altLang="ja-JP" b="1" u="sng" dirty="0" smtClean="0">
                <a:solidFill>
                  <a:srgbClr val="0000FF"/>
                </a:solidFill>
              </a:rPr>
              <a:t>This is correct</a:t>
            </a:r>
            <a:r>
              <a:rPr kumimoji="1" lang="en-US" altLang="ja-JP" dirty="0" smtClean="0"/>
              <a:t>)</a:t>
            </a:r>
            <a:endParaRPr lang="ja-JP" altLang="en-US" dirty="0"/>
          </a:p>
        </p:txBody>
      </p:sp>
      <p:sp>
        <p:nvSpPr>
          <p:cNvPr id="16" name="円/楕円 15"/>
          <p:cNvSpPr/>
          <p:nvPr/>
        </p:nvSpPr>
        <p:spPr>
          <a:xfrm>
            <a:off x="4026299" y="2345483"/>
            <a:ext cx="318191" cy="3237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4035923" y="3657405"/>
            <a:ext cx="318191" cy="323759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431537" y="1206057"/>
            <a:ext cx="8481457" cy="707886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2000" b="1" dirty="0"/>
              <a:t>NOTE 8:	For the corresponding CA configuration, UE may not support </a:t>
            </a:r>
            <a:r>
              <a:rPr lang="en-US" altLang="ja-JP" sz="2000" b="1" dirty="0" err="1" smtClean="0"/>
              <a:t>Pcell</a:t>
            </a:r>
            <a:r>
              <a:rPr lang="en-US" altLang="ja-JP" sz="2000" b="1" dirty="0" smtClean="0"/>
              <a:t> transmissions </a:t>
            </a:r>
            <a:r>
              <a:rPr lang="en-US" altLang="ja-JP" sz="2000" b="1" dirty="0"/>
              <a:t>in this E-UTRA </a:t>
            </a:r>
            <a:r>
              <a:rPr lang="en-US" altLang="ja-JP" sz="2000" b="1" dirty="0" smtClean="0"/>
              <a:t>band.</a:t>
            </a:r>
            <a:endParaRPr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168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Consideration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49" y="1369219"/>
            <a:ext cx="8162925" cy="336470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If CA combination like below exists in TS36.101, everyone has common understanding that NOTE8 applies only single band not CA configuration.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However, unfortunately, 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there is no CA combination</a:t>
            </a:r>
            <a:r>
              <a:rPr kumimoji="1" lang="en-US" altLang="ja-JP" dirty="0" smtClean="0"/>
              <a:t>, which has NOTE8 on left side band so far.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sp>
        <p:nvSpPr>
          <p:cNvPr id="5" name="正方形/長方形 4"/>
          <p:cNvSpPr/>
          <p:nvPr/>
        </p:nvSpPr>
        <p:spPr>
          <a:xfrm>
            <a:off x="2713985" y="2824982"/>
            <a:ext cx="2844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altLang="ja-JP" sz="3600" dirty="0">
                <a:latin typeface="Arial"/>
                <a:ea typeface="Times New Roman"/>
                <a:cs typeface="Arial"/>
              </a:rPr>
              <a:t> </a:t>
            </a:r>
            <a:r>
              <a:rPr lang="en-GB" altLang="ja-JP" sz="3600" dirty="0" smtClean="0">
                <a:latin typeface="Arial"/>
                <a:ea typeface="Times New Roman"/>
                <a:cs typeface="Arial"/>
              </a:rPr>
              <a:t> </a:t>
            </a:r>
            <a:r>
              <a:rPr lang="en-GB" altLang="ja-JP" sz="3600" dirty="0" err="1" smtClean="0">
                <a:latin typeface="Arial"/>
                <a:ea typeface="Times New Roman"/>
                <a:cs typeface="Arial"/>
              </a:rPr>
              <a:t>CA_xA</a:t>
            </a:r>
            <a:r>
              <a:rPr lang="en-GB" altLang="ja-JP" sz="3600" dirty="0" smtClean="0">
                <a:latin typeface="Arial"/>
                <a:ea typeface="Times New Roman"/>
                <a:cs typeface="Arial"/>
              </a:rPr>
              <a:t> </a:t>
            </a:r>
            <a:r>
              <a:rPr lang="en-GB" altLang="ja-JP" sz="3600" baseline="30000" dirty="0" smtClean="0">
                <a:latin typeface="Arial"/>
                <a:ea typeface="Times New Roman"/>
                <a:cs typeface="Arial"/>
              </a:rPr>
              <a:t>8</a:t>
            </a:r>
            <a:r>
              <a:rPr lang="en-GB" altLang="ja-JP" sz="3600" dirty="0" smtClean="0">
                <a:latin typeface="Arial"/>
                <a:ea typeface="Times New Roman"/>
                <a:cs typeface="Arial"/>
              </a:rPr>
              <a:t>-yA</a:t>
            </a:r>
            <a:endParaRPr lang="ja-JP" altLang="ja-JP" sz="36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936327" y="2824982"/>
            <a:ext cx="564406" cy="64633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4184047" y="2571201"/>
            <a:ext cx="519767" cy="339695"/>
          </a:xfrm>
          <a:custGeom>
            <a:avLst/>
            <a:gdLst>
              <a:gd name="connsiteX0" fmla="*/ 616017 w 616017"/>
              <a:gd name="connsiteY0" fmla="*/ 310286 h 310286"/>
              <a:gd name="connsiteX1" fmla="*/ 577516 w 616017"/>
              <a:gd name="connsiteY1" fmla="*/ 165907 h 310286"/>
              <a:gd name="connsiteX2" fmla="*/ 529390 w 616017"/>
              <a:gd name="connsiteY2" fmla="*/ 60029 h 310286"/>
              <a:gd name="connsiteX3" fmla="*/ 423512 w 616017"/>
              <a:gd name="connsiteY3" fmla="*/ 2278 h 310286"/>
              <a:gd name="connsiteX4" fmla="*/ 163630 w 616017"/>
              <a:gd name="connsiteY4" fmla="*/ 31153 h 310286"/>
              <a:gd name="connsiteX5" fmla="*/ 0 w 616017"/>
              <a:gd name="connsiteY5" fmla="*/ 204408 h 310286"/>
              <a:gd name="connsiteX0" fmla="*/ 616017 w 616017"/>
              <a:gd name="connsiteY0" fmla="*/ 312330 h 312330"/>
              <a:gd name="connsiteX1" fmla="*/ 577516 w 616017"/>
              <a:gd name="connsiteY1" fmla="*/ 167951 h 312330"/>
              <a:gd name="connsiteX2" fmla="*/ 529390 w 616017"/>
              <a:gd name="connsiteY2" fmla="*/ 62073 h 312330"/>
              <a:gd name="connsiteX3" fmla="*/ 361600 w 616017"/>
              <a:gd name="connsiteY3" fmla="*/ 1941 h 312330"/>
              <a:gd name="connsiteX4" fmla="*/ 163630 w 616017"/>
              <a:gd name="connsiteY4" fmla="*/ 33197 h 312330"/>
              <a:gd name="connsiteX5" fmla="*/ 0 w 616017"/>
              <a:gd name="connsiteY5" fmla="*/ 206452 h 312330"/>
              <a:gd name="connsiteX0" fmla="*/ 616017 w 616017"/>
              <a:gd name="connsiteY0" fmla="*/ 311513 h 311513"/>
              <a:gd name="connsiteX1" fmla="*/ 577516 w 616017"/>
              <a:gd name="connsiteY1" fmla="*/ 167134 h 311513"/>
              <a:gd name="connsiteX2" fmla="*/ 503196 w 616017"/>
              <a:gd name="connsiteY2" fmla="*/ 49350 h 311513"/>
              <a:gd name="connsiteX3" fmla="*/ 361600 w 616017"/>
              <a:gd name="connsiteY3" fmla="*/ 1124 h 311513"/>
              <a:gd name="connsiteX4" fmla="*/ 163630 w 616017"/>
              <a:gd name="connsiteY4" fmla="*/ 32380 h 311513"/>
              <a:gd name="connsiteX5" fmla="*/ 0 w 616017"/>
              <a:gd name="connsiteY5" fmla="*/ 205635 h 3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017" h="311513">
                <a:moveTo>
                  <a:pt x="616017" y="311513"/>
                </a:moveTo>
                <a:cubicBezTo>
                  <a:pt x="603985" y="260178"/>
                  <a:pt x="596319" y="210828"/>
                  <a:pt x="577516" y="167134"/>
                </a:cubicBezTo>
                <a:cubicBezTo>
                  <a:pt x="558713" y="123440"/>
                  <a:pt x="539182" y="77018"/>
                  <a:pt x="503196" y="49350"/>
                </a:cubicBezTo>
                <a:cubicBezTo>
                  <a:pt x="467210" y="21682"/>
                  <a:pt x="418194" y="3952"/>
                  <a:pt x="361600" y="1124"/>
                </a:cubicBezTo>
                <a:cubicBezTo>
                  <a:pt x="305006" y="-1704"/>
                  <a:pt x="223896" y="-1705"/>
                  <a:pt x="163630" y="32380"/>
                </a:cubicBezTo>
                <a:cubicBezTo>
                  <a:pt x="103364" y="66465"/>
                  <a:pt x="46522" y="135851"/>
                  <a:pt x="0" y="205635"/>
                </a:cubicBezTo>
              </a:path>
            </a:pathLst>
          </a:custGeom>
          <a:noFill/>
          <a:ln>
            <a:solidFill>
              <a:srgbClr val="0000FF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4525848" y="2910896"/>
            <a:ext cx="289265" cy="294326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686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097756"/>
          </a:xfrm>
        </p:spPr>
        <p:txBody>
          <a:bodyPr/>
          <a:lstStyle/>
          <a:p>
            <a:r>
              <a:rPr kumimoji="1" lang="en-US" altLang="ja-JP" dirty="0" smtClean="0"/>
              <a:t>We propose to modify NOTE8 </a:t>
            </a:r>
            <a:r>
              <a:rPr kumimoji="1" lang="en-US" altLang="ja-JP" dirty="0"/>
              <a:t>in Table </a:t>
            </a:r>
            <a:r>
              <a:rPr kumimoji="1" lang="en-US" altLang="ja-JP" dirty="0" smtClean="0"/>
              <a:t>5.6A.1-2 of TS36.101 as following;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597558"/>
              </p:ext>
            </p:extLst>
          </p:nvPr>
        </p:nvGraphicFramePr>
        <p:xfrm>
          <a:off x="250826" y="2631941"/>
          <a:ext cx="8642350" cy="19735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0006"/>
                <a:gridCol w="1200006"/>
                <a:gridCol w="627834"/>
                <a:gridCol w="479678"/>
                <a:gridCol w="479678"/>
                <a:gridCol w="505049"/>
                <a:gridCol w="505049"/>
                <a:gridCol w="564804"/>
                <a:gridCol w="971632"/>
                <a:gridCol w="1054307"/>
                <a:gridCol w="1054307"/>
              </a:tblGrid>
              <a:tr h="49532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E-UTRA CA configuration / Bandwidth combination set</a:t>
                      </a:r>
                      <a:endParaRPr lang="ja-JP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765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E-UTRA CA Configuration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Uplink CA configurations (NOTE 4)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E-UTRA Bands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1.4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MHz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Maximum aggregated bandwidth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[MHz]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Arial"/>
                        </a:rPr>
                        <a:t>Bandwidth combination set</a:t>
                      </a:r>
                      <a:endParaRPr lang="ja-JP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… (Non-related parts Omitted)…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CA_1A-41A</a:t>
                      </a:r>
                      <a:r>
                        <a:rPr lang="en-GB" sz="1050" baseline="30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40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41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Yes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1137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(Non-related parts Omitted)</a:t>
                      </a: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74">
                <a:tc gridSpan="11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NOTE 1:	The CA Configuration refers to a combination of an operating band and a CA bandwidth class specified in Table 5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ja-JP" altLang="en-US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・・・（</a:t>
                      </a:r>
                      <a:r>
                        <a:rPr lang="en-US" altLang="ja-JP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Non-related parts Omitted</a:t>
                      </a:r>
                      <a:r>
                        <a:rPr lang="ja-JP" altLang="en-US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）・・・</a:t>
                      </a:r>
                      <a:endParaRPr lang="en-US" altLang="ja-JP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NOTE 8:	For the corresponding CA configuration,</a:t>
                      </a: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UE may not support </a:t>
                      </a:r>
                      <a:r>
                        <a:rPr lang="en-US" altLang="ja-JP" sz="105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Pcell</a:t>
                      </a: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transmissions in </a:t>
                      </a:r>
                      <a:r>
                        <a:rPr lang="en-US" altLang="ja-JP" sz="1400" b="1" strike="sng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this</a:t>
                      </a: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E-UTRA band</a:t>
                      </a:r>
                      <a:r>
                        <a:rPr lang="en-US" altLang="ja-JP" sz="105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altLang="ja-JP" sz="1400" b="1" u="non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41</a:t>
                      </a:r>
                      <a:r>
                        <a:rPr lang="en-US" altLang="ja-JP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endParaRPr lang="ja-JP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4766" marR="24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31006" y="2331485"/>
            <a:ext cx="86723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1400" dirty="0">
                <a:latin typeface="Times New Roman"/>
                <a:ea typeface="Times New Roman"/>
              </a:rPr>
              <a:t>Table 5.6A.1-2: E-UTRA CA configurations and bandwidth combination sets defined for inter-band CA (two bands)</a:t>
            </a:r>
            <a:endParaRPr lang="ja-JP" altLang="en-US" sz="1400" dirty="0"/>
          </a:p>
        </p:txBody>
      </p:sp>
      <p:cxnSp>
        <p:nvCxnSpPr>
          <p:cNvPr id="8" name="直線コネクタ 7"/>
          <p:cNvCxnSpPr/>
          <p:nvPr/>
        </p:nvCxnSpPr>
        <p:spPr>
          <a:xfrm>
            <a:off x="104775" y="4410075"/>
            <a:ext cx="0" cy="24765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111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Conclusion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8248650" cy="1850231"/>
          </a:xfrm>
        </p:spPr>
        <p:txBody>
          <a:bodyPr>
            <a:normAutofit fontScale="92500"/>
          </a:bodyPr>
          <a:lstStyle/>
          <a:p>
            <a:r>
              <a:rPr kumimoji="1" lang="en-US" altLang="ja-JP" b="1" dirty="0" smtClean="0"/>
              <a:t>In order to have universal understanding, we propose to modify NOTE8 </a:t>
            </a:r>
            <a:r>
              <a:rPr kumimoji="1" lang="en-US" altLang="ja-JP" b="1" dirty="0"/>
              <a:t>in Table 5.6A.1-2 of </a:t>
            </a:r>
            <a:r>
              <a:rPr kumimoji="1" lang="en-US" altLang="ja-JP" b="1" dirty="0" smtClean="0"/>
              <a:t>TS36.101. </a:t>
            </a:r>
          </a:p>
          <a:p>
            <a:r>
              <a:rPr kumimoji="1" lang="en-US" altLang="ja-JP" b="1" dirty="0"/>
              <a:t>When</a:t>
            </a:r>
            <a:r>
              <a:rPr kumimoji="1" lang="en-US" altLang="ja-JP" b="1" dirty="0" smtClean="0"/>
              <a:t> </a:t>
            </a:r>
            <a:r>
              <a:rPr kumimoji="1" lang="en-US" altLang="ja-JP" b="1" dirty="0" smtClean="0"/>
              <a:t>RAN4 can approve this, </a:t>
            </a:r>
            <a:r>
              <a:rPr kumimoji="1" lang="en-US" altLang="ja-JP" b="1" dirty="0" err="1" smtClean="0"/>
              <a:t>tdoc</a:t>
            </a:r>
            <a:r>
              <a:rPr kumimoji="1" lang="en-US" altLang="ja-JP" b="1" dirty="0" smtClean="0"/>
              <a:t> numbers for CRs will be requested.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942974" y="3335551"/>
            <a:ext cx="79343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solidFill>
                  <a:prstClr val="black"/>
                </a:solidFill>
                <a:ea typeface="Times New Roman"/>
                <a:cs typeface="Times New Roman"/>
              </a:rPr>
              <a:t>NOTE 8:	For the corresponding CA configuration, UE may not support </a:t>
            </a:r>
            <a:r>
              <a:rPr lang="en-US" altLang="ja-JP" sz="1200" b="1" dirty="0" err="1">
                <a:solidFill>
                  <a:prstClr val="black"/>
                </a:solidFill>
                <a:ea typeface="Times New Roman"/>
                <a:cs typeface="Times New Roman"/>
              </a:rPr>
              <a:t>Pcell</a:t>
            </a:r>
            <a:r>
              <a:rPr lang="en-US" altLang="ja-JP" sz="1200" b="1" dirty="0">
                <a:solidFill>
                  <a:prstClr val="black"/>
                </a:solidFill>
                <a:ea typeface="Times New Roman"/>
                <a:cs typeface="Times New Roman"/>
              </a:rPr>
              <a:t> transmissions in this E-UTRA </a:t>
            </a:r>
            <a:r>
              <a:rPr lang="en-US" altLang="ja-JP" sz="1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band</a:t>
            </a:r>
          </a:p>
          <a:p>
            <a:endParaRPr lang="en-US" altLang="ja-JP" sz="1200" b="1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endParaRPr lang="en-US" altLang="ja-JP" sz="1200" b="1" dirty="0" smtClean="0">
              <a:solidFill>
                <a:prstClr val="black"/>
              </a:solidFill>
              <a:ea typeface="Times New Roman"/>
              <a:cs typeface="Times New Roman"/>
            </a:endParaRPr>
          </a:p>
          <a:p>
            <a:endParaRPr lang="en-US" altLang="ja-JP" sz="1200" b="1" dirty="0">
              <a:solidFill>
                <a:prstClr val="black"/>
              </a:solidFill>
              <a:cs typeface="Times New Roman"/>
            </a:endParaRPr>
          </a:p>
          <a:p>
            <a:endParaRPr lang="en-US" altLang="ja-JP" sz="1200" b="1" dirty="0" smtClean="0">
              <a:solidFill>
                <a:prstClr val="black"/>
              </a:solidFill>
              <a:cs typeface="Times New Roman"/>
            </a:endParaRPr>
          </a:p>
          <a:p>
            <a:endParaRPr lang="en-US" altLang="ja-JP" sz="1200" b="1" dirty="0">
              <a:solidFill>
                <a:prstClr val="black"/>
              </a:solidFill>
              <a:cs typeface="Times New Roman"/>
            </a:endParaRPr>
          </a:p>
          <a:p>
            <a:r>
              <a:rPr lang="en-US" altLang="ja-JP" sz="1200" b="1" dirty="0">
                <a:solidFill>
                  <a:prstClr val="black"/>
                </a:solidFill>
                <a:ea typeface="Times New Roman"/>
                <a:cs typeface="Times New Roman"/>
              </a:rPr>
              <a:t>NOTE 8:	For the corresponding CA configuration, UE may not support </a:t>
            </a:r>
            <a:r>
              <a:rPr lang="en-US" altLang="ja-JP" sz="1200" b="1" dirty="0" err="1">
                <a:solidFill>
                  <a:prstClr val="black"/>
                </a:solidFill>
                <a:ea typeface="Times New Roman"/>
                <a:cs typeface="Times New Roman"/>
              </a:rPr>
              <a:t>Pcell</a:t>
            </a:r>
            <a:r>
              <a:rPr lang="en-US" altLang="ja-JP" sz="1200" b="1" dirty="0">
                <a:solidFill>
                  <a:prstClr val="black"/>
                </a:solidFill>
                <a:ea typeface="Times New Roman"/>
                <a:cs typeface="Times New Roman"/>
              </a:rPr>
              <a:t> transmissions in </a:t>
            </a:r>
            <a:r>
              <a:rPr lang="en-US" altLang="ja-JP" b="1" strike="sngStrik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this</a:t>
            </a:r>
            <a:r>
              <a:rPr lang="en-US" altLang="ja-JP" sz="1200" b="1" dirty="0">
                <a:solidFill>
                  <a:prstClr val="black"/>
                </a:solidFill>
                <a:ea typeface="Times New Roman"/>
                <a:cs typeface="Times New Roman"/>
              </a:rPr>
              <a:t> E-UTRA </a:t>
            </a:r>
            <a:r>
              <a:rPr lang="en-US" altLang="ja-JP" sz="1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band </a:t>
            </a:r>
            <a:r>
              <a:rPr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41</a:t>
            </a:r>
            <a:r>
              <a:rPr lang="en-US" altLang="ja-JP" sz="1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.</a:t>
            </a:r>
            <a:endParaRPr lang="ja-JP" altLang="en-US" sz="2400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179551" y="3363361"/>
            <a:ext cx="709381" cy="2491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>
                <a:solidFill>
                  <a:schemeClr val="bg1"/>
                </a:solidFill>
              </a:rPr>
              <a:t>before</a:t>
            </a:r>
            <a:endParaRPr kumimoji="1"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79551" y="4506361"/>
            <a:ext cx="709381" cy="24918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>
                <a:solidFill>
                  <a:schemeClr val="bg1"/>
                </a:solidFill>
              </a:rPr>
              <a:t>after</a:t>
            </a:r>
            <a:endParaRPr kumimoji="1" lang="ja-JP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二等辺三角形 8"/>
          <p:cNvSpPr/>
          <p:nvPr/>
        </p:nvSpPr>
        <p:spPr>
          <a:xfrm rot="10800000">
            <a:off x="2489834" y="3849380"/>
            <a:ext cx="4840605" cy="401517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2022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Others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40280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In current version of this specification, NOTE8 in</a:t>
            </a:r>
            <a:r>
              <a:rPr kumimoji="1" lang="en-US" altLang="ja-JP" b="1" dirty="0"/>
              <a:t> Table </a:t>
            </a:r>
            <a:r>
              <a:rPr kumimoji="1" lang="en-US" altLang="ja-JP" b="1" dirty="0" smtClean="0"/>
              <a:t>5.6A.1-2 applies below CA combinations.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CA_1A-41A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CA_1A-41C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CA_25A-41A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CA_25A-41C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dirty="0" smtClean="0"/>
              <a:t>CA_25A-41D</a:t>
            </a:r>
          </a:p>
          <a:p>
            <a:pPr lvl="1">
              <a:buFont typeface="Wingdings" panose="05000000000000000000" pitchFamily="2" charset="2"/>
              <a:buChar char="Ø"/>
            </a:pP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43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5529</TotalTime>
  <Words>410</Words>
  <Application>Microsoft Office PowerPoint</Application>
  <PresentationFormat>画面に合わせる (16:9)</PresentationFormat>
  <Paragraphs>133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Theme</vt:lpstr>
      <vt:lpstr>PowerPoint プレゼンテーション</vt:lpstr>
      <vt:lpstr>Background</vt:lpstr>
      <vt:lpstr>Problematic point</vt:lpstr>
      <vt:lpstr>2 types of interpretation</vt:lpstr>
      <vt:lpstr>Consideration</vt:lpstr>
      <vt:lpstr>Proposal</vt:lpstr>
      <vt:lpstr>Conclusion</vt:lpstr>
      <vt:lpstr>Others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78</cp:revision>
  <cp:lastPrinted>2015-11-02T18:42:05Z</cp:lastPrinted>
  <dcterms:created xsi:type="dcterms:W3CDTF">2015-10-30T15:37:37Z</dcterms:created>
  <dcterms:modified xsi:type="dcterms:W3CDTF">2017-08-11T02:21:47Z</dcterms:modified>
</cp:coreProperties>
</file>