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0" r:id="rId4"/>
    <p:sldId id="263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 varScale="1">
        <p:scale>
          <a:sx n="90" d="100"/>
          <a:sy n="90" d="100"/>
        </p:scale>
        <p:origin x="3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68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760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768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817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37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712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108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1153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39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67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46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EF9E6-9199-44DB-9F69-A1BE74C75C27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63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Way Forward on mmW power class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Qualcomm, </a:t>
            </a:r>
            <a:r>
              <a:rPr lang="fi-FI" dirty="0">
                <a:solidFill>
                  <a:srgbClr val="FF0000"/>
                </a:solidFill>
              </a:rPr>
              <a:t>Ericsson, Sony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326" y="301965"/>
            <a:ext cx="115307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WG4#83									R4-170xxxx </a:t>
            </a:r>
          </a:p>
          <a:p>
            <a:r>
              <a:rPr lang="de-DE" b="1" dirty="0"/>
              <a:t>Hangzhou, CHINA, 15 - 19 May, 2017</a:t>
            </a:r>
          </a:p>
          <a:p>
            <a:r>
              <a:rPr lang="de-DE" b="1" dirty="0"/>
              <a:t>Agenda: 10.4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7976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mmW</a:t>
            </a:r>
            <a:r>
              <a:rPr lang="en-US" dirty="0"/>
              <a:t> UE power class definition has been discussed in many meetings</a:t>
            </a:r>
          </a:p>
          <a:p>
            <a:r>
              <a:rPr lang="en-US" dirty="0"/>
              <a:t>In RAN4#82Bis, WF [1] was agreed with the text:</a:t>
            </a:r>
          </a:p>
          <a:p>
            <a:pPr lvl="1"/>
            <a:r>
              <a:rPr kumimoji="1" lang="fi-FI" i="1" dirty="0"/>
              <a:t>UE must be able to produce certain EIRP</a:t>
            </a:r>
          </a:p>
          <a:p>
            <a:pPr lvl="1"/>
            <a:r>
              <a:rPr lang="fi-FI" i="1" dirty="0"/>
              <a:t>Powerclass definition includes upper limit for TRP which need to be met regardless of beamforming settings</a:t>
            </a:r>
          </a:p>
          <a:p>
            <a:pPr lvl="1"/>
            <a:r>
              <a:rPr kumimoji="1" lang="fi-FI" dirty="0">
                <a:solidFill>
                  <a:srgbClr val="FF0000"/>
                </a:solidFill>
              </a:rPr>
              <a:t>Further </a:t>
            </a:r>
            <a:r>
              <a:rPr lang="fi-FI" dirty="0">
                <a:solidFill>
                  <a:srgbClr val="FF0000"/>
                </a:solidFill>
              </a:rPr>
              <a:t>d</a:t>
            </a:r>
            <a:r>
              <a:rPr kumimoji="1" lang="fi-FI" dirty="0">
                <a:solidFill>
                  <a:srgbClr val="FF0000"/>
                </a:solidFill>
              </a:rPr>
              <a:t>etails for power class definition are FFS</a:t>
            </a:r>
            <a:endParaRPr lang="fi-FI" i="1" dirty="0">
              <a:solidFill>
                <a:srgbClr val="FF0000"/>
              </a:solidFill>
            </a:endParaRPr>
          </a:p>
          <a:p>
            <a:r>
              <a:rPr lang="fi-FI" dirty="0">
                <a:solidFill>
                  <a:schemeClr val="accent1"/>
                </a:solidFill>
              </a:rPr>
              <a:t>In RAN4#82, it was agreed that</a:t>
            </a:r>
          </a:p>
          <a:p>
            <a:pPr lvl="1" hangingPunct="0"/>
            <a:r>
              <a:rPr lang="en-GB" dirty="0">
                <a:solidFill>
                  <a:schemeClr val="accent1"/>
                </a:solidFill>
                <a:highlight>
                  <a:srgbClr val="00FF00"/>
                </a:highlight>
              </a:rPr>
              <a:t>Agreement: </a:t>
            </a:r>
            <a:endParaRPr lang="en-US" dirty="0">
              <a:solidFill>
                <a:schemeClr val="accent1"/>
              </a:solidFill>
              <a:highlight>
                <a:srgbClr val="00FF00"/>
              </a:highlight>
            </a:endParaRPr>
          </a:p>
          <a:p>
            <a:pPr lvl="1" hangingPunct="0"/>
            <a:r>
              <a:rPr lang="en-GB" dirty="0">
                <a:solidFill>
                  <a:schemeClr val="accent1"/>
                </a:solidFill>
              </a:rPr>
              <a:t> </a:t>
            </a:r>
            <a:r>
              <a:rPr lang="en-US" b="1" dirty="0">
                <a:solidFill>
                  <a:schemeClr val="accent1"/>
                </a:solidFill>
              </a:rPr>
              <a:t>Proposal: For CDF method, RAN4 method for describing spherical coverage of RF parameters is CDF where each point represent equal surface area in sphere surrounding the UE. </a:t>
            </a:r>
            <a:endParaRPr lang="en-US" dirty="0">
              <a:solidFill>
                <a:schemeClr val="accent1"/>
              </a:solidFill>
            </a:endParaRPr>
          </a:p>
          <a:p>
            <a:pPr lvl="2"/>
            <a:r>
              <a:rPr lang="en-US" b="1" dirty="0">
                <a:solidFill>
                  <a:schemeClr val="accent1"/>
                </a:solidFill>
              </a:rPr>
              <a:t>Companies are encouraged to study the advantage of this CDF method.</a:t>
            </a:r>
            <a:endParaRPr lang="en-US" dirty="0">
              <a:solidFill>
                <a:schemeClr val="accent1"/>
              </a:solidFill>
            </a:endParaRPr>
          </a:p>
          <a:p>
            <a:pPr lvl="2"/>
            <a:r>
              <a:rPr lang="en-US" b="1" dirty="0">
                <a:solidFill>
                  <a:schemeClr val="accent1"/>
                </a:solidFill>
              </a:rPr>
              <a:t>The other method(s) are not precluded.</a:t>
            </a:r>
            <a:endParaRPr lang="en-US" dirty="0">
              <a:solidFill>
                <a:schemeClr val="accent1"/>
              </a:solidFill>
            </a:endParaRPr>
          </a:p>
          <a:p>
            <a:endParaRPr lang="fi-FI" dirty="0"/>
          </a:p>
          <a:p>
            <a:endParaRPr lang="fi-FI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46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this meeting, several papers discussed and proposed how to apply the agreement to power class definition</a:t>
            </a:r>
          </a:p>
          <a:p>
            <a:r>
              <a:rPr lang="en-US" dirty="0"/>
              <a:t>For minimum EIRP</a:t>
            </a:r>
          </a:p>
          <a:p>
            <a:pPr lvl="1"/>
            <a:r>
              <a:rPr lang="en-US" dirty="0"/>
              <a:t>Peak / boresight EIRP was proposed in [3], [6]</a:t>
            </a:r>
          </a:p>
          <a:p>
            <a:pPr lvl="1"/>
            <a:r>
              <a:rPr lang="en-US" dirty="0"/>
              <a:t>Min EIRP requirement for 50 % CDF  (50 % of the beams) was proposed in  [4] and [5] and was outline as one possibility in [3]</a:t>
            </a:r>
          </a:p>
          <a:p>
            <a:pPr lvl="1"/>
            <a:r>
              <a:rPr lang="en-US" dirty="0"/>
              <a:t>Min EIRP of 20, 50, 80 % tile was proposed in [10]</a:t>
            </a:r>
          </a:p>
          <a:p>
            <a:r>
              <a:rPr lang="en-US" dirty="0"/>
              <a:t>For maximum EIRP</a:t>
            </a:r>
          </a:p>
          <a:p>
            <a:pPr lvl="1"/>
            <a:r>
              <a:rPr lang="en-US" dirty="0"/>
              <a:t>Max 43 dBm EIRP was proposed in [8]</a:t>
            </a:r>
          </a:p>
          <a:p>
            <a:pPr lvl="1"/>
            <a:r>
              <a:rPr lang="en-US" dirty="0"/>
              <a:t>30 dBm in [9]</a:t>
            </a:r>
          </a:p>
          <a:p>
            <a:r>
              <a:rPr lang="en-US" dirty="0"/>
              <a:t>For TRP</a:t>
            </a:r>
          </a:p>
          <a:p>
            <a:pPr lvl="1"/>
            <a:r>
              <a:rPr lang="en-US" dirty="0"/>
              <a:t>Max 23 dBm was proposed in [5]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Nominal TRP values for 28 GHz were discussed in [11]</a:t>
            </a:r>
          </a:p>
          <a:p>
            <a:pPr lvl="1"/>
            <a:r>
              <a:rPr lang="en-US" dirty="0"/>
              <a:t>Maximum TRP with value as FFS was proposed in [2], [3], [4], [8] and [9] </a:t>
            </a:r>
          </a:p>
        </p:txBody>
      </p:sp>
    </p:spTree>
    <p:extLst>
      <p:ext uri="{BB962C8B-B14F-4D97-AF65-F5344CB8AC3E}">
        <p14:creationId xmlns:p14="http://schemas.microsoft.com/office/powerpoint/2010/main" val="3214181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4884"/>
            <a:ext cx="10515600" cy="458207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Issues discussed in this meeting for applicability of power class definition in relation to</a:t>
            </a:r>
          </a:p>
          <a:p>
            <a:pPr lvl="1"/>
            <a:r>
              <a:rPr lang="en-US" dirty="0"/>
              <a:t>Definition of Unwanted emissions (ACLR, SEM, Spurious Emissions)</a:t>
            </a:r>
          </a:p>
          <a:p>
            <a:pPr lvl="1"/>
            <a:r>
              <a:rPr lang="en-US" dirty="0"/>
              <a:t>Reference power in Power control related aspects </a:t>
            </a:r>
            <a:r>
              <a:rPr lang="en-US" dirty="0">
                <a:solidFill>
                  <a:srgbClr val="FF0000"/>
                </a:solidFill>
              </a:rPr>
              <a:t>(TS 38.213)</a:t>
            </a:r>
          </a:p>
          <a:p>
            <a:pPr lvl="1"/>
            <a:r>
              <a:rPr lang="en-US" dirty="0"/>
              <a:t>Constraints on UE Antenna design</a:t>
            </a:r>
          </a:p>
          <a:p>
            <a:pPr lvl="1"/>
            <a:r>
              <a:rPr lang="en-US" dirty="0"/>
              <a:t>Co-channel interference </a:t>
            </a:r>
          </a:p>
          <a:p>
            <a:pPr lvl="1"/>
            <a:r>
              <a:rPr lang="en-US" dirty="0"/>
              <a:t>UL Link budget</a:t>
            </a:r>
          </a:p>
          <a:p>
            <a:pPr lvl="1"/>
            <a:r>
              <a:rPr lang="en-US" dirty="0"/>
              <a:t>Multibeam UEs</a:t>
            </a:r>
          </a:p>
          <a:p>
            <a:pPr lvl="1"/>
            <a:r>
              <a:rPr lang="en-US" dirty="0"/>
              <a:t>Co-existence study assumptions (23 dBm conducted power, 20 dBm per polarization, with 4 antenna elements and 5 </a:t>
            </a:r>
            <a:r>
              <a:rPr lang="en-US" dirty="0" err="1"/>
              <a:t>dBi</a:t>
            </a:r>
            <a:r>
              <a:rPr lang="en-US" dirty="0"/>
              <a:t> element gain) </a:t>
            </a:r>
          </a:p>
          <a:p>
            <a:pPr lvl="1"/>
            <a:r>
              <a:rPr lang="en-US" dirty="0"/>
              <a:t>UE spherical coverage requirements</a:t>
            </a:r>
          </a:p>
          <a:p>
            <a:pPr lvl="1"/>
            <a:r>
              <a:rPr lang="en-US" dirty="0"/>
              <a:t>MPR and A-MPR definitions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514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 dirty="0" err="1"/>
              <a:t>mmW</a:t>
            </a:r>
            <a:r>
              <a:rPr lang="en-US" dirty="0"/>
              <a:t> UE power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8558"/>
            <a:ext cx="10515600" cy="468840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Both TRP and EIRP are considered for power class definition</a:t>
            </a:r>
          </a:p>
          <a:p>
            <a:pPr lvl="1"/>
            <a:r>
              <a:rPr lang="en-US" dirty="0"/>
              <a:t>EIRP can be peak, boresight or %-tile </a:t>
            </a:r>
            <a:r>
              <a:rPr lang="en-US" dirty="0">
                <a:solidFill>
                  <a:schemeClr val="accent1"/>
                </a:solidFill>
              </a:rPr>
              <a:t>or</a:t>
            </a:r>
            <a:r>
              <a:rPr lang="en-US" dirty="0"/>
              <a:t> minimum value</a:t>
            </a:r>
          </a:p>
          <a:p>
            <a:pPr lvl="1"/>
            <a:r>
              <a:rPr lang="en-US" dirty="0"/>
              <a:t>TRP can be max or min and max </a:t>
            </a:r>
          </a:p>
          <a:p>
            <a:r>
              <a:rPr lang="en-US" dirty="0"/>
              <a:t>Max allowed EIRP for all UEs is 43 dBm for regulatory reasons</a:t>
            </a:r>
          </a:p>
          <a:p>
            <a:r>
              <a:rPr lang="en-US" dirty="0"/>
              <a:t>Companies are encouraged to provide input</a:t>
            </a:r>
          </a:p>
          <a:p>
            <a:pPr lvl="1"/>
            <a:r>
              <a:rPr lang="en-US" dirty="0"/>
              <a:t>For discussed issues mentioned in previous slides and their relevance for power class definition</a:t>
            </a:r>
          </a:p>
          <a:p>
            <a:pPr lvl="1"/>
            <a:r>
              <a:rPr lang="en-US" dirty="0"/>
              <a:t>Feasible UE output power values, both TRP and EIRP considering different implementations</a:t>
            </a:r>
          </a:p>
          <a:p>
            <a:pPr lvl="1"/>
            <a:r>
              <a:rPr lang="en-US" dirty="0"/>
              <a:t>Understanding of co-existence study outcome and impact to power class definition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Feasible definition and values for spherical coverage</a:t>
            </a:r>
          </a:p>
          <a:p>
            <a:r>
              <a:rPr lang="en-US" dirty="0"/>
              <a:t>Definition and values for power class and other in channel output power requirements will be decided in RAN4-NR#2 in Qingdao based on input</a:t>
            </a:r>
          </a:p>
        </p:txBody>
      </p:sp>
    </p:spTree>
    <p:extLst>
      <p:ext uri="{BB962C8B-B14F-4D97-AF65-F5344CB8AC3E}">
        <p14:creationId xmlns:p14="http://schemas.microsoft.com/office/powerpoint/2010/main" val="180786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[1] R4-1704362, “WF on </a:t>
            </a:r>
            <a:r>
              <a:rPr lang="en-US" dirty="0" err="1"/>
              <a:t>mmWave</a:t>
            </a:r>
            <a:r>
              <a:rPr lang="en-US" dirty="0"/>
              <a:t> </a:t>
            </a:r>
            <a:r>
              <a:rPr lang="en-US" dirty="0" err="1"/>
              <a:t>powe</a:t>
            </a:r>
            <a:r>
              <a:rPr lang="en-US" dirty="0"/>
              <a:t> class” Qualcomm, Ericsson, Sony, Skyworks</a:t>
            </a:r>
          </a:p>
          <a:p>
            <a:r>
              <a:rPr lang="en-US" dirty="0"/>
              <a:t>[2] R4-1704531, “NR – UE Power Class definition for </a:t>
            </a:r>
            <a:r>
              <a:rPr lang="en-US" dirty="0" err="1"/>
              <a:t>cmW</a:t>
            </a:r>
            <a:r>
              <a:rPr lang="en-US" dirty="0"/>
              <a:t> and </a:t>
            </a:r>
            <a:r>
              <a:rPr lang="en-US" dirty="0" err="1"/>
              <a:t>mmW</a:t>
            </a:r>
            <a:r>
              <a:rPr lang="en-US" dirty="0"/>
              <a:t> ranges”,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  <a:p>
            <a:r>
              <a:rPr lang="en-US" dirty="0"/>
              <a:t>[3] R4-1705201, “Output power Requirement for </a:t>
            </a:r>
            <a:r>
              <a:rPr lang="en-US" dirty="0" err="1"/>
              <a:t>mmW</a:t>
            </a:r>
            <a:r>
              <a:rPr lang="en-US" dirty="0"/>
              <a:t>”, Qualcomm</a:t>
            </a:r>
          </a:p>
          <a:p>
            <a:r>
              <a:rPr lang="en-US" dirty="0"/>
              <a:t>[4] R4-1705222, “Further discussion on </a:t>
            </a:r>
            <a:r>
              <a:rPr lang="en-US" dirty="0" err="1"/>
              <a:t>mmWave</a:t>
            </a:r>
            <a:r>
              <a:rPr lang="en-US" dirty="0"/>
              <a:t> power class definition”, Huawei, </a:t>
            </a:r>
            <a:r>
              <a:rPr lang="en-US" dirty="0" err="1"/>
              <a:t>HiSilicon</a:t>
            </a:r>
            <a:endParaRPr lang="en-US" dirty="0"/>
          </a:p>
          <a:p>
            <a:r>
              <a:rPr lang="en-US" dirty="0"/>
              <a:t>[5] R4-1705226, “</a:t>
            </a:r>
            <a:r>
              <a:rPr lang="en-US" dirty="0" err="1"/>
              <a:t>mmWave</a:t>
            </a:r>
            <a:r>
              <a:rPr lang="en-US" dirty="0"/>
              <a:t> UE power class definition”, Sumitomo Elec. Industries, Ltd</a:t>
            </a:r>
          </a:p>
          <a:p>
            <a:r>
              <a:rPr lang="en-US" dirty="0"/>
              <a:t>[6] R4-1705677, “</a:t>
            </a:r>
            <a:r>
              <a:rPr lang="en-US" dirty="0" err="1"/>
              <a:t>mmW</a:t>
            </a:r>
            <a:r>
              <a:rPr lang="en-US" dirty="0"/>
              <a:t> UE power class”, </a:t>
            </a:r>
            <a:r>
              <a:rPr lang="en-US" dirty="0" err="1"/>
              <a:t>MediaTek</a:t>
            </a:r>
            <a:r>
              <a:rPr lang="en-US" dirty="0"/>
              <a:t> Inc.</a:t>
            </a:r>
          </a:p>
          <a:p>
            <a:r>
              <a:rPr lang="en-US" dirty="0"/>
              <a:t>[7] R4-1704686, “On consideration of </a:t>
            </a:r>
            <a:r>
              <a:rPr lang="en-US" dirty="0" err="1"/>
              <a:t>mmWave</a:t>
            </a:r>
            <a:r>
              <a:rPr lang="en-US" dirty="0"/>
              <a:t> UE power class”, Intel Corporation</a:t>
            </a:r>
          </a:p>
          <a:p>
            <a:r>
              <a:rPr lang="en-US" dirty="0"/>
              <a:t>[8] R4-1705106, “Definition of UE power class”, Ericsson,  Sony</a:t>
            </a:r>
          </a:p>
          <a:p>
            <a:r>
              <a:rPr lang="en-US" dirty="0"/>
              <a:t>[9] R4-1704934, “Transmitter RF requirements for NR UE”, LG Electronics Inc.</a:t>
            </a:r>
          </a:p>
          <a:p>
            <a:r>
              <a:rPr lang="en-US" dirty="0"/>
              <a:t>[10] R4-1705223, “Further discussion on </a:t>
            </a:r>
            <a:r>
              <a:rPr lang="en-US" dirty="0" err="1"/>
              <a:t>mmWave</a:t>
            </a:r>
            <a:r>
              <a:rPr lang="en-US" dirty="0"/>
              <a:t> EIRP/EIS requirement following CDF approach”, Huawei, </a:t>
            </a:r>
            <a:r>
              <a:rPr lang="en-US" dirty="0" err="1"/>
              <a:t>HiSilicon</a:t>
            </a:r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[11] R4-1705107, “UE power classes for 28 GHz”, Ericsson, Sony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9098" y="19989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951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675</Words>
  <Application>Microsoft Office PowerPoint</Application>
  <PresentationFormat>Widescreen</PresentationFormat>
  <Paragraphs>64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Way Forward on mmW power class</vt:lpstr>
      <vt:lpstr>Background</vt:lpstr>
      <vt:lpstr>Background</vt:lpstr>
      <vt:lpstr>Background</vt:lpstr>
      <vt:lpstr>Way Forward on mmW UE power class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Ericsson</cp:lastModifiedBy>
  <cp:revision>47</cp:revision>
  <dcterms:created xsi:type="dcterms:W3CDTF">2017-04-28T18:00:30Z</dcterms:created>
  <dcterms:modified xsi:type="dcterms:W3CDTF">2017-05-19T08:40:55Z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