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71" r:id="rId3"/>
    <p:sldId id="272" r:id="rId4"/>
    <p:sldId id="269" r:id="rId5"/>
    <p:sldId id="273" r:id="rId6"/>
    <p:sldId id="270"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2742" autoAdjust="0"/>
  </p:normalViewPr>
  <p:slideViewPr>
    <p:cSldViewPr>
      <p:cViewPr varScale="1">
        <p:scale>
          <a:sx n="89" d="100"/>
          <a:sy n="89" d="100"/>
        </p:scale>
        <p:origin x="68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2017/5/19</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on Channel Bandwidth</a:t>
            </a:r>
            <a:endParaRPr kumimoji="1" lang="ja-JP" altLang="en-US" dirty="0"/>
          </a:p>
        </p:txBody>
      </p:sp>
      <p:sp>
        <p:nvSpPr>
          <p:cNvPr id="3" name="サブタイトル 2"/>
          <p:cNvSpPr>
            <a:spLocks noGrp="1"/>
          </p:cNvSpPr>
          <p:nvPr>
            <p:ph type="subTitle" idx="1"/>
          </p:nvPr>
        </p:nvSpPr>
        <p:spPr/>
        <p:txBody>
          <a:bodyPr/>
          <a:lstStyle/>
          <a:p>
            <a:r>
              <a:rPr lang="en-US" altLang="ja-JP" dirty="0"/>
              <a:t>Qualcomm Incorporated</a:t>
            </a:r>
            <a:endParaRPr kumimoji="1" lang="ja-JP" altLang="en-US" dirty="0"/>
          </a:p>
        </p:txBody>
      </p:sp>
      <p:sp>
        <p:nvSpPr>
          <p:cNvPr id="4" name="テキスト ボックス 3"/>
          <p:cNvSpPr txBox="1"/>
          <p:nvPr/>
        </p:nvSpPr>
        <p:spPr>
          <a:xfrm>
            <a:off x="107504" y="188639"/>
            <a:ext cx="3766416" cy="646331"/>
          </a:xfrm>
          <a:prstGeom prst="rect">
            <a:avLst/>
          </a:prstGeom>
          <a:noFill/>
        </p:spPr>
        <p:txBody>
          <a:bodyPr wrap="none" rtlCol="0">
            <a:spAutoFit/>
          </a:bodyPr>
          <a:lstStyle/>
          <a:p>
            <a:r>
              <a:rPr lang="en-US" b="1" dirty="0"/>
              <a:t>3GPP TSG-RAN WG4 RAN4 #83</a:t>
            </a:r>
          </a:p>
          <a:p>
            <a:r>
              <a:rPr lang="en-GB" b="1" dirty="0"/>
              <a:t>Hangzhou, China, May 25</a:t>
            </a:r>
            <a:r>
              <a:rPr lang="en-GB" b="1" baseline="30000" dirty="0"/>
              <a:t>th</a:t>
            </a:r>
            <a:r>
              <a:rPr lang="en-GB" b="1" dirty="0"/>
              <a:t>-19</a:t>
            </a:r>
            <a:r>
              <a:rPr lang="en-GB" b="1" baseline="30000" dirty="0"/>
              <a:t>th</a:t>
            </a:r>
            <a:r>
              <a:rPr lang="en-GB" b="1" dirty="0"/>
              <a:t>, 2017</a:t>
            </a:r>
            <a:endParaRPr lang="en-US" b="1" i="1" dirty="0"/>
          </a:p>
        </p:txBody>
      </p:sp>
      <p:sp>
        <p:nvSpPr>
          <p:cNvPr id="5" name="正方形/長方形 4"/>
          <p:cNvSpPr/>
          <p:nvPr/>
        </p:nvSpPr>
        <p:spPr>
          <a:xfrm>
            <a:off x="5897116" y="116632"/>
            <a:ext cx="3067372" cy="923330"/>
          </a:xfrm>
          <a:prstGeom prst="rect">
            <a:avLst/>
          </a:prstGeom>
        </p:spPr>
        <p:txBody>
          <a:bodyPr wrap="square">
            <a:spAutoFit/>
          </a:bodyPr>
          <a:lstStyle/>
          <a:p>
            <a:pPr algn="r"/>
            <a:r>
              <a:rPr lang="en-US" altLang="ja-JP" b="1" dirty="0"/>
              <a:t>R4-1706321</a:t>
            </a:r>
          </a:p>
          <a:p>
            <a:r>
              <a:rPr lang="en-US" altLang="ja-JP" b="1" dirty="0"/>
              <a:t>Agenda : 10.3.1 </a:t>
            </a:r>
          </a:p>
          <a:p>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40109"/>
            <a:ext cx="8604956" cy="824789"/>
          </a:xfrm>
        </p:spPr>
        <p:txBody>
          <a:bodyPr>
            <a:noAutofit/>
          </a:bodyPr>
          <a:lstStyle/>
          <a:p>
            <a:r>
              <a:rPr lang="en-US" sz="2800" dirty="0"/>
              <a:t>Background for Support of New Channel Bandwidths</a:t>
            </a:r>
          </a:p>
        </p:txBody>
      </p:sp>
      <p:sp>
        <p:nvSpPr>
          <p:cNvPr id="3" name="Content Placeholder 2"/>
          <p:cNvSpPr>
            <a:spLocks noGrp="1"/>
          </p:cNvSpPr>
          <p:nvPr>
            <p:ph idx="1"/>
          </p:nvPr>
        </p:nvSpPr>
        <p:spPr>
          <a:xfrm>
            <a:off x="143508" y="878356"/>
            <a:ext cx="8856984" cy="3796094"/>
          </a:xfrm>
        </p:spPr>
        <p:txBody>
          <a:bodyPr>
            <a:normAutofit/>
          </a:bodyPr>
          <a:lstStyle/>
          <a:p>
            <a:r>
              <a:rPr lang="en-US" sz="2000" dirty="0"/>
              <a:t>Addition of new maximum channel bandwidths in a backwards compatible way should be allowed in a future release</a:t>
            </a:r>
          </a:p>
          <a:p>
            <a:pPr lvl="1"/>
            <a:r>
              <a:rPr lang="en-US" sz="1600" dirty="0"/>
              <a:t>Legacy UEs should still be able to operate in a channel with the newly introduced bandwidth</a:t>
            </a:r>
          </a:p>
          <a:p>
            <a:pPr lvl="1"/>
            <a:r>
              <a:rPr lang="en-US" sz="1600" dirty="0"/>
              <a:t>The </a:t>
            </a:r>
            <a:r>
              <a:rPr lang="en-US" sz="1600" dirty="0" err="1"/>
              <a:t>gNB</a:t>
            </a:r>
            <a:r>
              <a:rPr lang="en-US" sz="1600" dirty="0"/>
              <a:t> may configure a new CHBW that is not supported by legacy UEs but these UEs can still operate in this channel </a:t>
            </a:r>
          </a:p>
          <a:p>
            <a:pPr lvl="1"/>
            <a:r>
              <a:rPr lang="en-US" sz="1600" dirty="0"/>
              <a:t>Handling of the </a:t>
            </a:r>
            <a:r>
              <a:rPr lang="en-US" sz="1600" dirty="0" err="1"/>
              <a:t>gNB</a:t>
            </a:r>
            <a:r>
              <a:rPr lang="en-US" sz="1600" dirty="0"/>
              <a:t> configured CHBW with CA by the UE that does not support this CHBW needs to be supported in the specifications for forward compatibility</a:t>
            </a:r>
          </a:p>
          <a:p>
            <a:pPr lvl="2"/>
            <a:r>
              <a:rPr lang="en-US" sz="1400" dirty="0"/>
              <a:t>RAN1 already agreed this [R1-1706615]</a:t>
            </a:r>
          </a:p>
          <a:p>
            <a:pPr lvl="1"/>
            <a:r>
              <a:rPr lang="en-US" sz="1600" dirty="0" err="1"/>
              <a:t>gNBs</a:t>
            </a:r>
            <a:r>
              <a:rPr lang="en-US" sz="1600" dirty="0"/>
              <a:t> will have to handle UEs that support the largest </a:t>
            </a:r>
            <a:r>
              <a:rPr lang="en-US" sz="1600" dirty="0" err="1"/>
              <a:t>gNB</a:t>
            </a:r>
            <a:r>
              <a:rPr lang="en-US" sz="1600" dirty="0"/>
              <a:t> configurable CHBW with CA such that legacy UEs can operate their entire aggregated bandwidth despite having limited CHBW</a:t>
            </a:r>
          </a:p>
          <a:p>
            <a:pPr lvl="1"/>
            <a:r>
              <a:rPr lang="en-US" sz="1600" dirty="0"/>
              <a:t>All CHBW to be supported by UE shall be defined in the spec</a:t>
            </a:r>
          </a:p>
          <a:p>
            <a:pPr lvl="2"/>
            <a:r>
              <a:rPr lang="en-US" sz="1400" dirty="0"/>
              <a:t>Support of which CHBW is mandatory is FFS </a:t>
            </a:r>
            <a:endParaRPr lang="en-US" sz="1800" dirty="0"/>
          </a:p>
          <a:p>
            <a:pPr lvl="1"/>
            <a:endParaRPr lang="en-US" sz="1100" dirty="0"/>
          </a:p>
        </p:txBody>
      </p:sp>
      <p:sp>
        <p:nvSpPr>
          <p:cNvPr id="4" name="Rectangle 3"/>
          <p:cNvSpPr/>
          <p:nvPr/>
        </p:nvSpPr>
        <p:spPr>
          <a:xfrm>
            <a:off x="1047956" y="4771763"/>
            <a:ext cx="1584176" cy="2880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MaxCHBW</a:t>
            </a:r>
            <a:r>
              <a:rPr lang="en-US" sz="1200" dirty="0"/>
              <a:t> 400MHz</a:t>
            </a:r>
          </a:p>
        </p:txBody>
      </p:sp>
      <p:sp>
        <p:nvSpPr>
          <p:cNvPr id="5" name="Rectangle 4"/>
          <p:cNvSpPr/>
          <p:nvPr/>
        </p:nvSpPr>
        <p:spPr>
          <a:xfrm>
            <a:off x="2632892" y="4771763"/>
            <a:ext cx="839020" cy="2880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CHBW 200MHz</a:t>
            </a:r>
          </a:p>
        </p:txBody>
      </p:sp>
      <p:sp>
        <p:nvSpPr>
          <p:cNvPr id="7" name="Rectangle 6"/>
          <p:cNvSpPr/>
          <p:nvPr/>
        </p:nvSpPr>
        <p:spPr>
          <a:xfrm>
            <a:off x="1066603" y="5526719"/>
            <a:ext cx="1584176"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MaxCHBW400MHz</a:t>
            </a:r>
          </a:p>
        </p:txBody>
      </p:sp>
      <p:sp>
        <p:nvSpPr>
          <p:cNvPr id="8" name="Rectangle 7"/>
          <p:cNvSpPr/>
          <p:nvPr/>
        </p:nvSpPr>
        <p:spPr>
          <a:xfrm>
            <a:off x="2650779" y="5526719"/>
            <a:ext cx="799179"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CHBW</a:t>
            </a:r>
          </a:p>
          <a:p>
            <a:pPr algn="ctr"/>
            <a:r>
              <a:rPr lang="en-US" sz="1100" dirty="0"/>
              <a:t>200MHz</a:t>
            </a:r>
          </a:p>
        </p:txBody>
      </p:sp>
      <p:sp>
        <p:nvSpPr>
          <p:cNvPr id="20" name="Rectangle 19"/>
          <p:cNvSpPr/>
          <p:nvPr/>
        </p:nvSpPr>
        <p:spPr>
          <a:xfrm>
            <a:off x="5767093" y="6281883"/>
            <a:ext cx="2400200"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MaxCHBW</a:t>
            </a:r>
            <a:r>
              <a:rPr lang="en-US" sz="1400" dirty="0"/>
              <a:t> 600MHz</a:t>
            </a:r>
          </a:p>
        </p:txBody>
      </p:sp>
      <p:sp>
        <p:nvSpPr>
          <p:cNvPr id="23" name="Rectangle 22"/>
          <p:cNvSpPr/>
          <p:nvPr/>
        </p:nvSpPr>
        <p:spPr>
          <a:xfrm>
            <a:off x="5792590" y="4759665"/>
            <a:ext cx="2331316" cy="29213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MaxCHBW</a:t>
            </a:r>
            <a:r>
              <a:rPr lang="en-US" sz="1200" dirty="0"/>
              <a:t> 600MHz</a:t>
            </a:r>
          </a:p>
        </p:txBody>
      </p:sp>
      <p:sp>
        <p:nvSpPr>
          <p:cNvPr id="24" name="TextBox 23"/>
          <p:cNvSpPr txBox="1"/>
          <p:nvPr/>
        </p:nvSpPr>
        <p:spPr>
          <a:xfrm>
            <a:off x="2341958" y="4472391"/>
            <a:ext cx="648511" cy="307777"/>
          </a:xfrm>
          <a:prstGeom prst="rect">
            <a:avLst/>
          </a:prstGeom>
          <a:noFill/>
        </p:spPr>
        <p:txBody>
          <a:bodyPr wrap="none" rtlCol="0">
            <a:spAutoFit/>
          </a:bodyPr>
          <a:lstStyle/>
          <a:p>
            <a:r>
              <a:rPr lang="en-US" sz="1400" b="1" dirty="0"/>
              <a:t>Rel.15</a:t>
            </a:r>
          </a:p>
        </p:txBody>
      </p:sp>
      <p:sp>
        <p:nvSpPr>
          <p:cNvPr id="25" name="TextBox 24"/>
          <p:cNvSpPr txBox="1"/>
          <p:nvPr/>
        </p:nvSpPr>
        <p:spPr>
          <a:xfrm>
            <a:off x="6625130" y="4441643"/>
            <a:ext cx="1286121" cy="307777"/>
          </a:xfrm>
          <a:prstGeom prst="rect">
            <a:avLst/>
          </a:prstGeom>
          <a:noFill/>
        </p:spPr>
        <p:txBody>
          <a:bodyPr wrap="none" rtlCol="0">
            <a:spAutoFit/>
          </a:bodyPr>
          <a:lstStyle/>
          <a:p>
            <a:r>
              <a:rPr lang="en-US" sz="1400" b="1" dirty="0"/>
              <a:t>Future Release</a:t>
            </a:r>
          </a:p>
        </p:txBody>
      </p:sp>
      <p:sp>
        <p:nvSpPr>
          <p:cNvPr id="26" name="Right Arrow 25"/>
          <p:cNvSpPr/>
          <p:nvPr/>
        </p:nvSpPr>
        <p:spPr>
          <a:xfrm>
            <a:off x="4361261" y="5814751"/>
            <a:ext cx="1080120" cy="332097"/>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7" name="TextBox 26"/>
          <p:cNvSpPr txBox="1"/>
          <p:nvPr/>
        </p:nvSpPr>
        <p:spPr>
          <a:xfrm>
            <a:off x="4283968" y="5377747"/>
            <a:ext cx="1139863" cy="461665"/>
          </a:xfrm>
          <a:prstGeom prst="rect">
            <a:avLst/>
          </a:prstGeom>
          <a:noFill/>
        </p:spPr>
        <p:txBody>
          <a:bodyPr wrap="none" rtlCol="0">
            <a:spAutoFit/>
          </a:bodyPr>
          <a:lstStyle/>
          <a:p>
            <a:pPr algn="ctr"/>
            <a:r>
              <a:rPr lang="en-US" sz="1200" dirty="0"/>
              <a:t>Addition of </a:t>
            </a:r>
          </a:p>
          <a:p>
            <a:pPr algn="ctr"/>
            <a:r>
              <a:rPr lang="en-US" sz="1200" dirty="0"/>
              <a:t>600MHz CHBW</a:t>
            </a:r>
          </a:p>
        </p:txBody>
      </p:sp>
      <p:sp>
        <p:nvSpPr>
          <p:cNvPr id="28" name="TextBox 27"/>
          <p:cNvSpPr txBox="1"/>
          <p:nvPr/>
        </p:nvSpPr>
        <p:spPr>
          <a:xfrm>
            <a:off x="80671" y="4781938"/>
            <a:ext cx="482824" cy="307777"/>
          </a:xfrm>
          <a:prstGeom prst="rect">
            <a:avLst/>
          </a:prstGeom>
          <a:noFill/>
        </p:spPr>
        <p:txBody>
          <a:bodyPr wrap="none" rtlCol="0">
            <a:spAutoFit/>
          </a:bodyPr>
          <a:lstStyle/>
          <a:p>
            <a:r>
              <a:rPr lang="en-US" sz="1400" dirty="0" err="1"/>
              <a:t>gNB</a:t>
            </a:r>
            <a:endParaRPr lang="en-US" sz="1400" dirty="0"/>
          </a:p>
        </p:txBody>
      </p:sp>
      <p:sp>
        <p:nvSpPr>
          <p:cNvPr id="29" name="TextBox 28"/>
          <p:cNvSpPr txBox="1"/>
          <p:nvPr/>
        </p:nvSpPr>
        <p:spPr>
          <a:xfrm>
            <a:off x="82751" y="5507968"/>
            <a:ext cx="891654" cy="307777"/>
          </a:xfrm>
          <a:prstGeom prst="rect">
            <a:avLst/>
          </a:prstGeom>
          <a:noFill/>
        </p:spPr>
        <p:txBody>
          <a:bodyPr wrap="none" rtlCol="0">
            <a:spAutoFit/>
          </a:bodyPr>
          <a:lstStyle/>
          <a:p>
            <a:r>
              <a:rPr lang="en-US" sz="1400" dirty="0"/>
              <a:t>Rel-15 UE</a:t>
            </a:r>
          </a:p>
        </p:txBody>
      </p:sp>
      <p:cxnSp>
        <p:nvCxnSpPr>
          <p:cNvPr id="10" name="Straight Arrow Connector 9"/>
          <p:cNvCxnSpPr/>
          <p:nvPr/>
        </p:nvCxnSpPr>
        <p:spPr>
          <a:xfrm>
            <a:off x="1043608" y="5943909"/>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619672" y="5943909"/>
            <a:ext cx="1490215" cy="461665"/>
          </a:xfrm>
          <a:prstGeom prst="rect">
            <a:avLst/>
          </a:prstGeom>
          <a:noFill/>
        </p:spPr>
        <p:txBody>
          <a:bodyPr wrap="square" rtlCol="0">
            <a:spAutoFit/>
          </a:bodyPr>
          <a:lstStyle/>
          <a:p>
            <a:pPr algn="ctr"/>
            <a:r>
              <a:rPr lang="en-US" sz="1200" dirty="0"/>
              <a:t>UE</a:t>
            </a:r>
            <a:r>
              <a:rPr lang="ja-JP" altLang="en-US" sz="1200" dirty="0"/>
              <a:t> </a:t>
            </a:r>
            <a:r>
              <a:rPr lang="en-US" altLang="ja-JP" sz="1200" dirty="0"/>
              <a:t>supported bandwidth in band</a:t>
            </a:r>
            <a:endParaRPr lang="en-US" sz="1200" dirty="0"/>
          </a:p>
        </p:txBody>
      </p:sp>
      <p:cxnSp>
        <p:nvCxnSpPr>
          <p:cNvPr id="31" name="Straight Arrow Connector 30"/>
          <p:cNvCxnSpPr/>
          <p:nvPr/>
        </p:nvCxnSpPr>
        <p:spPr>
          <a:xfrm flipV="1">
            <a:off x="1021655" y="5201329"/>
            <a:ext cx="2428303" cy="551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490423" y="5217529"/>
            <a:ext cx="1490215" cy="276999"/>
          </a:xfrm>
          <a:prstGeom prst="rect">
            <a:avLst/>
          </a:prstGeom>
          <a:noFill/>
        </p:spPr>
        <p:txBody>
          <a:bodyPr wrap="square" rtlCol="0">
            <a:spAutoFit/>
          </a:bodyPr>
          <a:lstStyle/>
          <a:p>
            <a:pPr algn="ctr"/>
            <a:r>
              <a:rPr lang="en-US" sz="1200" dirty="0"/>
              <a:t>RFBW </a:t>
            </a:r>
            <a:r>
              <a:rPr lang="es-ES" sz="1200" dirty="0"/>
              <a:t>= 600MHz</a:t>
            </a:r>
            <a:endParaRPr lang="en-US" sz="1200" dirty="0"/>
          </a:p>
        </p:txBody>
      </p:sp>
      <p:sp>
        <p:nvSpPr>
          <p:cNvPr id="34" name="Rectangle 33"/>
          <p:cNvSpPr/>
          <p:nvPr/>
        </p:nvSpPr>
        <p:spPr>
          <a:xfrm>
            <a:off x="5767092" y="5524928"/>
            <a:ext cx="1584176"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MaxCHBW400MHz</a:t>
            </a:r>
          </a:p>
        </p:txBody>
      </p:sp>
      <p:sp>
        <p:nvSpPr>
          <p:cNvPr id="35" name="Rectangle 34"/>
          <p:cNvSpPr/>
          <p:nvPr/>
        </p:nvSpPr>
        <p:spPr>
          <a:xfrm>
            <a:off x="7351268" y="5524928"/>
            <a:ext cx="799179"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CHBW</a:t>
            </a:r>
          </a:p>
          <a:p>
            <a:pPr algn="ctr"/>
            <a:r>
              <a:rPr lang="en-US" sz="1100" dirty="0"/>
              <a:t>200MHz</a:t>
            </a:r>
          </a:p>
        </p:txBody>
      </p:sp>
      <p:cxnSp>
        <p:nvCxnSpPr>
          <p:cNvPr id="37" name="Straight Arrow Connector 36"/>
          <p:cNvCxnSpPr/>
          <p:nvPr/>
        </p:nvCxnSpPr>
        <p:spPr>
          <a:xfrm>
            <a:off x="5744097" y="5942118"/>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756586" y="5936415"/>
            <a:ext cx="2343806" cy="276999"/>
          </a:xfrm>
          <a:prstGeom prst="rect">
            <a:avLst/>
          </a:prstGeom>
          <a:noFill/>
        </p:spPr>
        <p:txBody>
          <a:bodyPr wrap="square" rtlCol="0">
            <a:spAutoFit/>
          </a:bodyPr>
          <a:lstStyle/>
          <a:p>
            <a:pPr algn="ctr"/>
            <a:r>
              <a:rPr lang="en-US" altLang="ja-JP" sz="1200" dirty="0"/>
              <a:t>UE</a:t>
            </a:r>
            <a:r>
              <a:rPr lang="ja-JP" altLang="en-US" sz="1200" dirty="0"/>
              <a:t> </a:t>
            </a:r>
            <a:r>
              <a:rPr lang="en-US" altLang="ja-JP" sz="1200" dirty="0"/>
              <a:t>supported bandwidth in band</a:t>
            </a:r>
          </a:p>
        </p:txBody>
      </p:sp>
      <p:cxnSp>
        <p:nvCxnSpPr>
          <p:cNvPr id="39" name="Straight Arrow Connector 38"/>
          <p:cNvCxnSpPr/>
          <p:nvPr/>
        </p:nvCxnSpPr>
        <p:spPr>
          <a:xfrm>
            <a:off x="5792589" y="5201329"/>
            <a:ext cx="3099891" cy="551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309395" y="5189838"/>
            <a:ext cx="1490215" cy="276999"/>
          </a:xfrm>
          <a:prstGeom prst="rect">
            <a:avLst/>
          </a:prstGeom>
          <a:noFill/>
        </p:spPr>
        <p:txBody>
          <a:bodyPr wrap="square" rtlCol="0">
            <a:spAutoFit/>
          </a:bodyPr>
          <a:lstStyle/>
          <a:p>
            <a:pPr algn="ctr"/>
            <a:r>
              <a:rPr lang="en-US" sz="1200" dirty="0"/>
              <a:t>RFBW </a:t>
            </a:r>
            <a:r>
              <a:rPr lang="es-ES" sz="1200" dirty="0"/>
              <a:t>= 600MHz</a:t>
            </a:r>
            <a:endParaRPr lang="en-US" sz="1200" dirty="0"/>
          </a:p>
        </p:txBody>
      </p:sp>
      <p:sp>
        <p:nvSpPr>
          <p:cNvPr id="41" name="TextBox 40"/>
          <p:cNvSpPr txBox="1"/>
          <p:nvPr/>
        </p:nvSpPr>
        <p:spPr>
          <a:xfrm>
            <a:off x="91918" y="6313241"/>
            <a:ext cx="1527753" cy="307777"/>
          </a:xfrm>
          <a:prstGeom prst="rect">
            <a:avLst/>
          </a:prstGeom>
          <a:noFill/>
        </p:spPr>
        <p:txBody>
          <a:bodyPr wrap="square" rtlCol="0">
            <a:spAutoFit/>
          </a:bodyPr>
          <a:lstStyle/>
          <a:p>
            <a:r>
              <a:rPr lang="en-US" sz="1400" dirty="0"/>
              <a:t>Rel-16 UE</a:t>
            </a:r>
          </a:p>
        </p:txBody>
      </p:sp>
      <p:cxnSp>
        <p:nvCxnSpPr>
          <p:cNvPr id="42" name="Straight Arrow Connector 41"/>
          <p:cNvCxnSpPr/>
          <p:nvPr/>
        </p:nvCxnSpPr>
        <p:spPr>
          <a:xfrm>
            <a:off x="5744097" y="6686096"/>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5792590" y="6608385"/>
            <a:ext cx="2523826" cy="276999"/>
          </a:xfrm>
          <a:prstGeom prst="rect">
            <a:avLst/>
          </a:prstGeom>
          <a:noFill/>
        </p:spPr>
        <p:txBody>
          <a:bodyPr wrap="square" rtlCol="0">
            <a:spAutoFit/>
          </a:bodyPr>
          <a:lstStyle/>
          <a:p>
            <a:pPr algn="ctr"/>
            <a:r>
              <a:rPr lang="en-US" altLang="ja-JP" sz="1200" dirty="0"/>
              <a:t>UE</a:t>
            </a:r>
            <a:r>
              <a:rPr lang="ja-JP" altLang="en-US" sz="1200" dirty="0"/>
              <a:t> </a:t>
            </a:r>
            <a:r>
              <a:rPr lang="en-US" altLang="ja-JP" sz="1200" dirty="0"/>
              <a:t>supported bandwidth in band</a:t>
            </a:r>
          </a:p>
        </p:txBody>
      </p:sp>
      <p:sp>
        <p:nvSpPr>
          <p:cNvPr id="44" name="TextBox 43"/>
          <p:cNvSpPr txBox="1"/>
          <p:nvPr/>
        </p:nvSpPr>
        <p:spPr>
          <a:xfrm>
            <a:off x="1547664" y="6536377"/>
            <a:ext cx="4127968" cy="276999"/>
          </a:xfrm>
          <a:prstGeom prst="rect">
            <a:avLst/>
          </a:prstGeom>
          <a:noFill/>
        </p:spPr>
        <p:txBody>
          <a:bodyPr wrap="square" rtlCol="0">
            <a:spAutoFit/>
          </a:bodyPr>
          <a:lstStyle/>
          <a:p>
            <a:pPr algn="ctr"/>
            <a:r>
              <a:rPr lang="es-ES" sz="1200" dirty="0"/>
              <a:t>NOTE: UE </a:t>
            </a:r>
            <a:r>
              <a:rPr lang="es-ES" sz="1200" dirty="0" err="1"/>
              <a:t>cannot</a:t>
            </a:r>
            <a:r>
              <a:rPr lang="es-ES" sz="1200" dirty="0"/>
              <a:t> </a:t>
            </a:r>
            <a:r>
              <a:rPr lang="es-ES" sz="1200" dirty="0" err="1"/>
              <a:t>operate</a:t>
            </a:r>
            <a:r>
              <a:rPr lang="es-ES" sz="1200" dirty="0"/>
              <a:t> a </a:t>
            </a:r>
            <a:r>
              <a:rPr lang="es-ES" sz="1200" dirty="0" err="1"/>
              <a:t>wider</a:t>
            </a:r>
            <a:r>
              <a:rPr lang="es-ES" sz="1200" dirty="0"/>
              <a:t> CHBW </a:t>
            </a:r>
            <a:r>
              <a:rPr lang="es-ES" sz="1200" dirty="0" err="1"/>
              <a:t>than</a:t>
            </a:r>
            <a:r>
              <a:rPr lang="es-ES" sz="1200" dirty="0"/>
              <a:t> BS </a:t>
            </a:r>
            <a:r>
              <a:rPr lang="es-ES" sz="1200" dirty="0" err="1"/>
              <a:t>is</a:t>
            </a:r>
            <a:r>
              <a:rPr lang="es-ES" sz="1200" dirty="0"/>
              <a:t> </a:t>
            </a:r>
            <a:r>
              <a:rPr lang="es-ES" sz="1200" dirty="0" err="1"/>
              <a:t>operating</a:t>
            </a:r>
            <a:endParaRPr lang="en-US" sz="1200" dirty="0"/>
          </a:p>
        </p:txBody>
      </p:sp>
    </p:spTree>
    <p:extLst>
      <p:ext uri="{BB962C8B-B14F-4D97-AF65-F5344CB8AC3E}">
        <p14:creationId xmlns:p14="http://schemas.microsoft.com/office/powerpoint/2010/main" val="1017622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80928"/>
            <a:ext cx="8229600" cy="1143000"/>
          </a:xfrm>
        </p:spPr>
        <p:txBody>
          <a:bodyPr/>
          <a:lstStyle/>
          <a:p>
            <a:r>
              <a:rPr lang="en-US" dirty="0"/>
              <a:t>Agreements from RAN4 #83</a:t>
            </a:r>
          </a:p>
        </p:txBody>
      </p:sp>
    </p:spTree>
    <p:extLst>
      <p:ext uri="{BB962C8B-B14F-4D97-AF65-F5344CB8AC3E}">
        <p14:creationId xmlns:p14="http://schemas.microsoft.com/office/powerpoint/2010/main" val="540276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345" y="-99392"/>
            <a:ext cx="8229600" cy="1143000"/>
          </a:xfrm>
        </p:spPr>
        <p:txBody>
          <a:bodyPr/>
          <a:lstStyle/>
          <a:p>
            <a:r>
              <a:rPr lang="en-US" dirty="0"/>
              <a:t>Agreements</a:t>
            </a:r>
          </a:p>
        </p:txBody>
      </p:sp>
      <p:sp>
        <p:nvSpPr>
          <p:cNvPr id="3" name="Content Placeholder 2"/>
          <p:cNvSpPr>
            <a:spLocks noGrp="1"/>
          </p:cNvSpPr>
          <p:nvPr>
            <p:ph idx="1"/>
          </p:nvPr>
        </p:nvSpPr>
        <p:spPr>
          <a:xfrm>
            <a:off x="440345" y="908720"/>
            <a:ext cx="8229600" cy="6313642"/>
          </a:xfrm>
        </p:spPr>
        <p:txBody>
          <a:bodyPr>
            <a:normAutofit fontScale="77500" lnSpcReduction="20000"/>
          </a:bodyPr>
          <a:lstStyle/>
          <a:p>
            <a:r>
              <a:rPr lang="en-US" dirty="0"/>
              <a:t>Addition of new maximum channel bandwidths is allowed in future releases</a:t>
            </a:r>
          </a:p>
          <a:p>
            <a:pPr lvl="1"/>
            <a:r>
              <a:rPr lang="en-US" dirty="0"/>
              <a:t>NR design should ensure forward compatibility, send LS to RAN1/2 to inform about this agreement</a:t>
            </a:r>
          </a:p>
          <a:p>
            <a:pPr lvl="1"/>
            <a:r>
              <a:rPr lang="en-US" dirty="0"/>
              <a:t>Addition of new UE channel </a:t>
            </a:r>
            <a:r>
              <a:rPr lang="en-US" dirty="0" err="1"/>
              <a:t>bandwdiths</a:t>
            </a:r>
            <a:r>
              <a:rPr lang="en-US" dirty="0"/>
              <a:t> that are not larger than previously defined maximum in the band is FFS. </a:t>
            </a:r>
          </a:p>
          <a:p>
            <a:r>
              <a:rPr lang="en-US" dirty="0"/>
              <a:t>UE is allowed to aggregate channel bandwidths to operate within a </a:t>
            </a:r>
            <a:r>
              <a:rPr lang="en-US" dirty="0" err="1"/>
              <a:t>gNB</a:t>
            </a:r>
            <a:r>
              <a:rPr lang="en-US" dirty="0"/>
              <a:t> configurable CHBW that</a:t>
            </a:r>
            <a:r>
              <a:rPr lang="ja-JP" altLang="en-US" dirty="0"/>
              <a:t> </a:t>
            </a:r>
            <a:r>
              <a:rPr lang="en-US" altLang="ja-JP" dirty="0"/>
              <a:t>is higher than the maximum bandwidth supported by the UE</a:t>
            </a:r>
            <a:endParaRPr lang="en-US" strike="sngStrike" dirty="0"/>
          </a:p>
          <a:p>
            <a:pPr lvl="1"/>
            <a:r>
              <a:rPr lang="en-US" dirty="0"/>
              <a:t>For example, a 400MHz UE that does not support 400MHz channel bandwidth can support 2x200MHz or 4x100MHz even if the </a:t>
            </a:r>
            <a:r>
              <a:rPr lang="en-US" dirty="0" err="1"/>
              <a:t>gNB</a:t>
            </a:r>
            <a:r>
              <a:rPr lang="en-US" dirty="0"/>
              <a:t> could configure 400MHz channel bandwidth</a:t>
            </a:r>
          </a:p>
          <a:p>
            <a:pPr lvl="2"/>
            <a:r>
              <a:rPr lang="en-US" dirty="0"/>
              <a:t>Each CC bandwidth is from the set of channel bandwidths defined for that band</a:t>
            </a:r>
          </a:p>
          <a:p>
            <a:pPr lvl="1"/>
            <a:r>
              <a:rPr lang="en-US" altLang="ja-JP" dirty="0"/>
              <a:t>UE should indicate to </a:t>
            </a:r>
            <a:r>
              <a:rPr lang="en-US" altLang="ja-JP" dirty="0" err="1"/>
              <a:t>gNB</a:t>
            </a:r>
            <a:r>
              <a:rPr lang="en-US" altLang="ja-JP" dirty="0"/>
              <a:t> its bandwidth capability and how it supports this bandwidth (e.g. what CA combination)</a:t>
            </a:r>
          </a:p>
          <a:p>
            <a:pPr lvl="2"/>
            <a:r>
              <a:rPr lang="en-US" dirty="0"/>
              <a:t>Signaling details are FFS</a:t>
            </a:r>
          </a:p>
          <a:p>
            <a:pPr lvl="1"/>
            <a:r>
              <a:rPr lang="en-US" dirty="0"/>
              <a:t>Which aggregated channel bandwidth combinations are allowed is FFS, BS complexity should be considered</a:t>
            </a:r>
          </a:p>
        </p:txBody>
      </p:sp>
      <p:sp>
        <p:nvSpPr>
          <p:cNvPr id="4" name="Slide Number Placeholder 3"/>
          <p:cNvSpPr>
            <a:spLocks noGrp="1"/>
          </p:cNvSpPr>
          <p:nvPr>
            <p:ph type="sldNum" sz="quarter" idx="12"/>
          </p:nvPr>
        </p:nvSpPr>
        <p:spPr/>
        <p:txBody>
          <a:bodyPr/>
          <a:lstStyle/>
          <a:p>
            <a:fld id="{D2D8002D-B5B0-4BAC-B1F6-782DDCCE6D9C}" type="slidenum">
              <a:rPr kumimoji="1" lang="ja-JP" altLang="en-US" smtClean="0"/>
              <a:t>4</a:t>
            </a:fld>
            <a:endParaRPr kumimoji="1" lang="ja-JP" altLang="en-US" dirty="0"/>
          </a:p>
        </p:txBody>
      </p:sp>
    </p:spTree>
    <p:extLst>
      <p:ext uri="{BB962C8B-B14F-4D97-AF65-F5344CB8AC3E}">
        <p14:creationId xmlns:p14="http://schemas.microsoft.com/office/powerpoint/2010/main" val="36358465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dirty="0"/>
              <a:t>Agreements</a:t>
            </a:r>
            <a:endParaRPr kumimoji="1" lang="ja-JP" altLang="en-US" dirty="0"/>
          </a:p>
        </p:txBody>
      </p:sp>
      <p:sp>
        <p:nvSpPr>
          <p:cNvPr id="3" name="Content Placeholder 2"/>
          <p:cNvSpPr>
            <a:spLocks noGrp="1"/>
          </p:cNvSpPr>
          <p:nvPr>
            <p:ph idx="1"/>
          </p:nvPr>
        </p:nvSpPr>
        <p:spPr>
          <a:xfrm>
            <a:off x="457200" y="1600200"/>
            <a:ext cx="8229600" cy="4997152"/>
          </a:xfrm>
        </p:spPr>
        <p:txBody>
          <a:bodyPr>
            <a:normAutofit fontScale="62500" lnSpcReduction="20000"/>
          </a:bodyPr>
          <a:lstStyle/>
          <a:p>
            <a:pPr lvl="0"/>
            <a:r>
              <a:rPr lang="en-US" altLang="ja-JP" sz="3300" dirty="0"/>
              <a:t>All defined channel bandwidths should be supportable by at least one type of UE capability</a:t>
            </a:r>
          </a:p>
          <a:p>
            <a:pPr lvl="0"/>
            <a:r>
              <a:rPr lang="en-US" altLang="ja-JP" sz="3300" dirty="0"/>
              <a:t>UE shall support any Rel-15 channel bandwidth that is smaller than its UE supported maximum channel bandwidth.</a:t>
            </a:r>
          </a:p>
          <a:p>
            <a:pPr lvl="0"/>
            <a:r>
              <a:rPr lang="en-US" altLang="ja-JP" sz="3300" dirty="0"/>
              <a:t>The set of channel bandwidths specified in Rel-15 shall be band and SCS specific.</a:t>
            </a:r>
          </a:p>
          <a:p>
            <a:pPr lvl="1"/>
            <a:r>
              <a:rPr lang="en-US" altLang="ja-JP" sz="3200" dirty="0"/>
              <a:t>A definition for channel bandwidth is required in the BS spec, for testing certain requirements, such as ACLR &amp; ACS. However the exact definition and how it relates to Base Station RF Bandwidth is FFS. </a:t>
            </a:r>
          </a:p>
          <a:p>
            <a:pPr lvl="1"/>
            <a:r>
              <a:rPr lang="en-US" altLang="ja-JP" sz="3200" dirty="0"/>
              <a:t>the actual BS RF bandwidth can be different from the channel bandwidth (as shown in the figure on slide 2). </a:t>
            </a:r>
          </a:p>
          <a:p>
            <a:pPr lvl="1"/>
            <a:r>
              <a:rPr lang="en-US" altLang="ja-JP" sz="3200" dirty="0"/>
              <a:t>Implementation and support of channel bandwidths in the specs will be done in order to minimize market fragmentation of UE.</a:t>
            </a:r>
          </a:p>
          <a:p>
            <a:pPr lvl="0"/>
            <a:r>
              <a:rPr lang="en-US" altLang="ja-JP" sz="3300" dirty="0"/>
              <a:t>The maximum channel bandwidth supported by UE can be different for UL &amp; DL and SCS specific.</a:t>
            </a:r>
          </a:p>
          <a:p>
            <a:pPr lvl="0"/>
            <a:r>
              <a:rPr lang="en-US" altLang="ja-JP" sz="3300" dirty="0"/>
              <a:t>Base station RF bandwidth can be larger than the largest channel bandwidth specified in Rel-15.</a:t>
            </a:r>
          </a:p>
          <a:p>
            <a:pPr lvl="0"/>
            <a:endParaRPr lang="en-US" altLang="ja-JP" sz="3300" dirty="0"/>
          </a:p>
          <a:p>
            <a:endParaRPr kumimoji="1" lang="ja-JP" altLang="en-US" dirty="0"/>
          </a:p>
        </p:txBody>
      </p:sp>
    </p:spTree>
    <p:extLst>
      <p:ext uri="{BB962C8B-B14F-4D97-AF65-F5344CB8AC3E}">
        <p14:creationId xmlns:p14="http://schemas.microsoft.com/office/powerpoint/2010/main" val="133264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12968" cy="1143000"/>
          </a:xfrm>
        </p:spPr>
        <p:txBody>
          <a:bodyPr>
            <a:normAutofit fontScale="90000"/>
          </a:bodyPr>
          <a:lstStyle/>
          <a:p>
            <a:r>
              <a:rPr lang="en-US" dirty="0"/>
              <a:t>Maximum channel bandwidth (CHBW) in Rel. 15</a:t>
            </a:r>
          </a:p>
        </p:txBody>
      </p:sp>
      <p:sp>
        <p:nvSpPr>
          <p:cNvPr id="3" name="Content Placeholder 2"/>
          <p:cNvSpPr>
            <a:spLocks noGrp="1"/>
          </p:cNvSpPr>
          <p:nvPr>
            <p:ph idx="1"/>
          </p:nvPr>
        </p:nvSpPr>
        <p:spPr>
          <a:xfrm>
            <a:off x="395536" y="1628801"/>
            <a:ext cx="8229600" cy="3888432"/>
          </a:xfrm>
        </p:spPr>
        <p:txBody>
          <a:bodyPr>
            <a:normAutofit fontScale="70000" lnSpcReduction="20000"/>
          </a:bodyPr>
          <a:lstStyle/>
          <a:p>
            <a:r>
              <a:rPr lang="en-US" dirty="0"/>
              <a:t>For bands below 6GHz</a:t>
            </a:r>
          </a:p>
          <a:p>
            <a:pPr lvl="1"/>
            <a:r>
              <a:rPr lang="en-US" dirty="0"/>
              <a:t>100MHz maximum CHBW</a:t>
            </a:r>
          </a:p>
          <a:p>
            <a:r>
              <a:rPr lang="en-US" dirty="0"/>
              <a:t>For bands above 24GHz</a:t>
            </a:r>
          </a:p>
          <a:p>
            <a:pPr lvl="1"/>
            <a:r>
              <a:rPr lang="en-US" dirty="0"/>
              <a:t>400MHz maximum CHBW</a:t>
            </a:r>
          </a:p>
          <a:p>
            <a:r>
              <a:rPr lang="en-US" dirty="0"/>
              <a:t>Different maximum channel bandwidths can defined for different SCS</a:t>
            </a:r>
          </a:p>
          <a:p>
            <a:pPr lvl="1"/>
            <a:r>
              <a:rPr lang="en-US" dirty="0"/>
              <a:t>Maximum channel bandwidths for certain SCS can be smaller than the ones listed above but not larger</a:t>
            </a:r>
          </a:p>
          <a:p>
            <a:r>
              <a:rPr lang="en-US" dirty="0"/>
              <a:t>Not all UEs need to support the maximum channel bandwidth but the maximum channel bandwidth specified in UE specs shall not be lower than the maximum channel bandwidth specified in BS specs</a:t>
            </a:r>
          </a:p>
        </p:txBody>
      </p:sp>
    </p:spTree>
    <p:extLst>
      <p:ext uri="{BB962C8B-B14F-4D97-AF65-F5344CB8AC3E}">
        <p14:creationId xmlns:p14="http://schemas.microsoft.com/office/powerpoint/2010/main" val="386908760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2560</TotalTime>
  <Words>641</Words>
  <Application>Microsoft Office PowerPoint</Application>
  <PresentationFormat>On-screen Show (4:3)</PresentationFormat>
  <Paragraphs>68</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ＭＳ Ｐゴシック</vt:lpstr>
      <vt:lpstr>Arial</vt:lpstr>
      <vt:lpstr>Calibri</vt:lpstr>
      <vt:lpstr>Office テーマ</vt:lpstr>
      <vt:lpstr>WF on Channel Bandwidth</vt:lpstr>
      <vt:lpstr>Background for Support of New Channel Bandwidths</vt:lpstr>
      <vt:lpstr>Agreements from RAN4 #83</vt:lpstr>
      <vt:lpstr>Agreements</vt:lpstr>
      <vt:lpstr>Agreements</vt:lpstr>
      <vt:lpstr>Maximum channel bandwidth (CHBW) in Rel. 15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Valentin Gheorghiu</cp:lastModifiedBy>
  <cp:revision>169</cp:revision>
  <dcterms:created xsi:type="dcterms:W3CDTF">2017-01-18T16:32:26Z</dcterms:created>
  <dcterms:modified xsi:type="dcterms:W3CDTF">2017-05-19T07:39:22Z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-571940263</vt:i4>
  </property>
  <property fmtid="{D5CDD505-2E9C-101B-9397-08002B2CF9AE}" pid="4" name="_EmailSubject">
    <vt:lpwstr>WF on NR Channel BW</vt:lpwstr>
  </property>
  <property fmtid="{D5CDD505-2E9C-101B-9397-08002B2CF9AE}" pid="5" name="_AuthorEmail">
    <vt:lpwstr>vgheorgh@qti.qualcomm.com</vt:lpwstr>
  </property>
  <property fmtid="{D5CDD505-2E9C-101B-9397-08002B2CF9AE}" pid="6" name="_AuthorEmailDisplayName">
    <vt:lpwstr>Valentin Gheorghiu</vt:lpwstr>
  </property>
</Properties>
</file>