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74" r:id="rId3"/>
    <p:sldId id="275" r:id="rId4"/>
    <p:sldId id="276" r:id="rId5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92" d="100"/>
          <a:sy n="92" d="100"/>
        </p:scale>
        <p:origin x="134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2A44C0-4679-45EA-917A-5A42CCD58AE5}" type="datetimeFigureOut">
              <a:rPr lang="en-US"/>
              <a:pPr>
                <a:defRPr/>
              </a:pPr>
              <a:t>5/19/2017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005257B-5D90-4E7F-8BDE-EB245DF1B9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4505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ea typeface="宋体" panose="02010600030101010101" pitchFamily="2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3F383A-BBBF-410C-8E38-E39FC3B848C1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2800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A152-21A8-4B23-8938-264CDDD209BB}" type="datetimeFigureOut">
              <a:rPr lang="zh-CN" altLang="en-US"/>
              <a:pPr>
                <a:defRPr/>
              </a:pPr>
              <a:t>2017/5/19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845F-6455-484F-A297-7811B5B1A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310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1C953-3DEB-4085-8B36-F394993EF815}" type="datetimeFigureOut">
              <a:rPr lang="zh-CN" altLang="en-US"/>
              <a:pPr>
                <a:defRPr/>
              </a:pPr>
              <a:t>2017/5/19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46AFB-B1EC-468C-A3E4-7207DD1426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168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F0821-8D2E-4737-903C-74EFEFAAA750}" type="datetimeFigureOut">
              <a:rPr lang="zh-CN" altLang="en-US"/>
              <a:pPr>
                <a:defRPr/>
              </a:pPr>
              <a:t>2017/5/19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6C46B-869B-447D-94FD-CADEB08E28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51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03A3E-58EA-44D2-8968-B8B5B3FFFA99}" type="datetimeFigureOut">
              <a:rPr lang="zh-CN" altLang="en-US"/>
              <a:pPr>
                <a:defRPr/>
              </a:pPr>
              <a:t>2017/5/19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BF5B9-6568-49B3-8312-0AD424538F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059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92667-A61F-4AAF-BFDD-198583104BFC}" type="datetimeFigureOut">
              <a:rPr lang="zh-CN" altLang="en-US"/>
              <a:pPr>
                <a:defRPr/>
              </a:pPr>
              <a:t>2017/5/19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05271-7825-4D56-8FD0-E41A07367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504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A9641-AAE3-4BF4-9ACB-29BF3E0989AA}" type="datetimeFigureOut">
              <a:rPr lang="zh-CN" altLang="en-US"/>
              <a:pPr>
                <a:defRPr/>
              </a:pPr>
              <a:t>2017/5/19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71753-0D64-42F1-B138-ABE891DAE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647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56C25-E921-4EDA-ABD4-DC774CDC6C8D}" type="datetimeFigureOut">
              <a:rPr lang="zh-CN" altLang="en-US"/>
              <a:pPr>
                <a:defRPr/>
              </a:pPr>
              <a:t>2017/5/19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F488A-459D-4167-99E3-2F034CE9C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228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47461-D668-47BB-9E39-1448001554E4}" type="datetimeFigureOut">
              <a:rPr lang="zh-CN" altLang="en-US"/>
              <a:pPr>
                <a:defRPr/>
              </a:pPr>
              <a:t>2017/5/19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33DE8-CD03-407E-96DB-47547C6FD8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821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8C1A7-97FB-4A11-A61D-B1FAD2AD8D05}" type="datetimeFigureOut">
              <a:rPr lang="zh-CN" altLang="en-US"/>
              <a:pPr>
                <a:defRPr/>
              </a:pPr>
              <a:t>2017/5/19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8EE0-006D-405F-818A-D203B959CA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94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214A9-B979-4990-B8AC-694E305C1A35}" type="datetimeFigureOut">
              <a:rPr lang="zh-CN" altLang="en-US"/>
              <a:pPr>
                <a:defRPr/>
              </a:pPr>
              <a:t>2017/5/19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D65A-7CA3-4A39-9AF9-0B09F2872B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16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234E9-F91C-4D0B-B850-E0D2F4973DBB}" type="datetimeFigureOut">
              <a:rPr lang="zh-CN" altLang="en-US"/>
              <a:pPr>
                <a:defRPr/>
              </a:pPr>
              <a:t>2017/5/19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DC276-F2AF-41B0-A424-2ABBEAB3B4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243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C626EF-4B5C-44C8-BAFF-AE4552E9086C}" type="datetimeFigureOut">
              <a:rPr lang="zh-CN" altLang="en-US"/>
              <a:pPr>
                <a:defRPr/>
              </a:pPr>
              <a:t>2017/5/19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B7C9E5-CC9D-4C93-944E-66B9C58CC2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467544" y="2276872"/>
            <a:ext cx="8278813" cy="1470025"/>
          </a:xfrm>
        </p:spPr>
        <p:txBody>
          <a:bodyPr/>
          <a:lstStyle/>
          <a:p>
            <a:pPr eaLnBrk="1" hangingPunct="1"/>
            <a:r>
              <a:rPr lang="en-US" altLang="zh-CN" sz="4000" b="1" dirty="0"/>
              <a:t>Way Forward on </a:t>
            </a:r>
            <a:r>
              <a:rPr lang="en-US" altLang="zh-CN" sz="4000" b="1" dirty="0" smtClean="0"/>
              <a:t>NR RRM testability</a:t>
            </a:r>
            <a:endParaRPr lang="zh-CN" altLang="en-US" sz="4000" b="1" dirty="0"/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>
          <a:xfrm>
            <a:off x="1331640" y="3861048"/>
            <a:ext cx="6800800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Intel </a:t>
            </a:r>
            <a:r>
              <a:rPr lang="en-US" altLang="zh-CN" dirty="0" smtClean="0">
                <a:solidFill>
                  <a:schemeClr val="tx1"/>
                </a:solidFill>
              </a:rPr>
              <a:t>Corporation, </a:t>
            </a:r>
            <a:r>
              <a:rPr lang="en-US" altLang="zh-CN" dirty="0" err="1" smtClean="0">
                <a:solidFill>
                  <a:schemeClr val="tx1"/>
                </a:solidFill>
              </a:rPr>
              <a:t>Keysight</a:t>
            </a:r>
            <a:r>
              <a:rPr lang="en-US" altLang="zh-CN" dirty="0" smtClean="0">
                <a:solidFill>
                  <a:schemeClr val="tx1"/>
                </a:solidFill>
              </a:rPr>
              <a:t>, Rohde &amp; </a:t>
            </a:r>
            <a:r>
              <a:rPr lang="en-US" altLang="zh-CN" dirty="0" smtClean="0">
                <a:solidFill>
                  <a:schemeClr val="tx1"/>
                </a:solidFill>
              </a:rPr>
              <a:t>Schwarz, Anritsu, Qualcomm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250825" y="333375"/>
            <a:ext cx="84248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zh-CN" sz="1800" b="1" dirty="0"/>
              <a:t>3GPP TSG-RAN WG4 Meeting #83	                                                                </a:t>
            </a:r>
            <a:r>
              <a:rPr lang="en-GB" altLang="zh-CN" sz="1800" b="1" dirty="0" smtClean="0"/>
              <a:t>R4-17</a:t>
            </a:r>
            <a:r>
              <a:rPr lang="en-US" altLang="zh-CN" sz="1800" b="1" dirty="0" smtClean="0"/>
              <a:t>06318</a:t>
            </a:r>
            <a:endParaRPr lang="zh-CN" altLang="zh-CN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Hangzhou, China, May 15-19, 2017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179714"/>
          </a:xfrm>
        </p:spPr>
        <p:txBody>
          <a:bodyPr/>
          <a:lstStyle/>
          <a:p>
            <a:pPr eaLnBrk="1" hangingPunct="1">
              <a:spcAft>
                <a:spcPts val="24"/>
              </a:spcAft>
            </a:pPr>
            <a:r>
              <a:rPr lang="en-US" altLang="zh-CN" sz="1800" dirty="0"/>
              <a:t>RAN4 </a:t>
            </a:r>
            <a:r>
              <a:rPr lang="en-US" altLang="zh-CN" sz="1800" dirty="0" smtClean="0"/>
              <a:t>has discussed the RRM testability aspects </a:t>
            </a:r>
            <a:r>
              <a:rPr lang="en-US" altLang="zh-CN" sz="1800" dirty="0"/>
              <a:t>for </a:t>
            </a:r>
            <a:r>
              <a:rPr lang="en-US" altLang="zh-CN" sz="1800" dirty="0" smtClean="0"/>
              <a:t>NR with the following:</a:t>
            </a:r>
          </a:p>
          <a:p>
            <a:pPr lvl="1" eaLnBrk="1" hangingPunct="1">
              <a:spcAft>
                <a:spcPts val="24"/>
              </a:spcAft>
            </a:pPr>
            <a:r>
              <a:rPr lang="en-US" altLang="zh-CN" sz="1400" dirty="0" smtClean="0"/>
              <a:t>R4-1704669</a:t>
            </a:r>
            <a:r>
              <a:rPr lang="en-US" altLang="zh-CN" sz="1400" dirty="0"/>
              <a:t>	On baseline measurement setup for </a:t>
            </a:r>
            <a:r>
              <a:rPr lang="en-US" altLang="zh-CN" sz="1400" dirty="0" smtClean="0"/>
              <a:t>RRM, Intel Corporation</a:t>
            </a:r>
            <a:endParaRPr lang="en-US" altLang="zh-CN" sz="1400" dirty="0"/>
          </a:p>
          <a:p>
            <a:pPr lvl="1" eaLnBrk="1" hangingPunct="1">
              <a:spcAft>
                <a:spcPts val="24"/>
              </a:spcAft>
            </a:pPr>
            <a:r>
              <a:rPr lang="en-US" altLang="zh-CN" sz="1400" dirty="0"/>
              <a:t>R4-1704591	UE RRM test methodologies in </a:t>
            </a:r>
            <a:r>
              <a:rPr lang="en-US" altLang="zh-CN" sz="1400" dirty="0" smtClean="0"/>
              <a:t>NR, ANRITSU LTD</a:t>
            </a:r>
            <a:endParaRPr lang="en-US" altLang="zh-CN" sz="1400" dirty="0"/>
          </a:p>
          <a:p>
            <a:pPr lvl="1" eaLnBrk="1" hangingPunct="1">
              <a:spcAft>
                <a:spcPts val="24"/>
              </a:spcAft>
            </a:pPr>
            <a:r>
              <a:rPr lang="en-US" altLang="zh-CN" sz="1400" dirty="0"/>
              <a:t>R4-1705834	Baseline RRM and </a:t>
            </a:r>
            <a:r>
              <a:rPr lang="en-US" altLang="zh-CN" sz="1400" dirty="0" err="1"/>
              <a:t>demod</a:t>
            </a:r>
            <a:r>
              <a:rPr lang="en-US" altLang="zh-CN" sz="1400" dirty="0"/>
              <a:t> measurement system considerations and channel </a:t>
            </a:r>
            <a:r>
              <a:rPr lang="en-US" altLang="zh-CN" sz="1400" dirty="0" smtClean="0"/>
              <a:t>models, </a:t>
            </a:r>
            <a:r>
              <a:rPr lang="en-US" altLang="zh-CN" sz="1400" dirty="0" err="1" smtClean="0"/>
              <a:t>Keysight</a:t>
            </a:r>
            <a:r>
              <a:rPr lang="en-US" altLang="zh-CN" sz="1400" dirty="0" smtClean="0"/>
              <a:t> Technologies</a:t>
            </a:r>
          </a:p>
          <a:p>
            <a:pPr lvl="1" eaLnBrk="1" hangingPunct="1">
              <a:spcAft>
                <a:spcPts val="24"/>
              </a:spcAft>
            </a:pPr>
            <a:r>
              <a:rPr lang="en-US" altLang="zh-CN" sz="1400" dirty="0" smtClean="0"/>
              <a:t>R4-1705831</a:t>
            </a:r>
            <a:r>
              <a:rPr lang="en-US" altLang="zh-CN" sz="1400" dirty="0"/>
              <a:t>	Metrics for Simplified </a:t>
            </a:r>
            <a:r>
              <a:rPr lang="en-US" altLang="zh-CN" sz="1400" dirty="0" err="1"/>
              <a:t>sectorized</a:t>
            </a:r>
            <a:r>
              <a:rPr lang="en-US" altLang="zh-CN" sz="1400" dirty="0"/>
              <a:t> MPAC RRM/Demodulation Measurement </a:t>
            </a:r>
            <a:r>
              <a:rPr lang="en-US" altLang="zh-CN" sz="1400" dirty="0" smtClean="0"/>
              <a:t>Setup, </a:t>
            </a:r>
            <a:r>
              <a:rPr lang="en-US" altLang="zh-CN" sz="1400" dirty="0" err="1" smtClean="0"/>
              <a:t>Keysight</a:t>
            </a:r>
            <a:r>
              <a:rPr lang="en-US" altLang="zh-CN" sz="1400" dirty="0" smtClean="0"/>
              <a:t> Technologies</a:t>
            </a:r>
            <a:endParaRPr lang="en-US" altLang="zh-CN" sz="1400" dirty="0"/>
          </a:p>
          <a:p>
            <a:pPr lvl="1" eaLnBrk="1" hangingPunct="1">
              <a:spcAft>
                <a:spcPts val="24"/>
              </a:spcAft>
            </a:pPr>
            <a:r>
              <a:rPr lang="en-US" altLang="zh-CN" sz="1400" dirty="0"/>
              <a:t>R4-1705838	Simplified </a:t>
            </a:r>
            <a:r>
              <a:rPr lang="en-US" altLang="zh-CN" sz="1400" dirty="0" err="1"/>
              <a:t>sectorized</a:t>
            </a:r>
            <a:r>
              <a:rPr lang="en-US" altLang="zh-CN" sz="1400" dirty="0"/>
              <a:t> MPAC for RRM/Demodulation </a:t>
            </a:r>
            <a:r>
              <a:rPr lang="en-US" altLang="zh-CN" sz="1400" dirty="0" smtClean="0"/>
              <a:t>baseline, </a:t>
            </a:r>
            <a:r>
              <a:rPr lang="en-US" altLang="zh-CN" sz="1400" dirty="0" err="1" smtClean="0"/>
              <a:t>Keysight</a:t>
            </a:r>
            <a:r>
              <a:rPr lang="en-US" altLang="zh-CN" sz="1400" dirty="0" smtClean="0"/>
              <a:t> </a:t>
            </a:r>
            <a:r>
              <a:rPr lang="en-US" altLang="zh-CN" sz="1400" dirty="0"/>
              <a:t>Technologies UK </a:t>
            </a:r>
            <a:r>
              <a:rPr lang="en-US" altLang="zh-CN" sz="1400" dirty="0" smtClean="0"/>
              <a:t>Ltd</a:t>
            </a:r>
          </a:p>
          <a:p>
            <a:pPr marL="0" indent="0" eaLnBrk="1" hangingPunct="1">
              <a:spcAft>
                <a:spcPts val="24"/>
              </a:spcAft>
              <a:buNone/>
            </a:pPr>
            <a:endParaRPr lang="en-US" altLang="zh-CN" sz="1800" dirty="0"/>
          </a:p>
          <a:p>
            <a:pPr eaLnBrk="1" hangingPunct="1">
              <a:spcAft>
                <a:spcPts val="24"/>
              </a:spcAft>
            </a:pPr>
            <a:endParaRPr lang="en-US" altLang="zh-CN" sz="1800" dirty="0"/>
          </a:p>
        </p:txBody>
      </p:sp>
    </p:spTree>
    <p:extLst>
      <p:ext uri="{BB962C8B-B14F-4D97-AF65-F5344CB8AC3E}">
        <p14:creationId xmlns:p14="http://schemas.microsoft.com/office/powerpoint/2010/main" val="16515831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/>
          <a:lstStyle/>
          <a:p>
            <a:r>
              <a:rPr lang="en-US" sz="2000" dirty="0" smtClean="0"/>
              <a:t>The number of emulated transmission reception points (</a:t>
            </a:r>
            <a:r>
              <a:rPr lang="en-US" sz="2000" dirty="0" err="1" smtClean="0"/>
              <a:t>TRxP</a:t>
            </a:r>
            <a:r>
              <a:rPr lang="en-US" sz="2000" dirty="0" smtClean="0"/>
              <a:t>)</a:t>
            </a:r>
          </a:p>
          <a:p>
            <a:pPr lvl="1"/>
            <a:r>
              <a:rPr lang="en-US" sz="1800" dirty="0" smtClean="0"/>
              <a:t>For some requirements, such as timing, measurements of the serving </a:t>
            </a:r>
            <a:r>
              <a:rPr lang="en-US" sz="1800" dirty="0" err="1" smtClean="0"/>
              <a:t>TRxP</a:t>
            </a:r>
            <a:r>
              <a:rPr lang="en-US" sz="1800" dirty="0" smtClean="0"/>
              <a:t>, random access, a single </a:t>
            </a:r>
            <a:r>
              <a:rPr lang="en-US" sz="1800" dirty="0" err="1" smtClean="0"/>
              <a:t>TRxP</a:t>
            </a:r>
            <a:r>
              <a:rPr lang="en-US" sz="1800" dirty="0" smtClean="0"/>
              <a:t> is emulated</a:t>
            </a:r>
          </a:p>
          <a:p>
            <a:pPr lvl="1"/>
            <a:r>
              <a:rPr lang="en-US" sz="1800" dirty="0" smtClean="0"/>
              <a:t>For some requirements, such as beam management, identification, reselection, and handover, </a:t>
            </a:r>
            <a:r>
              <a:rPr lang="en-US" sz="1800" dirty="0" smtClean="0"/>
              <a:t>[</a:t>
            </a:r>
            <a:r>
              <a:rPr lang="en-US" sz="1800" dirty="0" smtClean="0"/>
              <a:t>2] </a:t>
            </a:r>
            <a:r>
              <a:rPr lang="en-US" sz="1800" dirty="0" err="1" smtClean="0"/>
              <a:t>TRxPs</a:t>
            </a:r>
            <a:r>
              <a:rPr lang="en-US" sz="1800" dirty="0" smtClean="0"/>
              <a:t> are emulated</a:t>
            </a:r>
          </a:p>
          <a:p>
            <a:pPr lvl="1"/>
            <a:r>
              <a:rPr lang="en-US" sz="1800" dirty="0" smtClean="0"/>
              <a:t>Whether a third emulated </a:t>
            </a:r>
            <a:r>
              <a:rPr lang="en-US" sz="1800" dirty="0" err="1" smtClean="0"/>
              <a:t>TRxP</a:t>
            </a:r>
            <a:r>
              <a:rPr lang="en-US" sz="1800" dirty="0" smtClean="0"/>
              <a:t> is needed </a:t>
            </a:r>
            <a:r>
              <a:rPr lang="en-US" sz="1800" dirty="0" smtClean="0"/>
              <a:t>should </a:t>
            </a:r>
            <a:r>
              <a:rPr lang="en-US" sz="1800" dirty="0" smtClean="0"/>
              <a:t>be discussed</a:t>
            </a:r>
          </a:p>
          <a:p>
            <a:r>
              <a:rPr lang="en-US" sz="2000" dirty="0" smtClean="0"/>
              <a:t>Polarization control of the emulated </a:t>
            </a:r>
            <a:r>
              <a:rPr lang="en-US" sz="2000" dirty="0" err="1" smtClean="0"/>
              <a:t>TRxPs</a:t>
            </a:r>
            <a:endParaRPr lang="en-US" sz="2000" dirty="0" smtClean="0"/>
          </a:p>
          <a:p>
            <a:pPr lvl="1"/>
            <a:r>
              <a:rPr lang="en-US" sz="1800" dirty="0" smtClean="0"/>
              <a:t>Option 1: maintain the polarization reference for all emulated </a:t>
            </a:r>
            <a:r>
              <a:rPr lang="en-US" sz="1800" dirty="0" err="1" smtClean="0"/>
              <a:t>TRxP</a:t>
            </a:r>
            <a:r>
              <a:rPr lang="en-US" sz="1800" dirty="0" smtClean="0"/>
              <a:t> sources; the baseline setup is capable of delivering any mix of polarization modes to the UE within the test zone</a:t>
            </a:r>
          </a:p>
          <a:p>
            <a:pPr lvl="1"/>
            <a:r>
              <a:rPr lang="en-US" sz="1800" dirty="0" smtClean="0"/>
              <a:t>Option 2: the baseline setup is capable of delivering a constant ratio of polarization modes to the UE within the test zone without maintaining a reference</a:t>
            </a:r>
          </a:p>
          <a:p>
            <a:pPr lvl="1"/>
            <a:r>
              <a:rPr lang="en-US" sz="1800" dirty="0" smtClean="0"/>
              <a:t>Other options are not precluded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8784899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Way Forward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Contributions on the following topics are encouraged to further progress the work:</a:t>
            </a:r>
          </a:p>
          <a:p>
            <a:pPr lvl="1"/>
            <a:r>
              <a:rPr lang="en-US" sz="2400" dirty="0" smtClean="0"/>
              <a:t>Parameters of the reference propagation condition(s)</a:t>
            </a:r>
          </a:p>
          <a:p>
            <a:pPr lvl="1"/>
            <a:r>
              <a:rPr lang="en-US" sz="2400" dirty="0" smtClean="0"/>
              <a:t>Proposals to quantify trade-offs between increasing complexity of the emulated propagation conditions and test system complexity</a:t>
            </a:r>
          </a:p>
          <a:p>
            <a:pPr lvl="1"/>
            <a:r>
              <a:rPr lang="en-US" sz="2400" dirty="0" smtClean="0"/>
              <a:t>It is encouraged to converge on the preliminary </a:t>
            </a:r>
            <a:r>
              <a:rPr lang="en-US" sz="2400" dirty="0"/>
              <a:t>parameters of propagation models for RRM </a:t>
            </a:r>
            <a:r>
              <a:rPr lang="en-US" sz="2400" dirty="0" smtClean="0"/>
              <a:t>scenarios as part of the SI deliverable to the NR </a:t>
            </a:r>
            <a:r>
              <a:rPr lang="en-US" sz="2400" dirty="0"/>
              <a:t>WI [R4-1702936]</a:t>
            </a:r>
            <a:endParaRPr lang="en-US" sz="2400" dirty="0" smtClean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737915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15522</TotalTime>
  <Words>248</Words>
  <Application>Microsoft Office PowerPoint</Application>
  <PresentationFormat>On-screen Show (4:3)</PresentationFormat>
  <Paragraphs>26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Office 主题</vt:lpstr>
      <vt:lpstr>Way Forward on NR RRM testability</vt:lpstr>
      <vt:lpstr>Background</vt:lpstr>
      <vt:lpstr>Way Forward (1)</vt:lpstr>
      <vt:lpstr>Way Forward (2)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simulation assumption for eMTC downlink demodulation performance</dc:title>
  <dc:creator>bxj (AG)</dc:creator>
  <cp:keywords>CTPClassification=CTP_PUBLIC:VisualMarkings=</cp:keywords>
  <cp:lastModifiedBy>Ioffe, Anatoliy</cp:lastModifiedBy>
  <cp:revision>566</cp:revision>
  <dcterms:created xsi:type="dcterms:W3CDTF">2016-04-12T20:58:18Z</dcterms:created>
  <dcterms:modified xsi:type="dcterms:W3CDTF">2017-05-19T07:56:36Z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(3)DLo9HkvC3yY/Xy8r03PqJp9TX88XxETegBF9ewcX5jPQtbYUbRtHsCX7h/BCuCUtIEIZ0iPe
0LMW/oV7eAPGqTTYi6ddNaF6clMTU/HlAc/fHHy7XOTgVhBZTEUJxohQTLzhanWXhu2WCf8x
qmOeNVSimdcIybobjArl3LxYVXTyLMZZUq/rYsMIsWvCujsBKk45MWyfZ6/tc/XM30n/yZBo
aizk8TlCdSzRGisPI7</vt:lpwstr>
  </property>
  <property fmtid="{D5CDD505-2E9C-101B-9397-08002B2CF9AE}" pid="3" name="_2015_ms_pID_7253431">
    <vt:lpwstr>RP7bxxUd00Cblz5xBlm4xnRLyH6mjuLJVfOxwd9rzff1l0B6JM8Geu
gAwSdpi8tbNxmROQcYseKdGlB44hI2/JZmdIDlw/jBhaVqixsZ7C7e2fEABtJLRcrW2Mw8vA
zhQ2PbnAd6jmUkjQ2VOT6nEZksQC90wKEQCjzWvx1549EWlHBnpw6SBKRVhGcTTZL+ZsXFad
PPqFWT3i09fimpuZT3LG1f7/QtBh0IWpWAl3</vt:lpwstr>
  </property>
  <property fmtid="{D5CDD505-2E9C-101B-9397-08002B2CF9AE}" pid="4" name="_2015_ms_pID_7253432">
    <vt:lpwstr>UCnXK11tINg2/enhd63zDopqkKr4je24vhQZ
FENOiF9z3D5E48p3E3faj6j+BaZ2pktVmOkHLaS/nqAVuFEulc5k6FxkM0gHR8gjT/Elz5I5
Y+cv2eJ2pyasjOkg5K+mGg==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1464005430</vt:lpwstr>
  </property>
  <property fmtid="{D5CDD505-2E9C-101B-9397-08002B2CF9AE}" pid="9" name="TitusGUID">
    <vt:lpwstr>7ae9abdc-947a-4699-bc5a-913cc8dc90e2</vt:lpwstr>
  </property>
  <property fmtid="{D5CDD505-2E9C-101B-9397-08002B2CF9AE}" pid="10" name="CTP_TimeStamp">
    <vt:lpwstr>2016-11-19 00:27:52Z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CTP_PUBLIC</vt:lpwstr>
  </property>
</Properties>
</file>